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ags/tag1.xml" ContentType="application/vnd.openxmlformats-officedocument.presentationml.tags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2" r:id="rId1"/>
  </p:sldMasterIdLst>
  <p:notesMasterIdLst>
    <p:notesMasterId r:id="rId25"/>
  </p:notesMasterIdLst>
  <p:sldIdLst>
    <p:sldId id="256" r:id="rId2"/>
    <p:sldId id="257" r:id="rId3"/>
    <p:sldId id="258" r:id="rId4"/>
    <p:sldId id="260" r:id="rId5"/>
    <p:sldId id="261" r:id="rId6"/>
    <p:sldId id="277" r:id="rId7"/>
    <p:sldId id="278" r:id="rId8"/>
    <p:sldId id="279" r:id="rId9"/>
    <p:sldId id="280" r:id="rId10"/>
    <p:sldId id="295" r:id="rId11"/>
    <p:sldId id="263" r:id="rId12"/>
    <p:sldId id="264" r:id="rId13"/>
    <p:sldId id="266" r:id="rId14"/>
    <p:sldId id="313" r:id="rId15"/>
    <p:sldId id="314" r:id="rId16"/>
    <p:sldId id="310" r:id="rId17"/>
    <p:sldId id="272" r:id="rId18"/>
    <p:sldId id="273" r:id="rId19"/>
    <p:sldId id="274" r:id="rId20"/>
    <p:sldId id="311" r:id="rId21"/>
    <p:sldId id="275" r:id="rId22"/>
    <p:sldId id="312" r:id="rId23"/>
    <p:sldId id="276" r:id="rId24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9" d="100"/>
          <a:sy n="129" d="100"/>
        </p:scale>
        <p:origin x="1104" y="11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aiduNetdiskDownload\WeChat%20Files\hjjk1610\Files\&#19994;&#32489;&#26354;&#32447;&#22270;(1)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aiduNetdiskDownload\WeChat%20Files\hjjk1610\Files\&#19994;&#32489;&#26354;&#32447;&#22270;(1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aiduNetdiskDownload\WeChat%20Files\hjjk1610\Files\&#19994;&#32489;&#26354;&#32447;&#22270;(1)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21150;&#20844;\&#21457;&#31080;&#31614;&#25910;&#21333;&#22238;&#25191;&#21333;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12178195323751"/>
          <c:y val="2.0835816550302689E-2"/>
          <c:w val="0.90300679276831397"/>
          <c:h val="0.66208893006021308"/>
        </c:manualLayout>
      </c:layout>
      <c:lineChart>
        <c:grouping val="standard"/>
        <c:varyColors val="0"/>
        <c:ser>
          <c:idx val="0"/>
          <c:order val="0"/>
          <c:tx>
            <c:strRef>
              <c:f>'[业绩曲线图(1).xlsx]Sheet1 (2)'!$B$56</c:f>
              <c:strCache>
                <c:ptCount val="1"/>
                <c:pt idx="0">
                  <c:v>2016年：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'[业绩曲线图(1).xlsx]Sheet1 (2)'!$C$55:$N$55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'[业绩曲线图(1).xlsx]Sheet1 (2)'!$C$56:$N$56</c:f>
              <c:numCache>
                <c:formatCode>0.00_ </c:formatCode>
                <c:ptCount val="12"/>
                <c:pt idx="0">
                  <c:v>221.7</c:v>
                </c:pt>
                <c:pt idx="1">
                  <c:v>258.78999999999996</c:v>
                </c:pt>
                <c:pt idx="2">
                  <c:v>518.84767999999985</c:v>
                </c:pt>
                <c:pt idx="3">
                  <c:v>384.93158599999987</c:v>
                </c:pt>
                <c:pt idx="4">
                  <c:v>751.37203</c:v>
                </c:pt>
                <c:pt idx="5">
                  <c:v>911.08018400000003</c:v>
                </c:pt>
                <c:pt idx="6">
                  <c:v>779.36359999999991</c:v>
                </c:pt>
                <c:pt idx="7">
                  <c:v>634.82503399999996</c:v>
                </c:pt>
                <c:pt idx="8">
                  <c:v>945.99852799999996</c:v>
                </c:pt>
                <c:pt idx="9">
                  <c:v>1034.635274</c:v>
                </c:pt>
                <c:pt idx="10">
                  <c:v>849.23432400000002</c:v>
                </c:pt>
                <c:pt idx="11">
                  <c:v>473.97740800000003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CE7-4613-A489-246A5884DA4F}"/>
            </c:ext>
          </c:extLst>
        </c:ser>
        <c:ser>
          <c:idx val="1"/>
          <c:order val="1"/>
          <c:tx>
            <c:strRef>
              <c:f>'[业绩曲线图(1).xlsx]Sheet1 (2)'!$B$57</c:f>
              <c:strCache>
                <c:ptCount val="1"/>
                <c:pt idx="0">
                  <c:v>2017年：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'[业绩曲线图(1).xlsx]Sheet1 (2)'!$C$55:$N$55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'[业绩曲线图(1).xlsx]Sheet1 (2)'!$C$57:$N$57</c:f>
              <c:numCache>
                <c:formatCode>0.00_ </c:formatCode>
                <c:ptCount val="12"/>
                <c:pt idx="0">
                  <c:v>393.52284200000008</c:v>
                </c:pt>
                <c:pt idx="1">
                  <c:v>664.94860999999992</c:v>
                </c:pt>
                <c:pt idx="2">
                  <c:v>736.29432000000008</c:v>
                </c:pt>
                <c:pt idx="3">
                  <c:v>764.81065499999988</c:v>
                </c:pt>
                <c:pt idx="4">
                  <c:v>748.17914000000007</c:v>
                </c:pt>
                <c:pt idx="5">
                  <c:v>1103.295202</c:v>
                </c:pt>
                <c:pt idx="6">
                  <c:v>870.31275199999993</c:v>
                </c:pt>
                <c:pt idx="7">
                  <c:v>946.8541929999999</c:v>
                </c:pt>
                <c:pt idx="8">
                  <c:v>725.80323299999998</c:v>
                </c:pt>
                <c:pt idx="9">
                  <c:v>516.01759599999991</c:v>
                </c:pt>
                <c:pt idx="10">
                  <c:v>753.17618700000003</c:v>
                </c:pt>
                <c:pt idx="11">
                  <c:v>588.82324899999992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CE7-4613-A489-246A5884DA4F}"/>
            </c:ext>
          </c:extLst>
        </c:ser>
        <c:ser>
          <c:idx val="2"/>
          <c:order val="2"/>
          <c:tx>
            <c:strRef>
              <c:f>'[业绩曲线图(1).xlsx]Sheet1 (2)'!$B$58</c:f>
              <c:strCache>
                <c:ptCount val="1"/>
                <c:pt idx="0">
                  <c:v>2018年：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'[业绩曲线图(1).xlsx]Sheet1 (2)'!$C$55:$N$55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'[业绩曲线图(1).xlsx]Sheet1 (2)'!$C$58:$N$58</c:f>
              <c:numCache>
                <c:formatCode>0.00_ </c:formatCode>
                <c:ptCount val="12"/>
                <c:pt idx="0">
                  <c:v>405.25147500000003</c:v>
                </c:pt>
                <c:pt idx="1">
                  <c:v>632.35868999999991</c:v>
                </c:pt>
                <c:pt idx="2">
                  <c:v>1341.9001630000002</c:v>
                </c:pt>
                <c:pt idx="3">
                  <c:v>1440.1786990000001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CE7-4613-A489-246A5884DA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388288"/>
        <c:axId val="63465344"/>
      </c:lineChart>
      <c:catAx>
        <c:axId val="633882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3465344"/>
        <c:crosses val="autoZero"/>
        <c:auto val="1"/>
        <c:lblAlgn val="ctr"/>
        <c:lblOffset val="100"/>
        <c:noMultiLvlLbl val="0"/>
      </c:catAx>
      <c:valAx>
        <c:axId val="63465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);[Red]\(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3388288"/>
        <c:crosses val="autoZero"/>
        <c:crossBetween val="between"/>
        <c:majorUnit val="10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0" vertOverflow="ellipsis" vert="horz" wrap="square" anchor="ctr" anchorCtr="1"/>
          <a:lstStyle/>
          <a:p>
            <a:pPr rtl="0">
              <a:defRPr lang="zh-CN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dTable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pPr>
            <a:endParaRPr lang="zh-CN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pPr>
            <a:endParaRPr lang="zh-CN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zh-CN"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pPr>
            <a:endParaRPr lang="zh-CN"/>
          </a:p>
        </c:txPr>
      </c:legendEntry>
      <c:layout>
        <c:manualLayout>
          <c:xMode val="edge"/>
          <c:yMode val="edge"/>
          <c:x val="0.30126963338326224"/>
          <c:y val="0.92812919619717105"/>
          <c:w val="0.39661034681173801"/>
          <c:h val="5.0817692898693922E-2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lvl="0">
              <a:defRPr lang="zh-CN" sz="1600" b="1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pPr>
            <a:r>
              <a:rPr lang="zh-CN" altLang="en-US" sz="1600" b="1" i="0" u="none" strike="noStrike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预期主营业务收入（单位：亿元）</a:t>
            </a:r>
          </a:p>
        </c:rich>
      </c:tx>
      <c:layout>
        <c:manualLayout>
          <c:xMode val="edge"/>
          <c:yMode val="edge"/>
          <c:x val="0.24355199999999999"/>
          <c:y val="5.000000000000001E-3"/>
          <c:w val="0.51289700000000005"/>
          <c:h val="0.13913400000000001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8.9105800000000041E-2"/>
          <c:y val="0.13913400000000001"/>
          <c:w val="0.91089399999999998"/>
          <c:h val="0.774916999999999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发运量</c:v>
                </c:pt>
              </c:strCache>
            </c:strRef>
          </c:tx>
          <c:spPr>
            <a:solidFill>
              <a:srgbClr val="ED7D31"/>
            </a:solidFill>
            <a:ln w="12700" cap="flat">
              <a:noFill/>
              <a:miter lim="400000"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242-4BD1-8EAD-C69368AD53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收入</c:v>
                </c:pt>
              </c:strCache>
            </c:strRef>
          </c:tx>
          <c:spPr>
            <a:solidFill>
              <a:srgbClr val="C55A11"/>
            </a:solidFill>
            <a:ln w="12700" cap="flat">
              <a:noFill/>
              <a:miter lim="400000"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1200" b="1" i="0" u="none" strike="noStrike" kern="1200" baseline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宋体" panose="02010600030101010101" pitchFamily="2" charset="-122"/>
                      </a:defRPr>
                    </a:pPr>
                    <a:r>
                      <a:rPr lang="en-US" altLang="zh-CN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3</a:t>
                    </a:r>
                    <a:r>
                      <a:rPr lang="zh-CN" altLang="en-US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亿元 </a:t>
                    </a:r>
                  </a:p>
                </c:rich>
              </c:tx>
              <c:numFmt formatCode="#,##0_);[Red]\(#,##0\)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242-4BD1-8EAD-C69368AD53D5}"/>
                </c:ext>
              </c:extLst>
            </c:dLbl>
            <c:dLbl>
              <c:idx val="1"/>
              <c:layout>
                <c:manualLayout>
                  <c:x val="-2.4042023184839899E-3"/>
                  <c:y val="-3.93477810949713E-3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1200" b="1" i="0" u="none" strike="noStrike" kern="1200" baseline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宋体" panose="02010600030101010101" pitchFamily="2" charset="-122"/>
                      </a:defRPr>
                    </a:pPr>
                    <a:r>
                      <a:rPr lang="en-US" altLang="zh-CN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5</a:t>
                    </a:r>
                    <a:r>
                      <a:rPr lang="zh-CN" altLang="en-US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亿元 </a:t>
                    </a:r>
                  </a:p>
                </c:rich>
              </c:tx>
              <c:numFmt formatCode="#,##0_);[Red]\(#,##0\)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242-4BD1-8EAD-C69368AD53D5}"/>
                </c:ext>
              </c:extLst>
            </c:dLbl>
            <c:dLbl>
              <c:idx val="2"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1200" b="1" i="0" u="none" strike="noStrike" kern="1200" baseline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宋体" panose="02010600030101010101" pitchFamily="2" charset="-122"/>
                      </a:defRPr>
                    </a:pPr>
                    <a:r>
                      <a:rPr lang="en-US" altLang="zh-CN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10</a:t>
                    </a:r>
                    <a:r>
                      <a:rPr lang="zh-CN" altLang="en-US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亿元 </a:t>
                    </a:r>
                  </a:p>
                </c:rich>
              </c:tx>
              <c:numFmt formatCode="#,##0_);[Red]\(#,##0\)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242-4BD1-8EAD-C69368AD53D5}"/>
                </c:ext>
              </c:extLst>
            </c:dLbl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0" i="0" u="none" strike="noStrike" kern="1200" baseline="0">
                    <a:solidFill>
                      <a:schemeClr val="tx1"/>
                    </a:solidFill>
                    <a:effectLst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宋体" panose="02010600030101010101" pitchFamily="2" charset="-122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3</c:v>
                </c:pt>
                <c:pt idx="1">
                  <c:v>5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242-4BD1-8EAD-C69368AD53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952192"/>
        <c:axId val="84953728"/>
      </c:barChart>
      <c:catAx>
        <c:axId val="84952192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rgbClr val="D9D9D9"/>
              </a:solidFill>
              <a:prstDash val="solid"/>
              <a:round/>
            </a:ln>
          </c:spPr>
        </c:majorGridlines>
        <c:numFmt formatCode="General" sourceLinked="1"/>
        <c:majorTickMark val="none"/>
        <c:minorTickMark val="none"/>
        <c:tickLblPos val="low"/>
        <c:spPr>
          <a:ln w="12700" cap="flat" cmpd="sng" algn="ctr">
            <a:solidFill>
              <a:srgbClr val="000000"/>
            </a:solidFill>
            <a:prstDash val="solid"/>
            <a:miter lim="400000"/>
          </a:ln>
        </c:spPr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rgbClr val="000000"/>
                </a:solidFill>
                <a:effectLst/>
                <a:latin typeface="微软雅黑" panose="020B0503020204020204" charset="-122"/>
                <a:ea typeface="+mn-ea"/>
                <a:cs typeface="+mn-cs"/>
              </a:defRPr>
            </a:pPr>
            <a:endParaRPr lang="zh-CN"/>
          </a:p>
        </c:txPr>
        <c:crossAx val="84953728"/>
        <c:crosses val="autoZero"/>
        <c:auto val="1"/>
        <c:lblAlgn val="ctr"/>
        <c:lblOffset val="100"/>
        <c:noMultiLvlLbl val="1"/>
      </c:catAx>
      <c:valAx>
        <c:axId val="84953728"/>
        <c:scaling>
          <c:orientation val="minMax"/>
          <c:max val="10"/>
          <c:min val="0"/>
        </c:scaling>
        <c:delete val="0"/>
        <c:axPos val="l"/>
        <c:majorGridlines>
          <c:spPr>
            <a:ln w="12700" cap="flat" cmpd="sng" algn="ctr">
              <a:solidFill>
                <a:srgbClr val="D9D9D9"/>
              </a:solidFill>
              <a:prstDash val="solid"/>
              <a:round/>
            </a:ln>
          </c:spPr>
        </c:majorGridlines>
        <c:numFmt formatCode="0" sourceLinked="0"/>
        <c:majorTickMark val="none"/>
        <c:minorTickMark val="none"/>
        <c:tickLblPos val="nextTo"/>
        <c:spPr>
          <a:ln w="12700" cap="flat" cmpd="sng" algn="ctr">
            <a:noFill/>
            <a:prstDash val="solid"/>
            <a:miter lim="400000"/>
          </a:ln>
        </c:spPr>
        <c:txPr>
          <a:bodyPr rot="0" spcFirstLastPara="0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rgbClr val="000000"/>
                </a:solidFill>
                <a:effectLst/>
                <a:latin typeface="微软雅黑" panose="020B0503020204020204" charset="-122"/>
                <a:ea typeface="+mn-ea"/>
                <a:cs typeface="+mn-cs"/>
              </a:defRPr>
            </a:pPr>
            <a:endParaRPr lang="zh-CN"/>
          </a:p>
        </c:txPr>
        <c:crossAx val="84952192"/>
        <c:crosses val="autoZero"/>
        <c:crossBetween val="between"/>
        <c:majorUnit val="1"/>
        <c:minorUnit val="1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lvl="0">
              <a:defRPr lang="zh-CN" sz="1600" b="1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pPr>
            <a:r>
              <a:rPr lang="zh-CN" altLang="en-US" sz="1600" b="1" i="0" u="none" strike="noStrike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预期发运量（单位：万吨）</a:t>
            </a:r>
          </a:p>
        </c:rich>
      </c:tx>
      <c:layout>
        <c:manualLayout>
          <c:xMode val="edge"/>
          <c:yMode val="edge"/>
          <c:x val="0.24355199999999999"/>
          <c:y val="5.000000000000001E-3"/>
          <c:w val="0.51289700000000005"/>
          <c:h val="0.13913400000000001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8.9105800000000041E-2"/>
          <c:y val="0.13913400000000001"/>
          <c:w val="0.91089399999999998"/>
          <c:h val="0.774916999999999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发运量</c:v>
                </c:pt>
              </c:strCache>
            </c:strRef>
          </c:tx>
          <c:spPr>
            <a:solidFill>
              <a:srgbClr val="ED7D31"/>
            </a:solidFill>
            <a:ln w="12700" cap="flat">
              <a:noFill/>
              <a:miter lim="400000"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637-4892-9623-22701B07BF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收入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1200" b="1" i="0" u="none" strike="noStrike" kern="1200" baseline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宋体" panose="02010600030101010101" pitchFamily="2" charset="-122"/>
                      </a:defRPr>
                    </a:pPr>
                    <a:r>
                      <a:rPr lang="en-US" altLang="zh-CN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300</a:t>
                    </a:r>
                    <a:r>
                      <a:rPr lang="zh-CN" altLang="en-US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</a:t>
                    </a:r>
                  </a:p>
                </c:rich>
              </c:tx>
              <c:numFmt formatCode="#,##0_);[Red]\(#,##0\)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637-4892-9623-22701B07BFAB}"/>
                </c:ext>
              </c:extLst>
            </c:dLbl>
            <c:dLbl>
              <c:idx val="1"/>
              <c:layout>
                <c:manualLayout>
                  <c:x val="-2.4042023184839899E-3"/>
                  <c:y val="-3.93477810949713E-3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1200" b="1" i="0" u="none" strike="noStrike" kern="1200" baseline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宋体" panose="02010600030101010101" pitchFamily="2" charset="-122"/>
                      </a:defRPr>
                    </a:pPr>
                    <a:r>
                      <a:rPr lang="en-US" altLang="zh-CN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500</a:t>
                    </a:r>
                    <a:r>
                      <a:rPr lang="en-US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</a:t>
                    </a:r>
                  </a:p>
                </c:rich>
              </c:tx>
              <c:numFmt formatCode="#,##0_);[Red]\(#,##0\)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637-4892-9623-22701B07BFAB}"/>
                </c:ext>
              </c:extLst>
            </c:dLbl>
            <c:dLbl>
              <c:idx val="2"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1200" b="1" i="0" u="none" strike="noStrike" kern="1200" baseline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宋体" panose="02010600030101010101" pitchFamily="2" charset="-122"/>
                      </a:defRPr>
                    </a:pPr>
                    <a:r>
                      <a:rPr lang="en-US" altLang="zh-CN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1000</a:t>
                    </a:r>
                    <a:r>
                      <a:rPr lang="zh-CN" altLang="en-US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</a:t>
                    </a:r>
                  </a:p>
                </c:rich>
              </c:tx>
              <c:numFmt formatCode="#,##0_);[Red]\(#,##0\)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637-4892-9623-22701B07BFAB}"/>
                </c:ext>
              </c:extLst>
            </c:dLbl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0" i="0" u="none" strike="noStrike" kern="1200" baseline="0">
                    <a:solidFill>
                      <a:schemeClr val="tx1"/>
                    </a:solidFill>
                    <a:effectLst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宋体" panose="02010600030101010101" pitchFamily="2" charset="-122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300</c:v>
                </c:pt>
                <c:pt idx="1">
                  <c:v>500</c:v>
                </c:pt>
                <c:pt idx="2">
                  <c:v>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637-4892-9623-22701B07BF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071744"/>
        <c:axId val="85073280"/>
      </c:barChart>
      <c:catAx>
        <c:axId val="85071744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rgbClr val="D9D9D9"/>
              </a:solidFill>
              <a:prstDash val="solid"/>
              <a:round/>
            </a:ln>
          </c:spPr>
        </c:majorGridlines>
        <c:numFmt formatCode="General" sourceLinked="1"/>
        <c:majorTickMark val="none"/>
        <c:minorTickMark val="none"/>
        <c:tickLblPos val="low"/>
        <c:spPr>
          <a:ln w="12700" cap="flat" cmpd="sng" algn="ctr">
            <a:solidFill>
              <a:srgbClr val="000000"/>
            </a:solidFill>
            <a:prstDash val="solid"/>
            <a:miter lim="400000"/>
          </a:ln>
        </c:spPr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rgbClr val="000000"/>
                </a:solidFill>
                <a:effectLst/>
                <a:latin typeface="微软雅黑" panose="020B0503020204020204" charset="-122"/>
                <a:ea typeface="+mn-ea"/>
                <a:cs typeface="+mn-cs"/>
              </a:defRPr>
            </a:pPr>
            <a:endParaRPr lang="zh-CN"/>
          </a:p>
        </c:txPr>
        <c:crossAx val="85073280"/>
        <c:crosses val="autoZero"/>
        <c:auto val="1"/>
        <c:lblAlgn val="ctr"/>
        <c:lblOffset val="100"/>
        <c:noMultiLvlLbl val="1"/>
      </c:catAx>
      <c:valAx>
        <c:axId val="85073280"/>
        <c:scaling>
          <c:orientation val="minMax"/>
          <c:max val="1000"/>
          <c:min val="0"/>
        </c:scaling>
        <c:delete val="0"/>
        <c:axPos val="l"/>
        <c:majorGridlines>
          <c:spPr>
            <a:ln w="12700" cap="flat" cmpd="sng" algn="ctr">
              <a:solidFill>
                <a:srgbClr val="D9D9D9"/>
              </a:solidFill>
              <a:prstDash val="solid"/>
              <a:round/>
            </a:ln>
          </c:spPr>
        </c:majorGridlines>
        <c:numFmt formatCode="0" sourceLinked="0"/>
        <c:majorTickMark val="none"/>
        <c:minorTickMark val="none"/>
        <c:tickLblPos val="nextTo"/>
        <c:spPr>
          <a:ln w="12700" cap="flat" cmpd="sng" algn="ctr">
            <a:noFill/>
            <a:prstDash val="solid"/>
            <a:miter lim="400000"/>
          </a:ln>
        </c:spPr>
        <c:txPr>
          <a:bodyPr rot="0" spcFirstLastPara="0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rgbClr val="000000"/>
                </a:solidFill>
                <a:effectLst/>
                <a:latin typeface="微软雅黑" panose="020B0503020204020204" charset="-122"/>
                <a:ea typeface="+mn-ea"/>
                <a:cs typeface="+mn-cs"/>
              </a:defRPr>
            </a:pPr>
            <a:endParaRPr lang="zh-CN"/>
          </a:p>
        </c:txPr>
        <c:crossAx val="85071744"/>
        <c:crosses val="autoZero"/>
        <c:crossBetween val="between"/>
        <c:majorUnit val="100"/>
        <c:minorUnit val="10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lvl="0">
              <a:defRPr lang="zh-CN" sz="1600" b="1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pPr>
            <a:r>
              <a:rPr lang="zh-CN" altLang="en-US" sz="1600" b="1" i="0" u="none" strike="noStrike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注册车辆数量（单位：辆）</a:t>
            </a:r>
          </a:p>
        </c:rich>
      </c:tx>
      <c:layout>
        <c:manualLayout>
          <c:xMode val="edge"/>
          <c:yMode val="edge"/>
          <c:x val="0.24715799999999999"/>
          <c:y val="5.000000000000001E-3"/>
          <c:w val="0.50568400000000002"/>
          <c:h val="0.14123900000000003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0.10191500000000002"/>
          <c:y val="0.14123900000000003"/>
          <c:w val="0.89808500000000002"/>
          <c:h val="0.772991000000000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平台注册数</c:v>
                </c:pt>
              </c:strCache>
            </c:strRef>
          </c:tx>
          <c:spPr>
            <a:solidFill>
              <a:srgbClr val="8497B0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rgbClr val="000000"/>
                    </a:solidFill>
                    <a:effectLst/>
                    <a:latin typeface="微软雅黑" panose="020B0503020204020204" charset="-122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3519</c:v>
                </c:pt>
                <c:pt idx="1">
                  <c:v>10000</c:v>
                </c:pt>
                <c:pt idx="2">
                  <c:v>20000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28-444A-856B-A4DFCB4A7D6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市场车辆数</c:v>
                </c:pt>
              </c:strCache>
            </c:strRef>
          </c:tx>
          <c:spPr>
            <a:solidFill>
              <a:srgbClr val="ED7D31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rgbClr val="000000"/>
                    </a:solidFill>
                    <a:effectLst/>
                    <a:latin typeface="微软雅黑" panose="020B0503020204020204" charset="-122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65000</c:v>
                </c:pt>
                <c:pt idx="1">
                  <c:v>71500</c:v>
                </c:pt>
                <c:pt idx="2">
                  <c:v>78650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28-444A-856B-A4DFCB4A7D6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5211392"/>
        <c:axId val="85225472"/>
      </c:barChart>
      <c:catAx>
        <c:axId val="85211392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rgbClr val="D9D9D9"/>
              </a:solidFill>
              <a:prstDash val="solid"/>
              <a:round/>
            </a:ln>
          </c:spPr>
        </c:majorGridlines>
        <c:numFmt formatCode="General" sourceLinked="1"/>
        <c:majorTickMark val="none"/>
        <c:minorTickMark val="none"/>
        <c:tickLblPos val="low"/>
        <c:spPr>
          <a:ln w="12700" cap="flat" cmpd="sng" algn="ctr">
            <a:solidFill>
              <a:srgbClr val="000000"/>
            </a:solidFill>
            <a:prstDash val="solid"/>
            <a:miter lim="400000"/>
          </a:ln>
        </c:spPr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rgbClr val="000000"/>
                </a:solidFill>
                <a:effectLst/>
                <a:latin typeface="微软雅黑" panose="020B0503020204020204" charset="-122"/>
                <a:ea typeface="+mn-ea"/>
                <a:cs typeface="+mn-cs"/>
              </a:defRPr>
            </a:pPr>
            <a:endParaRPr lang="zh-CN"/>
          </a:p>
        </c:txPr>
        <c:crossAx val="85225472"/>
        <c:crosses val="autoZero"/>
        <c:auto val="1"/>
        <c:lblAlgn val="ctr"/>
        <c:lblOffset val="100"/>
        <c:noMultiLvlLbl val="1"/>
      </c:catAx>
      <c:valAx>
        <c:axId val="85225472"/>
        <c:scaling>
          <c:orientation val="minMax"/>
          <c:max val="80000"/>
        </c:scaling>
        <c:delete val="0"/>
        <c:axPos val="l"/>
        <c:majorGridlines>
          <c:spPr>
            <a:ln w="12700" cap="flat" cmpd="sng" algn="ctr">
              <a:solidFill>
                <a:srgbClr val="D9D9D9"/>
              </a:solidFill>
              <a:prstDash val="solid"/>
              <a:round/>
            </a:ln>
          </c:spPr>
        </c:majorGridlines>
        <c:numFmt formatCode="0" sourceLinked="0"/>
        <c:majorTickMark val="none"/>
        <c:minorTickMark val="none"/>
        <c:tickLblPos val="nextTo"/>
        <c:spPr>
          <a:ln w="12700" cap="flat" cmpd="sng" algn="ctr">
            <a:noFill/>
            <a:prstDash val="solid"/>
            <a:miter lim="400000"/>
          </a:ln>
        </c:spPr>
        <c:txPr>
          <a:bodyPr rot="0" spcFirstLastPara="0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rgbClr val="000000"/>
                </a:solidFill>
                <a:effectLst/>
                <a:latin typeface="微软雅黑" panose="020B0503020204020204" charset="-122"/>
                <a:ea typeface="+mn-ea"/>
                <a:cs typeface="+mn-cs"/>
              </a:defRPr>
            </a:pPr>
            <a:endParaRPr lang="zh-CN"/>
          </a:p>
        </c:txPr>
        <c:crossAx val="85211392"/>
        <c:crosses val="autoZero"/>
        <c:crossBetween val="between"/>
        <c:majorUnit val="20000"/>
        <c:minorUnit val="1000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lvl="0">
              <a:defRPr lang="zh-CN" sz="1600" b="1" i="0" u="none" strike="noStrike" kern="1200" baseline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pPr>
            <a:r>
              <a:rPr lang="zh-CN" altLang="en-US" sz="1600" b="1" i="0" u="none" strike="noStrike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平台后市场企业用户数量（单位：家）</a:t>
            </a:r>
          </a:p>
        </c:rich>
      </c:tx>
      <c:layout>
        <c:manualLayout>
          <c:xMode val="edge"/>
          <c:yMode val="edge"/>
          <c:x val="0.17164199999999999"/>
          <c:y val="5.000000000000001E-3"/>
          <c:w val="0.65671600000000008"/>
          <c:h val="0.16797699999999999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6.6108986615678794E-2"/>
          <c:y val="0.16797699999999999"/>
          <c:w val="0.91223699999999985"/>
          <c:h val="0.7384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加盟数量</c:v>
                </c:pt>
              </c:strCache>
            </c:strRef>
          </c:tx>
          <c:spPr>
            <a:solidFill>
              <a:srgbClr val="8497B0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rgbClr val="000000"/>
                    </a:solidFill>
                    <a:effectLst/>
                    <a:latin typeface="微软雅黑" panose="020B0503020204020204" charset="-122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30</c:v>
                </c:pt>
                <c:pt idx="1">
                  <c:v>80</c:v>
                </c:pt>
                <c:pt idx="2">
                  <c:v>220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21-48C6-A4B8-A944B3F341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认证数量</c:v>
                </c:pt>
              </c:strCache>
            </c:strRef>
          </c:tx>
          <c:spPr>
            <a:solidFill>
              <a:srgbClr val="ED7D31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rgbClr val="FFFFFF"/>
                    </a:solidFill>
                    <a:effectLst/>
                    <a:latin typeface="微软雅黑" panose="020B0503020204020204" charset="-122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200</c:v>
                </c:pt>
                <c:pt idx="1">
                  <c:v>500</c:v>
                </c:pt>
                <c:pt idx="2">
                  <c:v>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21-48C6-A4B8-A944B3F341D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5161472"/>
        <c:axId val="85163008"/>
      </c:barChart>
      <c:catAx>
        <c:axId val="85161472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rgbClr val="D9D9D9"/>
              </a:solidFill>
              <a:prstDash val="solid"/>
              <a:round/>
            </a:ln>
          </c:spPr>
        </c:majorGridlines>
        <c:numFmt formatCode="General" sourceLinked="1"/>
        <c:majorTickMark val="none"/>
        <c:minorTickMark val="none"/>
        <c:tickLblPos val="low"/>
        <c:spPr>
          <a:ln w="12700" cap="flat" cmpd="sng" algn="ctr">
            <a:solidFill>
              <a:srgbClr val="000000"/>
            </a:solidFill>
            <a:prstDash val="solid"/>
            <a:miter lim="400000"/>
          </a:ln>
        </c:spPr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rgbClr val="000000"/>
                </a:solidFill>
                <a:effectLst/>
                <a:latin typeface="微软雅黑" panose="020B0503020204020204" charset="-122"/>
                <a:ea typeface="+mn-ea"/>
                <a:cs typeface="+mn-cs"/>
              </a:defRPr>
            </a:pPr>
            <a:endParaRPr lang="zh-CN"/>
          </a:p>
        </c:txPr>
        <c:crossAx val="85163008"/>
        <c:crosses val="autoZero"/>
        <c:auto val="1"/>
        <c:lblAlgn val="ctr"/>
        <c:lblOffset val="100"/>
        <c:noMultiLvlLbl val="1"/>
      </c:catAx>
      <c:valAx>
        <c:axId val="85163008"/>
        <c:scaling>
          <c:orientation val="minMax"/>
          <c:max val="1000"/>
        </c:scaling>
        <c:delete val="0"/>
        <c:axPos val="l"/>
        <c:majorGridlines>
          <c:spPr>
            <a:ln w="12700" cap="flat" cmpd="sng" algn="ctr">
              <a:solidFill>
                <a:srgbClr val="D9D9D9"/>
              </a:solidFill>
              <a:prstDash val="solid"/>
              <a:round/>
            </a:ln>
          </c:spPr>
        </c:majorGridlines>
        <c:numFmt formatCode="0" sourceLinked="0"/>
        <c:majorTickMark val="none"/>
        <c:minorTickMark val="none"/>
        <c:tickLblPos val="nextTo"/>
        <c:spPr>
          <a:ln w="12700" cap="flat" cmpd="sng" algn="ctr">
            <a:noFill/>
            <a:prstDash val="solid"/>
            <a:miter lim="400000"/>
          </a:ln>
        </c:spPr>
        <c:txPr>
          <a:bodyPr rot="0" spcFirstLastPara="0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rgbClr val="000000"/>
                </a:solidFill>
                <a:effectLst/>
                <a:latin typeface="微软雅黑" panose="020B0503020204020204" charset="-122"/>
                <a:ea typeface="+mn-ea"/>
                <a:cs typeface="+mn-cs"/>
              </a:defRPr>
            </a:pPr>
            <a:endParaRPr lang="zh-CN"/>
          </a:p>
        </c:txPr>
        <c:crossAx val="85161472"/>
        <c:crosses val="autoZero"/>
        <c:crossBetween val="between"/>
        <c:majorUnit val="250"/>
        <c:minorUnit val="12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80555555555599"/>
          <c:y val="0.17811408614668203"/>
          <c:w val="0.85672222222222205"/>
          <c:h val="0.60335273573923187"/>
        </c:manualLayout>
      </c:layout>
      <c:lineChart>
        <c:grouping val="standard"/>
        <c:varyColors val="0"/>
        <c:ser>
          <c:idx val="0"/>
          <c:order val="0"/>
          <c:tx>
            <c:strRef>
              <c:f>'[业绩曲线图(1).xlsx]Sheet1 (2)'!$A$63</c:f>
              <c:strCache>
                <c:ptCount val="1"/>
                <c:pt idx="0">
                  <c:v>2016年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'[业绩曲线图(1).xlsx]Sheet1 (2)'!$B$62:$M$62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'[业绩曲线图(1).xlsx]Sheet1 (2)'!$B$63:$M$63</c:f>
              <c:numCache>
                <c:formatCode>General</c:formatCode>
                <c:ptCount val="12"/>
                <c:pt idx="0">
                  <c:v>15438</c:v>
                </c:pt>
                <c:pt idx="1">
                  <c:v>19875</c:v>
                </c:pt>
                <c:pt idx="2">
                  <c:v>19709.86</c:v>
                </c:pt>
                <c:pt idx="3">
                  <c:v>14456</c:v>
                </c:pt>
                <c:pt idx="4">
                  <c:v>47097</c:v>
                </c:pt>
                <c:pt idx="5">
                  <c:v>40421</c:v>
                </c:pt>
                <c:pt idx="6">
                  <c:v>43022.28</c:v>
                </c:pt>
                <c:pt idx="7">
                  <c:v>49543.63</c:v>
                </c:pt>
                <c:pt idx="8">
                  <c:v>61459.93</c:v>
                </c:pt>
                <c:pt idx="9">
                  <c:v>66996.789999999994</c:v>
                </c:pt>
                <c:pt idx="10">
                  <c:v>48772</c:v>
                </c:pt>
                <c:pt idx="11">
                  <c:v>27152.609999999997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EFD-43D5-AC75-569A916E1FE9}"/>
            </c:ext>
          </c:extLst>
        </c:ser>
        <c:ser>
          <c:idx val="1"/>
          <c:order val="1"/>
          <c:tx>
            <c:strRef>
              <c:f>'[业绩曲线图(1).xlsx]Sheet1 (2)'!$A$64</c:f>
              <c:strCache>
                <c:ptCount val="1"/>
                <c:pt idx="0">
                  <c:v>2017年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'[业绩曲线图(1).xlsx]Sheet1 (2)'!$B$62:$M$62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'[业绩曲线图(1).xlsx]Sheet1 (2)'!$B$64:$M$64</c:f>
              <c:numCache>
                <c:formatCode>0.00_ </c:formatCode>
                <c:ptCount val="12"/>
                <c:pt idx="0">
                  <c:v>40449</c:v>
                </c:pt>
                <c:pt idx="1">
                  <c:v>40255</c:v>
                </c:pt>
                <c:pt idx="2">
                  <c:v>39745</c:v>
                </c:pt>
                <c:pt idx="3">
                  <c:v>30578</c:v>
                </c:pt>
                <c:pt idx="4">
                  <c:v>28257.14</c:v>
                </c:pt>
                <c:pt idx="5">
                  <c:v>39511.823000000004</c:v>
                </c:pt>
                <c:pt idx="6">
                  <c:v>43016.222999999998</c:v>
                </c:pt>
                <c:pt idx="7">
                  <c:v>46242</c:v>
                </c:pt>
                <c:pt idx="8">
                  <c:v>64758</c:v>
                </c:pt>
                <c:pt idx="9">
                  <c:v>47985.196000000004</c:v>
                </c:pt>
                <c:pt idx="10">
                  <c:v>33380.026999999995</c:v>
                </c:pt>
                <c:pt idx="11">
                  <c:v>25924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EFD-43D5-AC75-569A916E1FE9}"/>
            </c:ext>
          </c:extLst>
        </c:ser>
        <c:ser>
          <c:idx val="2"/>
          <c:order val="2"/>
          <c:tx>
            <c:strRef>
              <c:f>'[业绩曲线图(1).xlsx]Sheet1 (2)'!$A$65</c:f>
              <c:strCache>
                <c:ptCount val="1"/>
                <c:pt idx="0">
                  <c:v>2018年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'[业绩曲线图(1).xlsx]Sheet1 (2)'!$B$62:$M$62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'[业绩曲线图(1).xlsx]Sheet1 (2)'!$B$65:$M$65</c:f>
              <c:numCache>
                <c:formatCode>0.00_ </c:formatCode>
                <c:ptCount val="12"/>
                <c:pt idx="0">
                  <c:v>23605.955999999998</c:v>
                </c:pt>
                <c:pt idx="1">
                  <c:v>35852.53</c:v>
                </c:pt>
                <c:pt idx="2">
                  <c:v>78029.539999999994</c:v>
                </c:pt>
                <c:pt idx="3">
                  <c:v>97763.56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EFD-43D5-AC75-569A916E1F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616064"/>
        <c:axId val="58634240"/>
      </c:lineChart>
      <c:catAx>
        <c:axId val="586160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8634240"/>
        <c:crosses val="autoZero"/>
        <c:auto val="1"/>
        <c:lblAlgn val="ctr"/>
        <c:lblOffset val="100"/>
        <c:noMultiLvlLbl val="0"/>
      </c:catAx>
      <c:valAx>
        <c:axId val="58634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8616064"/>
        <c:crosses val="autoZero"/>
        <c:crossBetween val="between"/>
        <c:majorUnit val="1000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0" vertOverflow="ellipsis" vert="horz" wrap="square" anchor="ctr" anchorCtr="1"/>
          <a:lstStyle/>
          <a:p>
            <a:pPr rtl="0">
              <a:defRPr lang="zh-CN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dTable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pPr>
            <a:endParaRPr lang="zh-CN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pPr>
            <a:endParaRPr lang="zh-CN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pPr>
            <a:endParaRPr lang="zh-CN"/>
          </a:p>
        </c:txPr>
      </c:legendEntry>
      <c:layout>
        <c:manualLayout>
          <c:xMode val="edge"/>
          <c:yMode val="edge"/>
          <c:x val="0.36729030616799685"/>
          <c:y val="0.95533427802575488"/>
          <c:w val="0.241970021413276"/>
          <c:h val="3.9418244735183364E-2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166666666667"/>
          <c:y val="9.4907407407407413E-2"/>
          <c:w val="0.53888888888888908"/>
          <c:h val="0.8981481481481480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987-4E08-842C-AB711BF7C4D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987-4E08-842C-AB711BF7C4D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987-4E08-842C-AB711BF7C4D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987-4E08-842C-AB711BF7C4D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987-4E08-842C-AB711BF7C4D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987-4E08-842C-AB711BF7C4D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987-4E08-842C-AB711BF7C4D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987-4E08-842C-AB711BF7C4D1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7987-4E08-842C-AB711BF7C4D1}"/>
              </c:ext>
            </c:extLst>
          </c:dPt>
          <c:dLbls>
            <c:dLbl>
              <c:idx val="0"/>
              <c:layout>
                <c:manualLayout>
                  <c:x val="-0.13635678498989134"/>
                  <c:y val="9.697414292521223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87-4E08-842C-AB711BF7C4D1}"/>
                </c:ext>
              </c:extLst>
            </c:dLbl>
            <c:dLbl>
              <c:idx val="1"/>
              <c:layout>
                <c:manualLayout>
                  <c:x val="-8.1783160375864389E-2"/>
                  <c:y val="-0.1519761597062014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987-4E08-842C-AB711BF7C4D1}"/>
                </c:ext>
              </c:extLst>
            </c:dLbl>
            <c:dLbl>
              <c:idx val="2"/>
              <c:layout>
                <c:manualLayout>
                  <c:x val="1.8591153009743944E-2"/>
                  <c:y val="-3.71297949967834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spcFirstLastPara="0" vertOverflow="ellipsis" vert="eaVert" wrap="square" lIns="38100" tIns="19050" rIns="38100" bIns="19050" anchor="ctr" anchorCtr="1"/>
                <a:lstStyle/>
                <a:p>
                  <a:pPr>
                    <a:defRPr lang="zh-CN" sz="1400" b="1" i="0" u="none" strike="noStrike" kern="1200" baseline="0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  <a:cs typeface="宋体" panose="02010600030101010101" pitchFamily="2" charset="-122"/>
                      <a:sym typeface="宋体" panose="02010600030101010101" pitchFamily="2" charset="-122"/>
                    </a:defRPr>
                  </a:pPr>
                  <a:endParaRPr lang="zh-CN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987-4E08-842C-AB711BF7C4D1}"/>
                </c:ext>
              </c:extLst>
            </c:dLbl>
            <c:dLbl>
              <c:idx val="3"/>
              <c:layout>
                <c:manualLayout>
                  <c:x val="4.4607189394708924E-2"/>
                  <c:y val="-6.496160117556061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987-4E08-842C-AB711BF7C4D1}"/>
                </c:ext>
              </c:extLst>
            </c:dLbl>
            <c:dLbl>
              <c:idx val="4"/>
              <c:layout>
                <c:manualLayout>
                  <c:x val="9.4286669222526986E-2"/>
                  <c:y val="-0.1460096874046599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987-4E08-842C-AB711BF7C4D1}"/>
                </c:ext>
              </c:extLst>
            </c:dLbl>
            <c:dLbl>
              <c:idx val="7"/>
              <c:layout>
                <c:manualLayout>
                  <c:x val="5.6456769370745015E-2"/>
                  <c:y val="8.180200809683295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987-4E08-842C-AB711BF7C4D1}"/>
                </c:ext>
              </c:extLst>
            </c:dLbl>
            <c:dLbl>
              <c:idx val="8"/>
              <c:layout>
                <c:manualLayout>
                  <c:x val="6.1224868739097937E-2"/>
                  <c:y val="0.1292595500007426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987-4E08-842C-AB711BF7C4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1" i="0" u="none" strike="noStrike" kern="1200" baseline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宋体" panose="02010600030101010101" pitchFamily="2" charset="-122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'[业绩曲线图(1).xlsx]Sheet1 (2)'!$H$209:$H$217</c:f>
              <c:strCache>
                <c:ptCount val="9"/>
                <c:pt idx="0">
                  <c:v>煤炭</c:v>
                </c:pt>
                <c:pt idx="1">
                  <c:v>化肥</c:v>
                </c:pt>
                <c:pt idx="2">
                  <c:v>氧化铝</c:v>
                </c:pt>
                <c:pt idx="3">
                  <c:v>铝棒</c:v>
                </c:pt>
                <c:pt idx="4">
                  <c:v>矿石</c:v>
                </c:pt>
                <c:pt idx="5">
                  <c:v>工业盐</c:v>
                </c:pt>
                <c:pt idx="6">
                  <c:v>焦炭</c:v>
                </c:pt>
                <c:pt idx="7">
                  <c:v>PVC</c:v>
                </c:pt>
                <c:pt idx="8">
                  <c:v>其他</c:v>
                </c:pt>
              </c:strCache>
            </c:strRef>
          </c:cat>
          <c:val>
            <c:numRef>
              <c:f>'[业绩曲线图(1).xlsx]Sheet1 (2)'!$I$209:$I$217</c:f>
              <c:numCache>
                <c:formatCode>0%</c:formatCode>
                <c:ptCount val="9"/>
                <c:pt idx="0">
                  <c:v>0.35000000000000003</c:v>
                </c:pt>
                <c:pt idx="1">
                  <c:v>0.15000000000000002</c:v>
                </c:pt>
                <c:pt idx="2">
                  <c:v>0.05</c:v>
                </c:pt>
                <c:pt idx="3">
                  <c:v>0.05</c:v>
                </c:pt>
                <c:pt idx="4">
                  <c:v>0.1</c:v>
                </c:pt>
                <c:pt idx="5">
                  <c:v>0.05</c:v>
                </c:pt>
                <c:pt idx="6">
                  <c:v>0.1</c:v>
                </c:pt>
                <c:pt idx="7">
                  <c:v>0.05</c:v>
                </c:pt>
                <c:pt idx="8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7987-4E08-842C-AB711BF7C4D1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800"/>
              <a:t>16-18</a:t>
            </a:r>
            <a:r>
              <a:rPr lang="zh-CN" altLang="en-US" sz="1800"/>
              <a:t>年客户增长数量（单位：个）</a:t>
            </a:r>
          </a:p>
        </c:rich>
      </c:tx>
      <c:layout>
        <c:manualLayout>
          <c:xMode val="edge"/>
          <c:yMode val="edge"/>
          <c:x val="0.10152777777777701"/>
          <c:y val="1.3888888888888904E-2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 defTabSz="914400">
            <a:defRPr lang="zh-CN"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[发票签收单回执单.xls]Sheet2!$E$31:$G$31</c:f>
              <c:strCache>
                <c:ptCount val="3"/>
                <c:pt idx="0">
                  <c:v>16年</c:v>
                </c:pt>
                <c:pt idx="1">
                  <c:v>17年</c:v>
                </c:pt>
                <c:pt idx="2">
                  <c:v>18年</c:v>
                </c:pt>
              </c:strCache>
            </c:strRef>
          </c:cat>
          <c:val>
            <c:numRef>
              <c:f>[发票签收单回执单.xls]Sheet2!$E$32:$G$32</c:f>
              <c:numCache>
                <c:formatCode>General</c:formatCode>
                <c:ptCount val="3"/>
                <c:pt idx="0">
                  <c:v>54</c:v>
                </c:pt>
                <c:pt idx="1">
                  <c:v>98</c:v>
                </c:pt>
                <c:pt idx="2">
                  <c:v>128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68C-4B2B-82A9-BBF945B39D7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63314176"/>
        <c:axId val="63328256"/>
      </c:lineChart>
      <c:catAx>
        <c:axId val="633141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3328256"/>
        <c:crosses val="autoZero"/>
        <c:auto val="1"/>
        <c:lblAlgn val="ctr"/>
        <c:lblOffset val="100"/>
        <c:noMultiLvlLbl val="0"/>
      </c:catAx>
      <c:valAx>
        <c:axId val="63328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3314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600" b="1" i="0" u="none" strike="noStrike" kern="1200" spc="0" baseline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pPr>
            <a:r>
              <a:rPr lang="en-US" altLang="zh-CN" sz="1600" b="1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2018</a:t>
            </a:r>
            <a:r>
              <a:rPr lang="zh-CN" altLang="en-US" sz="1600" b="1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年铁路发运量（吨）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 defTabSz="914400">
            <a:defRPr lang="zh-CN" sz="1600" b="1" i="0" u="none" strike="noStrike" kern="1200" spc="0" baseline="0"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defRPr>
          </a:pPr>
          <a:endParaRPr lang="zh-CN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运输量（吨）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913-4ED2-9403-9708C3FA780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913-4ED2-9403-9708C3FA780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913-4ED2-9403-9708C3FA780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913-4ED2-9403-9708C3FA7805}"/>
              </c:ext>
            </c:extLst>
          </c:dPt>
          <c:dLbls>
            <c:dLbl>
              <c:idx val="0"/>
              <c:layout>
                <c:manualLayout>
                  <c:x val="-0.11516102426640212"/>
                  <c:y val="5.8720690746522183E-2"/>
                </c:manualLayout>
              </c:layout>
              <c:tx>
                <c:rich>
                  <a:bodyPr/>
                  <a:lstStyle/>
                  <a:p>
                    <a:r>
                      <a:rPr lang="zh-CN" altLang="en-US" sz="9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宋体" panose="02010600030101010101" pitchFamily="2" charset="-122"/>
                      </a:rPr>
                      <a:t>梅花井站 </a:t>
                    </a:r>
                    <a:r>
                      <a:rPr lang="en-US" altLang="zh-CN" sz="9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宋体" panose="02010600030101010101" pitchFamily="2" charset="-122"/>
                      </a:rPr>
                      <a:t>8854</a:t>
                    </a:r>
                    <a:r>
                      <a:rPr lang="zh-CN" altLang="en-US" sz="9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宋体" panose="02010600030101010101" pitchFamily="2" charset="-122"/>
                      </a:rPr>
                      <a:t>吨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962652119177499"/>
                      <c:h val="0.181670909511686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913-4ED2-9403-9708C3FA7805}"/>
                </c:ext>
              </c:extLst>
            </c:dLbl>
            <c:dLbl>
              <c:idx val="1"/>
              <c:layout>
                <c:manualLayout>
                  <c:x val="-0.15894901435192957"/>
                  <c:y val="6.5686285424376836E-2"/>
                </c:manualLayout>
              </c:layout>
              <c:tx>
                <c:rich>
                  <a:bodyPr/>
                  <a:lstStyle/>
                  <a:p>
                    <a:r>
                      <a:rPr lang="zh-CN" altLang="en-US" sz="9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宋体" panose="02010600030101010101" pitchFamily="2" charset="-122"/>
                      </a:rPr>
                      <a:t>青铜峡站 </a:t>
                    </a:r>
                    <a:r>
                      <a:rPr lang="en-US" altLang="zh-CN" sz="9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宋体" panose="02010600030101010101" pitchFamily="2" charset="-122"/>
                      </a:rPr>
                      <a:t>7981</a:t>
                    </a:r>
                    <a:r>
                      <a:rPr lang="zh-CN" altLang="en-US" sz="9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宋体" panose="02010600030101010101" pitchFamily="2" charset="-122"/>
                      </a:rPr>
                      <a:t>吨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800671422576601"/>
                      <c:h val="0.213839389030316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913-4ED2-9403-9708C3FA7805}"/>
                </c:ext>
              </c:extLst>
            </c:dLbl>
            <c:dLbl>
              <c:idx val="2"/>
              <c:layout>
                <c:manualLayout>
                  <c:x val="-0.18838443066957053"/>
                  <c:y val="-0.14886528279861128"/>
                </c:manualLayout>
              </c:layout>
              <c:tx>
                <c:rich>
                  <a:bodyPr/>
                  <a:lstStyle/>
                  <a:p>
                    <a:r>
                      <a:rPr lang="zh-CN" altLang="en-US" sz="9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宋体" panose="02010600030101010101" pitchFamily="2" charset="-122"/>
                      </a:rPr>
                      <a:t>银川南站 </a:t>
                    </a:r>
                    <a:r>
                      <a:rPr lang="en-US" altLang="zh-CN" sz="9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宋体" panose="02010600030101010101" pitchFamily="2" charset="-122"/>
                      </a:rPr>
                      <a:t>13943</a:t>
                    </a:r>
                    <a:r>
                      <a:rPr lang="zh-CN" altLang="en-US" sz="9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宋体" panose="02010600030101010101" pitchFamily="2" charset="-122"/>
                      </a:rPr>
                      <a:t>吨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521191775073399"/>
                      <c:h val="0.239296459152974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913-4ED2-9403-9708C3FA780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zh-CN" altLang="en-US" sz="9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宋体" panose="02010600030101010101" pitchFamily="2" charset="-122"/>
                      </a:rPr>
                      <a:t>定边站</a:t>
                    </a:r>
                  </a:p>
                  <a:p>
                    <a:r>
                      <a:rPr lang="en-US" altLang="zh-CN" sz="9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宋体" panose="02010600030101010101" pitchFamily="2" charset="-122"/>
                      </a:rPr>
                      <a:t>34680</a:t>
                    </a:r>
                    <a:r>
                      <a:rPr lang="zh-CN" altLang="en-US" sz="9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宋体" panose="02010600030101010101" pitchFamily="2" charset="-122"/>
                      </a:rPr>
                      <a:t>吨</a:t>
                    </a:r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095258078052901"/>
                      <c:h val="0.287433464475816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A913-4ED2-9403-9708C3FA78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宋体" panose="02010600030101010101" pitchFamily="2" charset="-122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梅花井站</c:v>
                </c:pt>
                <c:pt idx="1">
                  <c:v>青铜峡站</c:v>
                </c:pt>
                <c:pt idx="2">
                  <c:v>银川南站</c:v>
                </c:pt>
                <c:pt idx="3">
                  <c:v>定边站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8854</c:v>
                </c:pt>
                <c:pt idx="1">
                  <c:v>7981</c:v>
                </c:pt>
                <c:pt idx="2">
                  <c:v>13943</c:v>
                </c:pt>
                <c:pt idx="3">
                  <c:v>34680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913-4ED2-9403-9708C3FA780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legendEntry>
      <c:layout>
        <c:manualLayout>
          <c:xMode val="edge"/>
          <c:yMode val="edge"/>
          <c:x val="0.76206462442299605"/>
          <c:y val="0.41171025225642199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600" b="1" i="0" u="none" strike="noStrike" kern="1200" spc="0" baseline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pPr>
            <a:r>
              <a:rPr lang="zh-CN" altLang="en-US" sz="1600" b="1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近三个月汽运主要站点发运量（吨）</a:t>
            </a:r>
          </a:p>
        </c:rich>
      </c:tx>
      <c:layout>
        <c:manualLayout>
          <c:xMode val="edge"/>
          <c:yMode val="edge"/>
          <c:x val="0.21953496183019205"/>
          <c:y val="1.528725999108800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856189568296301"/>
          <c:y val="0.11622901420576801"/>
          <c:w val="0.84943483589813407"/>
          <c:h val="0.628325441239776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3月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黄桃勒盖</c:v>
                </c:pt>
                <c:pt idx="1">
                  <c:v>金海银鼎</c:v>
                </c:pt>
                <c:pt idx="2">
                  <c:v>腾格里庆华</c:v>
                </c:pt>
                <c:pt idx="3">
                  <c:v>太阳山庆华</c:v>
                </c:pt>
                <c:pt idx="4">
                  <c:v>榆林横山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14067.9</c:v>
                </c:pt>
                <c:pt idx="1">
                  <c:v>7966.26</c:v>
                </c:pt>
                <c:pt idx="2">
                  <c:v>2351.0300000000002</c:v>
                </c:pt>
                <c:pt idx="3">
                  <c:v>1639.12</c:v>
                </c:pt>
                <c:pt idx="4">
                  <c:v>8692.6299999999974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D8-4A01-B70F-DBED40E6D00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4月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黄桃勒盖</c:v>
                </c:pt>
                <c:pt idx="1">
                  <c:v>金海银鼎</c:v>
                </c:pt>
                <c:pt idx="2">
                  <c:v>腾格里庆华</c:v>
                </c:pt>
                <c:pt idx="3">
                  <c:v>太阳山庆华</c:v>
                </c:pt>
                <c:pt idx="4">
                  <c:v>榆林横山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18106.129999999997</c:v>
                </c:pt>
                <c:pt idx="1">
                  <c:v>8185.92</c:v>
                </c:pt>
                <c:pt idx="2">
                  <c:v>2765.2799999999997</c:v>
                </c:pt>
                <c:pt idx="3">
                  <c:v>2358.8700000000003</c:v>
                </c:pt>
                <c:pt idx="4">
                  <c:v>7574.23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D8-4A01-B70F-DBED40E6D00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5月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黄桃勒盖</c:v>
                </c:pt>
                <c:pt idx="1">
                  <c:v>金海银鼎</c:v>
                </c:pt>
                <c:pt idx="2">
                  <c:v>腾格里庆华</c:v>
                </c:pt>
                <c:pt idx="3">
                  <c:v>太阳山庆华</c:v>
                </c:pt>
                <c:pt idx="4">
                  <c:v>榆林横山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26003.34</c:v>
                </c:pt>
                <c:pt idx="1">
                  <c:v>8941.5400000000009</c:v>
                </c:pt>
                <c:pt idx="2">
                  <c:v>4084.4900000000002</c:v>
                </c:pt>
                <c:pt idx="3">
                  <c:v>2869.65</c:v>
                </c:pt>
                <c:pt idx="4">
                  <c:v>10322.540000000003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D8-4A01-B70F-DBED40E6D0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144256"/>
        <c:axId val="38150144"/>
      </c:barChart>
      <c:catAx>
        <c:axId val="381442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8150144"/>
        <c:crosses val="autoZero"/>
        <c:auto val="1"/>
        <c:lblAlgn val="ctr"/>
        <c:lblOffset val="100"/>
        <c:noMultiLvlLbl val="0"/>
      </c:catAx>
      <c:valAx>
        <c:axId val="38150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81442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0" vertOverflow="ellipsis" vert="horz" wrap="square" anchor="ctr" anchorCtr="1"/>
          <a:lstStyle/>
          <a:p>
            <a:pPr rtl="0">
              <a:defRPr lang="zh-CN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dTable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legendEntry>
      <c:layout>
        <c:manualLayout>
          <c:xMode val="edge"/>
          <c:yMode val="edge"/>
          <c:x val="0.26293809199336599"/>
          <c:y val="0.93191903323520098"/>
          <c:w val="0.49022738777149172"/>
          <c:h val="6.7486696654983427E-2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600" b="1" i="0" u="none" strike="noStrike" kern="1200" spc="0" baseline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pPr>
            <a:r>
              <a:rPr lang="en-US" altLang="zh-CN" sz="1600" b="1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2018</a:t>
            </a:r>
            <a:r>
              <a:rPr lang="zh-CN" altLang="en-US" sz="1600" b="1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年汽运发运量（吨）</a:t>
            </a:r>
          </a:p>
        </c:rich>
      </c:tx>
      <c:layout>
        <c:manualLayout>
          <c:xMode val="edge"/>
          <c:yMode val="edge"/>
          <c:x val="0.26692067658938007"/>
          <c:y val="2.9628243681770607E-2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 defTabSz="914400">
            <a:defRPr lang="zh-CN" sz="1600" b="1" i="0" u="none" strike="noStrike" kern="1200" spc="0" baseline="0"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煤炭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elete val="1"/>
          </c:dLbls>
          <c:cat>
            <c:strRef>
              <c:f>Sheet1!$A$2:$A$6</c:f>
              <c:strCache>
                <c:ptCount val="5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27259</c:v>
                </c:pt>
                <c:pt idx="1">
                  <c:v>38684</c:v>
                </c:pt>
                <c:pt idx="2">
                  <c:v>66193</c:v>
                </c:pt>
                <c:pt idx="3">
                  <c:v>61293</c:v>
                </c:pt>
                <c:pt idx="4">
                  <c:v>84321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FAF-40E9-A0F9-2E3F14668EC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铝棒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elete val="1"/>
          </c:dLbls>
          <c:cat>
            <c:strRef>
              <c:f>Sheet1!$A$2:$A$6</c:f>
              <c:strCache>
                <c:ptCount val="5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8224</c:v>
                </c:pt>
                <c:pt idx="1">
                  <c:v>9443</c:v>
                </c:pt>
                <c:pt idx="2">
                  <c:v>5473</c:v>
                </c:pt>
                <c:pt idx="3">
                  <c:v>6230</c:v>
                </c:pt>
                <c:pt idx="4">
                  <c:v>9649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FAF-40E9-A0F9-2E3F14668EC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化肥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elete val="1"/>
          </c:dLbls>
          <c:cat>
            <c:strRef>
              <c:f>Sheet1!$A$2:$A$6</c:f>
              <c:strCache>
                <c:ptCount val="5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11200</c:v>
                </c:pt>
                <c:pt idx="1">
                  <c:v>9980</c:v>
                </c:pt>
                <c:pt idx="2">
                  <c:v>13770</c:v>
                </c:pt>
                <c:pt idx="3">
                  <c:v>6250</c:v>
                </c:pt>
                <c:pt idx="4">
                  <c:v>7790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FAF-40E9-A0F9-2E3F14668EC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8359424"/>
        <c:axId val="38361344"/>
      </c:lineChart>
      <c:catAx>
        <c:axId val="383594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8361344"/>
        <c:crosses val="autoZero"/>
        <c:auto val="1"/>
        <c:lblAlgn val="ctr"/>
        <c:lblOffset val="100"/>
        <c:noMultiLvlLbl val="0"/>
      </c:catAx>
      <c:valAx>
        <c:axId val="38361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pPr>
            <a:endParaRPr lang="zh-CN"/>
          </a:p>
        </c:txPr>
        <c:crossAx val="383594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0" vertOverflow="ellipsis" vert="horz" wrap="square" anchor="ctr" anchorCtr="1"/>
          <a:lstStyle/>
          <a:p>
            <a:pPr rtl="0">
              <a:defRPr lang="zh-CN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5</a:t>
            </a:r>
            <a:r>
              <a:rPr lang="zh-CN" altLang="en-US"/>
              <a:t>月上半月每日派车数</a:t>
            </a:r>
          </a:p>
        </c:rich>
      </c:tx>
      <c:layout>
        <c:manualLayout>
          <c:xMode val="edge"/>
          <c:yMode val="edge"/>
          <c:x val="0.35506682236927511"/>
          <c:y val="4.516129032258060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3125158946412402"/>
          <c:y val="0.16451612903225801"/>
          <c:w val="0.73631036719865084"/>
          <c:h val="0.6642150537634411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每日派车数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Sheet1!$A$2:$A$16</c:f>
              <c:strCache>
                <c:ptCount val="15"/>
                <c:pt idx="0">
                  <c:v>1日</c:v>
                </c:pt>
                <c:pt idx="1">
                  <c:v>2日</c:v>
                </c:pt>
                <c:pt idx="2">
                  <c:v>3日</c:v>
                </c:pt>
                <c:pt idx="3">
                  <c:v>4日</c:v>
                </c:pt>
                <c:pt idx="4">
                  <c:v>5日</c:v>
                </c:pt>
                <c:pt idx="5">
                  <c:v>6日</c:v>
                </c:pt>
                <c:pt idx="6">
                  <c:v>7日</c:v>
                </c:pt>
                <c:pt idx="7">
                  <c:v>8日</c:v>
                </c:pt>
                <c:pt idx="8">
                  <c:v>9日</c:v>
                </c:pt>
                <c:pt idx="9">
                  <c:v>10日</c:v>
                </c:pt>
                <c:pt idx="10">
                  <c:v>11日</c:v>
                </c:pt>
                <c:pt idx="11">
                  <c:v>12日</c:v>
                </c:pt>
                <c:pt idx="12">
                  <c:v>13日</c:v>
                </c:pt>
                <c:pt idx="13">
                  <c:v>14日</c:v>
                </c:pt>
                <c:pt idx="14">
                  <c:v>15日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100</c:v>
                </c:pt>
                <c:pt idx="1">
                  <c:v>89</c:v>
                </c:pt>
                <c:pt idx="2">
                  <c:v>88</c:v>
                </c:pt>
                <c:pt idx="3">
                  <c:v>89</c:v>
                </c:pt>
                <c:pt idx="4">
                  <c:v>104</c:v>
                </c:pt>
                <c:pt idx="5">
                  <c:v>78</c:v>
                </c:pt>
                <c:pt idx="6">
                  <c:v>65</c:v>
                </c:pt>
                <c:pt idx="7">
                  <c:v>91</c:v>
                </c:pt>
                <c:pt idx="8">
                  <c:v>115</c:v>
                </c:pt>
                <c:pt idx="9">
                  <c:v>90</c:v>
                </c:pt>
                <c:pt idx="10">
                  <c:v>87</c:v>
                </c:pt>
                <c:pt idx="11">
                  <c:v>100</c:v>
                </c:pt>
                <c:pt idx="12">
                  <c:v>95</c:v>
                </c:pt>
                <c:pt idx="13">
                  <c:v>114</c:v>
                </c:pt>
                <c:pt idx="14">
                  <c:v>117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E0A-4CEE-A47C-288099D15C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412160"/>
        <c:axId val="70413696"/>
      </c:lineChart>
      <c:catAx>
        <c:axId val="70412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0413696"/>
        <c:crosses val="autoZero"/>
        <c:auto val="1"/>
        <c:lblAlgn val="ctr"/>
        <c:lblOffset val="100"/>
        <c:noMultiLvlLbl val="0"/>
      </c:catAx>
      <c:valAx>
        <c:axId val="7041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04121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0" vertOverflow="ellipsis" vert="horz" wrap="square" anchor="ctr" anchorCtr="1"/>
          <a:lstStyle/>
          <a:p>
            <a:pPr rtl="0">
              <a:defRPr lang="zh-CN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1" i="0" u="none" strike="noStrike" kern="1200" spc="0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pP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平台效果对比图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现状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养车成本</c:v>
                </c:pt>
                <c:pt idx="1">
                  <c:v>税负</c:v>
                </c:pt>
                <c:pt idx="2">
                  <c:v>物流费用</c:v>
                </c:pt>
                <c:pt idx="3">
                  <c:v>业务效率</c:v>
                </c:pt>
                <c:pt idx="4">
                  <c:v>后市场效益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6C-4C80-B0B0-41F9E90F3B7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平台效果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养车成本</c:v>
                </c:pt>
                <c:pt idx="1">
                  <c:v>税负</c:v>
                </c:pt>
                <c:pt idx="2">
                  <c:v>物流费用</c:v>
                </c:pt>
                <c:pt idx="3">
                  <c:v>业务效率</c:v>
                </c:pt>
                <c:pt idx="4">
                  <c:v>后市场效益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0.8</c:v>
                </c:pt>
                <c:pt idx="1">
                  <c:v>0.9</c:v>
                </c:pt>
                <c:pt idx="2">
                  <c:v>0.9</c:v>
                </c:pt>
                <c:pt idx="3">
                  <c:v>1.2</c:v>
                </c:pt>
                <c:pt idx="4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6C-4C80-B0B0-41F9E90F3B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957952"/>
        <c:axId val="74959488"/>
      </c:radarChart>
      <c:catAx>
        <c:axId val="749579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4959488"/>
        <c:crosses val="autoZero"/>
        <c:auto val="1"/>
        <c:lblAlgn val="ctr"/>
        <c:lblOffset val="100"/>
        <c:noMultiLvlLbl val="0"/>
      </c:catAx>
      <c:valAx>
        <c:axId val="74959488"/>
        <c:scaling>
          <c:orientation val="minMax"/>
          <c:max val="1.2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4957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1200" b="1" i="0" u="none" strike="noStrike" kern="1200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pPr>
            <a:endParaRPr lang="zh-CN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1200" b="1" i="0" u="none" strike="noStrike" kern="1200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pPr>
            <a:endParaRPr lang="zh-CN"/>
          </a:p>
        </c:txPr>
      </c:legendEntry>
      <c:layout>
        <c:manualLayout>
          <c:xMode val="edge"/>
          <c:yMode val="edge"/>
          <c:x val="0.2604764813683571"/>
          <c:y val="8.4266666666666726E-2"/>
          <c:w val="0.45009163103237593"/>
          <c:h val="5.9333333333333321E-2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200" b="1" i="0" u="none" strike="noStrike" kern="1200" baseline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356616">
      <a:lnSpc>
        <a:spcPct val="118000"/>
      </a:lnSpc>
      <a:defRPr sz="1716">
        <a:latin typeface="+mj-lt"/>
        <a:ea typeface="+mj-ea"/>
        <a:cs typeface="+mj-cs"/>
        <a:sym typeface="Helvetica Neue"/>
      </a:defRPr>
    </a:lvl1pPr>
    <a:lvl2pPr indent="178308" defTabSz="356616">
      <a:lnSpc>
        <a:spcPct val="118000"/>
      </a:lnSpc>
      <a:defRPr sz="1716">
        <a:latin typeface="+mj-lt"/>
        <a:ea typeface="+mj-ea"/>
        <a:cs typeface="+mj-cs"/>
        <a:sym typeface="Helvetica Neue"/>
      </a:defRPr>
    </a:lvl2pPr>
    <a:lvl3pPr indent="356616" defTabSz="356616">
      <a:lnSpc>
        <a:spcPct val="118000"/>
      </a:lnSpc>
      <a:defRPr sz="1716">
        <a:latin typeface="+mj-lt"/>
        <a:ea typeface="+mj-ea"/>
        <a:cs typeface="+mj-cs"/>
        <a:sym typeface="Helvetica Neue"/>
      </a:defRPr>
    </a:lvl3pPr>
    <a:lvl4pPr indent="534924" defTabSz="356616">
      <a:lnSpc>
        <a:spcPct val="118000"/>
      </a:lnSpc>
      <a:defRPr sz="1716">
        <a:latin typeface="+mj-lt"/>
        <a:ea typeface="+mj-ea"/>
        <a:cs typeface="+mj-cs"/>
        <a:sym typeface="Helvetica Neue"/>
      </a:defRPr>
    </a:lvl4pPr>
    <a:lvl5pPr indent="713232" defTabSz="356616">
      <a:lnSpc>
        <a:spcPct val="118000"/>
      </a:lnSpc>
      <a:defRPr sz="1716">
        <a:latin typeface="+mj-lt"/>
        <a:ea typeface="+mj-ea"/>
        <a:cs typeface="+mj-cs"/>
        <a:sym typeface="Helvetica Neue"/>
      </a:defRPr>
    </a:lvl5pPr>
    <a:lvl6pPr indent="891540" defTabSz="356616">
      <a:lnSpc>
        <a:spcPct val="118000"/>
      </a:lnSpc>
      <a:defRPr sz="1716">
        <a:latin typeface="+mj-lt"/>
        <a:ea typeface="+mj-ea"/>
        <a:cs typeface="+mj-cs"/>
        <a:sym typeface="Helvetica Neue"/>
      </a:defRPr>
    </a:lvl6pPr>
    <a:lvl7pPr indent="1069848" defTabSz="356616">
      <a:lnSpc>
        <a:spcPct val="118000"/>
      </a:lnSpc>
      <a:defRPr sz="1716">
        <a:latin typeface="+mj-lt"/>
        <a:ea typeface="+mj-ea"/>
        <a:cs typeface="+mj-cs"/>
        <a:sym typeface="Helvetica Neue"/>
      </a:defRPr>
    </a:lvl7pPr>
    <a:lvl8pPr indent="1248156" defTabSz="356616">
      <a:lnSpc>
        <a:spcPct val="118000"/>
      </a:lnSpc>
      <a:defRPr sz="1716">
        <a:latin typeface="+mj-lt"/>
        <a:ea typeface="+mj-ea"/>
        <a:cs typeface="+mj-cs"/>
        <a:sym typeface="Helvetica Neue"/>
      </a:defRPr>
    </a:lvl8pPr>
    <a:lvl9pPr indent="1426464" defTabSz="356616">
      <a:lnSpc>
        <a:spcPct val="118000"/>
      </a:lnSpc>
      <a:defRPr sz="1716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zh-CN" smtClean="0"/>
              <a:pPr lvl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1624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zh-CN" smtClean="0"/>
              <a:pPr lvl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64613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zh-CN" smtClean="0"/>
              <a:pPr lvl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16424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 hasCustomPrompt="1"/>
          </p:nvPr>
        </p:nvSpPr>
        <p:spPr>
          <a:xfrm>
            <a:off x="628650" y="191823"/>
            <a:ext cx="7886700" cy="1329533"/>
          </a:xfrm>
          <a:prstGeom prst="rect">
            <a:avLst/>
          </a:prstGeom>
        </p:spPr>
        <p:txBody>
          <a:bodyPr anchor="ctr"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000">
                <a:solidFill>
                  <a:srgbClr val="202020"/>
                </a:solidFill>
                <a:effectLst>
                  <a:outerShdw blurRad="50800" dist="38100" dir="5400000" rotWithShape="0">
                    <a:srgbClr val="000000">
                      <a:alpha val="20000"/>
                    </a:srgbClr>
                  </a:outerShdw>
                </a:effectLst>
              </a:rPr>
              <a:t>标题文本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 hasCustomPrompt="1"/>
          </p:nvPr>
        </p:nvSpPr>
        <p:spPr>
          <a:xfrm>
            <a:off x="628650" y="1521355"/>
            <a:ext cx="3886200" cy="419364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262626"/>
                </a:solidFill>
              </a:rPr>
              <a:t>正文级别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262626"/>
                </a:solidFill>
              </a:rPr>
              <a:t>正文级别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262626"/>
                </a:solidFill>
              </a:rPr>
              <a:t>正文级别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262626"/>
                </a:solidFill>
              </a:rPr>
              <a:t>正文级别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262626"/>
                </a:solidFill>
              </a:rPr>
              <a:t>正文级别 5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144427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zh-CN" smtClean="0"/>
              <a:pPr lvl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90994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zh-CN" smtClean="0"/>
              <a:pPr lvl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2513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zh-CN" smtClean="0"/>
              <a:pPr lvl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64723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zh-CN" smtClean="0"/>
              <a:pPr lvl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13292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zh-CN" smtClean="0"/>
              <a:pPr lvl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13547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zh-CN" smtClean="0"/>
              <a:pPr lvl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56100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zh-CN" smtClean="0"/>
              <a:pPr lvl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60628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zh-CN" smtClean="0"/>
              <a:pPr lvl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21152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86CB4B4D-7CA3-9044-876B-883B54F8677D}" type="slidenum">
              <a:rPr lang="en-US" altLang="zh-CN" smtClean="0"/>
              <a:pPr lvl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53772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11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jpeg"/><Relationship Id="rId9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e1.jpeg" descr="微信图片_20180412113652"/>
          <p:cNvPicPr/>
          <p:nvPr/>
        </p:nvPicPr>
        <p:blipFill>
          <a:blip r:embed="rId2"/>
          <a:stretch>
            <a:fillRect/>
          </a:stretch>
        </p:blipFill>
        <p:spPr>
          <a:xfrm>
            <a:off x="-34767" y="1"/>
            <a:ext cx="9177815" cy="57150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4" name="Shape 54"/>
          <p:cNvSpPr/>
          <p:nvPr/>
        </p:nvSpPr>
        <p:spPr>
          <a:xfrm>
            <a:off x="2899538" y="3425190"/>
            <a:ext cx="3895272" cy="369332"/>
          </a:xfrm>
          <a:prstGeom prst="rect">
            <a:avLst/>
          </a:prstGeom>
          <a:ln w="12700">
            <a:miter lim="400000"/>
          </a:ln>
        </p:spPr>
        <p:txBody>
          <a:bodyPr wrap="square" lIns="34289" rIns="34289">
            <a:spAutoFit/>
          </a:bodyPr>
          <a:lstStyle>
            <a:lvl1pPr>
              <a:defRPr b="1" spc="2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 spc="0">
                <a:solidFill>
                  <a:srgbClr val="000000"/>
                </a:solidFill>
              </a:defRPr>
            </a:pPr>
            <a:r>
              <a:rPr spc="150" dirty="0" err="1">
                <a:solidFill>
                  <a:schemeClr val="bg1"/>
                </a:solidFill>
              </a:rPr>
              <a:t>宁夏九鼎物流科技有限责任公司</a:t>
            </a:r>
            <a:endParaRPr spc="1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17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/>
          <p:nvPr/>
        </p:nvSpPr>
        <p:spPr>
          <a:xfrm>
            <a:off x="2872741" y="677227"/>
            <a:ext cx="3099911" cy="484823"/>
          </a:xfrm>
          <a:prstGeom prst="rect">
            <a:avLst/>
          </a:prstGeom>
          <a:noFill/>
          <a:ln w="9525">
            <a:noFill/>
          </a:ln>
        </p:spPr>
        <p:txBody>
          <a:bodyPr lIns="67628" tIns="35243" rIns="67628" bIns="35243" anchor="t"/>
          <a:lstStyle/>
          <a:p>
            <a:pPr algn="ctr" eaLnBrk="0" hangingPunct="0"/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合 作 伙 伴</a:t>
            </a:r>
          </a:p>
        </p:txBody>
      </p:sp>
      <p:pic>
        <p:nvPicPr>
          <p:cNvPr id="15365" name="图片 1" descr="1411985658-V4B7BSR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723" y="1243013"/>
            <a:ext cx="1297781" cy="80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6" name="图片 7" descr="10W58PICpfM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54956" y="3949065"/>
            <a:ext cx="1501378" cy="112514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9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209" y="1302544"/>
            <a:ext cx="1743075" cy="614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0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5577" y="2588895"/>
            <a:ext cx="1128713" cy="681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1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036" y="2639854"/>
            <a:ext cx="1846898" cy="57864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2" name="Picture 35" descr="更多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4515" y="3545682"/>
            <a:ext cx="771525" cy="631031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" name="图表 1"/>
          <p:cNvGraphicFramePr/>
          <p:nvPr/>
        </p:nvGraphicFramePr>
        <p:xfrm>
          <a:off x="5254943" y="1563053"/>
          <a:ext cx="3429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0036" y="3598069"/>
            <a:ext cx="871538" cy="578644"/>
          </a:xfrm>
          <a:prstGeom prst="rect">
            <a:avLst/>
          </a:prstGeom>
        </p:spPr>
      </p:pic>
      <p:pic>
        <p:nvPicPr>
          <p:cNvPr id="107" name="image2.png" descr="梦驼铃-定稿1-0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131016" y="335757"/>
            <a:ext cx="1005365" cy="627221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cover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>
            <a:off x="-32386" y="1618297"/>
            <a:ext cx="9209248" cy="1706881"/>
          </a:xfrm>
          <a:prstGeom prst="rect">
            <a:avLst/>
          </a:prstGeom>
          <a:solidFill>
            <a:srgbClr val="0070C0"/>
          </a:solidFill>
          <a:ln w="38100">
            <a:solidFill>
              <a:srgbClr val="E7E7E7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389002" y="3032830"/>
            <a:ext cx="628790" cy="6287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AFABAB"/>
              </a:gs>
              <a:gs pos="100000">
                <a:srgbClr val="3B3838"/>
              </a:gs>
            </a:gsLst>
            <a:lin ang="13500000"/>
          </a:gradFill>
          <a:ln w="25400">
            <a:solidFill>
              <a:srgbClr val="757272"/>
            </a:solidFill>
            <a:miter/>
          </a:ln>
          <a:effectLst>
            <a:outerShdw blurRad="152400" dist="152400" dir="2700000" rotWithShape="0">
              <a:srgbClr val="000000">
                <a:alpha val="6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400">
                <a:solidFill>
                  <a:srgbClr val="FFFFFF"/>
                </a:solidFill>
              </a:defRPr>
            </a:pPr>
            <a:endParaRPr sz="1050"/>
          </a:p>
        </p:txBody>
      </p:sp>
      <p:sp>
        <p:nvSpPr>
          <p:cNvPr id="118" name="Shape 118"/>
          <p:cNvSpPr/>
          <p:nvPr/>
        </p:nvSpPr>
        <p:spPr>
          <a:xfrm>
            <a:off x="2352198" y="2703672"/>
            <a:ext cx="765811" cy="8196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0432FF"/>
              </a:gs>
              <a:gs pos="100000">
                <a:srgbClr val="1F4E79"/>
              </a:gs>
            </a:gsLst>
            <a:lin ang="13500000"/>
          </a:gradFill>
          <a:ln w="25400">
            <a:solidFill>
              <a:srgbClr val="ECECEC"/>
            </a:solidFill>
            <a:miter/>
          </a:ln>
          <a:effectLst>
            <a:outerShdw blurRad="152400" dist="152400" dir="2700000" rotWithShape="0">
              <a:srgbClr val="000000">
                <a:alpha val="6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400">
                <a:solidFill>
                  <a:srgbClr val="FFFFFF"/>
                </a:solidFill>
              </a:defRPr>
            </a:pPr>
            <a:endParaRPr sz="1050"/>
          </a:p>
        </p:txBody>
      </p:sp>
      <p:sp>
        <p:nvSpPr>
          <p:cNvPr id="119" name="Shape 119"/>
          <p:cNvSpPr/>
          <p:nvPr/>
        </p:nvSpPr>
        <p:spPr>
          <a:xfrm>
            <a:off x="1557828" y="3325254"/>
            <a:ext cx="616951" cy="6169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D9D9D9"/>
              </a:gs>
            </a:gsLst>
            <a:lin ang="13500000"/>
          </a:gradFill>
          <a:ln w="25400">
            <a:solidFill>
              <a:srgbClr val="ECECEC"/>
            </a:solidFill>
            <a:miter/>
          </a:ln>
          <a:effectLst>
            <a:outerShdw blurRad="152400" dist="152400" dir="2700000" rotWithShape="0">
              <a:srgbClr val="000000">
                <a:alpha val="6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400">
                <a:solidFill>
                  <a:srgbClr val="FFFFFF"/>
                </a:solidFill>
              </a:defRPr>
            </a:pPr>
            <a:endParaRPr sz="1050"/>
          </a:p>
        </p:txBody>
      </p:sp>
      <p:sp>
        <p:nvSpPr>
          <p:cNvPr id="120" name="Shape 120"/>
          <p:cNvSpPr/>
          <p:nvPr/>
        </p:nvSpPr>
        <p:spPr>
          <a:xfrm>
            <a:off x="434817" y="1277302"/>
            <a:ext cx="2356010" cy="2356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BFBFBF"/>
              </a:gs>
            </a:gsLst>
            <a:lin ang="13500000"/>
          </a:gradFill>
          <a:ln w="38100">
            <a:solidFill>
              <a:srgbClr val="ECECEC"/>
            </a:solidFill>
            <a:miter/>
          </a:ln>
          <a:effectLst>
            <a:outerShdw blurRad="254000" dist="203200" dir="2700000" rotWithShape="0">
              <a:srgbClr val="000000">
                <a:alpha val="6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400">
                <a:solidFill>
                  <a:srgbClr val="FFFFFF"/>
                </a:solidFill>
              </a:defRPr>
            </a:pPr>
            <a:endParaRPr sz="1050"/>
          </a:p>
        </p:txBody>
      </p:sp>
      <p:sp>
        <p:nvSpPr>
          <p:cNvPr id="121" name="Shape 121"/>
          <p:cNvSpPr/>
          <p:nvPr/>
        </p:nvSpPr>
        <p:spPr>
          <a:xfrm>
            <a:off x="2398812" y="1333725"/>
            <a:ext cx="547060" cy="5470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FFC000"/>
              </a:gs>
              <a:gs pos="100000">
                <a:srgbClr val="97871B"/>
              </a:gs>
            </a:gsLst>
            <a:lin ang="13500000"/>
          </a:gradFill>
          <a:ln w="25400">
            <a:solidFill>
              <a:srgbClr val="CBA40E"/>
            </a:solidFill>
            <a:miter/>
          </a:ln>
          <a:effectLst>
            <a:outerShdw blurRad="152400" dist="152400" dir="2700000" rotWithShape="0">
              <a:srgbClr val="000000">
                <a:alpha val="6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400">
                <a:solidFill>
                  <a:srgbClr val="FFFFFF"/>
                </a:solidFill>
              </a:defRPr>
            </a:pPr>
            <a:endParaRPr sz="1050"/>
          </a:p>
        </p:txBody>
      </p:sp>
      <p:sp>
        <p:nvSpPr>
          <p:cNvPr id="122" name="Shape 122"/>
          <p:cNvSpPr/>
          <p:nvPr/>
        </p:nvSpPr>
        <p:spPr>
          <a:xfrm>
            <a:off x="1017651" y="792073"/>
            <a:ext cx="628790" cy="6287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8497B0"/>
              </a:gs>
              <a:gs pos="100000">
                <a:srgbClr val="333F50"/>
              </a:gs>
            </a:gsLst>
            <a:lin ang="13500000"/>
          </a:gradFill>
          <a:ln w="25400">
            <a:solidFill>
              <a:srgbClr val="3D4B5F"/>
            </a:solidFill>
            <a:miter/>
          </a:ln>
          <a:effectLst>
            <a:outerShdw blurRad="152400" dist="152400" dir="2700000" rotWithShape="0">
              <a:srgbClr val="000000">
                <a:alpha val="6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400">
                <a:solidFill>
                  <a:srgbClr val="FFFFFF"/>
                </a:solidFill>
              </a:defRPr>
            </a:pPr>
            <a:endParaRPr sz="1050"/>
          </a:p>
        </p:txBody>
      </p:sp>
      <p:sp>
        <p:nvSpPr>
          <p:cNvPr id="123" name="Shape 123"/>
          <p:cNvSpPr/>
          <p:nvPr/>
        </p:nvSpPr>
        <p:spPr>
          <a:xfrm>
            <a:off x="3891438" y="1793749"/>
            <a:ext cx="3300902" cy="646331"/>
          </a:xfrm>
          <a:prstGeom prst="rect">
            <a:avLst/>
          </a:prstGeom>
          <a:ln w="12700">
            <a:miter lim="400000"/>
          </a:ln>
        </p:spPr>
        <p:txBody>
          <a:bodyPr wrap="none" lIns="34289" rIns="34289">
            <a:spAutoFit/>
          </a:bodyPr>
          <a:lstStyle>
            <a:lvl1pPr>
              <a:defRPr sz="4800" b="1">
                <a:solidFill>
                  <a:srgbClr val="FFFFFF"/>
                </a:solidFill>
                <a:effectLst>
                  <a:outerShdw blurRad="203200" dist="63500" dir="2700000" rotWithShape="0">
                    <a:srgbClr val="000000">
                      <a:alpha val="32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3600"/>
              <a:t>梦驼铃平台介绍</a:t>
            </a:r>
          </a:p>
        </p:txBody>
      </p:sp>
      <p:pic>
        <p:nvPicPr>
          <p:cNvPr id="124" name="image2.png" descr="梦驼铃-定稿1-0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689" y="1708785"/>
            <a:ext cx="2123123" cy="1323976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6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" presetClass="entr" presetSubtype="3" fill="hold" grpId="3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49"/>
                            </p:stCondLst>
                            <p:childTnLst>
                              <p:par>
                                <p:cTn id="20" presetID="2" presetClass="entr" presetSubtype="6" fill="hold" grpId="4" nodeType="after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indefinite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49"/>
                            </p:stCondLst>
                            <p:childTnLst>
                              <p:par>
                                <p:cTn id="25" presetID="2" presetClass="entr" presetSubtype="3" fill="hold" grpId="5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indefinite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349"/>
                            </p:stCondLst>
                            <p:childTnLst>
                              <p:par>
                                <p:cTn id="30" presetID="2" presetClass="entr" presetSubtype="3" fill="hold" grpId="6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dur="indefinite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149"/>
                            </p:stCondLst>
                            <p:childTnLst>
                              <p:par>
                                <p:cTn id="35" presetID="23" presetClass="entr" presetSubtype="32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indefinite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649"/>
                            </p:stCondLst>
                            <p:childTnLst>
                              <p:par>
                                <p:cTn id="40" presetID="23" presetClass="entr" presetSubtype="32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dur="indefinite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7" animBg="1" advAuto="0"/>
      <p:bldP spid="117" grpId="3" animBg="1" advAuto="0"/>
      <p:bldP spid="118" grpId="2" animBg="1" advAuto="0"/>
      <p:bldP spid="119" grpId="4" animBg="1" advAuto="0"/>
      <p:bldP spid="120" grpId="1" animBg="1" advAuto="0"/>
      <p:bldP spid="121" grpId="5" animBg="1" advAuto="0"/>
      <p:bldP spid="122" grpId="6" animBg="1" advAuto="0"/>
      <p:bldP spid="123" grpId="8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/>
        </p:nvSpPr>
        <p:spPr>
          <a:xfrm>
            <a:off x="1087619" y="3044770"/>
            <a:ext cx="856315" cy="530915"/>
          </a:xfrm>
          <a:prstGeom prst="rect">
            <a:avLst/>
          </a:prstGeom>
          <a:ln w="12700">
            <a:miter lim="400000"/>
          </a:ln>
        </p:spPr>
        <p:txBody>
          <a:bodyPr lIns="34289" rIns="34289">
            <a:spAutoFit/>
          </a:bodyPr>
          <a:lstStyle>
            <a:lvl1pPr algn="ctr">
              <a:defRPr sz="3800" b="1">
                <a:solidFill>
                  <a:srgbClr val="4F81B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850"/>
              <a:t>低</a:t>
            </a:r>
          </a:p>
        </p:txBody>
      </p:sp>
      <p:sp>
        <p:nvSpPr>
          <p:cNvPr id="127" name="Shape 127"/>
          <p:cNvSpPr/>
          <p:nvPr/>
        </p:nvSpPr>
        <p:spPr>
          <a:xfrm>
            <a:off x="903587" y="2068986"/>
            <a:ext cx="975511" cy="9757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070" y="0"/>
                </a:moveTo>
                <a:lnTo>
                  <a:pt x="21600" y="0"/>
                </a:lnTo>
                <a:lnTo>
                  <a:pt x="21600" y="17531"/>
                </a:lnTo>
                <a:cubicBezTo>
                  <a:pt x="21600" y="19778"/>
                  <a:pt x="19778" y="21600"/>
                  <a:pt x="17530" y="21600"/>
                </a:cubicBezTo>
                <a:lnTo>
                  <a:pt x="0" y="21600"/>
                </a:lnTo>
                <a:lnTo>
                  <a:pt x="0" y="4069"/>
                </a:lnTo>
                <a:cubicBezTo>
                  <a:pt x="0" y="1822"/>
                  <a:pt x="1822" y="0"/>
                  <a:pt x="4070" y="0"/>
                </a:cubicBezTo>
                <a:close/>
              </a:path>
            </a:pathLst>
          </a:custGeom>
          <a:solidFill>
            <a:srgbClr val="5B9BD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9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sz="675"/>
          </a:p>
        </p:txBody>
      </p:sp>
      <p:sp>
        <p:nvSpPr>
          <p:cNvPr id="128" name="Shape 128"/>
          <p:cNvSpPr/>
          <p:nvPr/>
        </p:nvSpPr>
        <p:spPr>
          <a:xfrm rot="5400000">
            <a:off x="4934543" y="2060904"/>
            <a:ext cx="975764" cy="975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069" y="0"/>
                </a:moveTo>
                <a:lnTo>
                  <a:pt x="21600" y="0"/>
                </a:lnTo>
                <a:lnTo>
                  <a:pt x="21600" y="17530"/>
                </a:lnTo>
                <a:cubicBezTo>
                  <a:pt x="21600" y="19778"/>
                  <a:pt x="19778" y="21600"/>
                  <a:pt x="17531" y="21600"/>
                </a:cubicBezTo>
                <a:lnTo>
                  <a:pt x="0" y="21600"/>
                </a:lnTo>
                <a:lnTo>
                  <a:pt x="0" y="4070"/>
                </a:lnTo>
                <a:cubicBezTo>
                  <a:pt x="0" y="1822"/>
                  <a:pt x="1822" y="0"/>
                  <a:pt x="4069" y="0"/>
                </a:cubicBezTo>
                <a:close/>
              </a:path>
            </a:pathLst>
          </a:custGeom>
          <a:solidFill>
            <a:srgbClr val="ED7D3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9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sz="675"/>
          </a:p>
        </p:txBody>
      </p:sp>
      <p:sp>
        <p:nvSpPr>
          <p:cNvPr id="129" name="Shape 129"/>
          <p:cNvSpPr/>
          <p:nvPr/>
        </p:nvSpPr>
        <p:spPr>
          <a:xfrm rot="16200000">
            <a:off x="2871591" y="2061069"/>
            <a:ext cx="975764" cy="975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069" y="0"/>
                </a:moveTo>
                <a:lnTo>
                  <a:pt x="21600" y="0"/>
                </a:lnTo>
                <a:lnTo>
                  <a:pt x="21600" y="17530"/>
                </a:lnTo>
                <a:cubicBezTo>
                  <a:pt x="21600" y="19778"/>
                  <a:pt x="19778" y="21600"/>
                  <a:pt x="17531" y="21600"/>
                </a:cubicBezTo>
                <a:lnTo>
                  <a:pt x="0" y="21600"/>
                </a:lnTo>
                <a:lnTo>
                  <a:pt x="0" y="4070"/>
                </a:lnTo>
                <a:cubicBezTo>
                  <a:pt x="0" y="1822"/>
                  <a:pt x="1822" y="0"/>
                  <a:pt x="4069" y="0"/>
                </a:cubicBezTo>
                <a:close/>
              </a:path>
            </a:pathLst>
          </a:custGeom>
          <a:solidFill>
            <a:srgbClr val="FFC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9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sz="675"/>
          </a:p>
        </p:txBody>
      </p:sp>
      <p:sp>
        <p:nvSpPr>
          <p:cNvPr id="130" name="Shape 130"/>
          <p:cNvSpPr/>
          <p:nvPr/>
        </p:nvSpPr>
        <p:spPr>
          <a:xfrm>
            <a:off x="1162851" y="2286728"/>
            <a:ext cx="456166" cy="4561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77" y="0"/>
                </a:moveTo>
                <a:cubicBezTo>
                  <a:pt x="4825" y="0"/>
                  <a:pt x="0" y="4917"/>
                  <a:pt x="0" y="10616"/>
                </a:cubicBezTo>
                <a:cubicBezTo>
                  <a:pt x="0" y="16729"/>
                  <a:pt x="4825" y="21600"/>
                  <a:pt x="10777" y="21600"/>
                </a:cubicBezTo>
                <a:cubicBezTo>
                  <a:pt x="16775" y="21600"/>
                  <a:pt x="21600" y="16729"/>
                  <a:pt x="21600" y="10616"/>
                </a:cubicBezTo>
                <a:cubicBezTo>
                  <a:pt x="21600" y="4917"/>
                  <a:pt x="16775" y="0"/>
                  <a:pt x="10777" y="0"/>
                </a:cubicBezTo>
                <a:close/>
                <a:moveTo>
                  <a:pt x="2390" y="8180"/>
                </a:moveTo>
                <a:cubicBezTo>
                  <a:pt x="7982" y="10616"/>
                  <a:pt x="7982" y="10616"/>
                  <a:pt x="7982" y="10616"/>
                </a:cubicBezTo>
                <a:cubicBezTo>
                  <a:pt x="6809" y="10616"/>
                  <a:pt x="6809" y="10616"/>
                  <a:pt x="6809" y="10616"/>
                </a:cubicBezTo>
                <a:cubicBezTo>
                  <a:pt x="6809" y="12225"/>
                  <a:pt x="6809" y="12225"/>
                  <a:pt x="6809" y="12225"/>
                </a:cubicBezTo>
                <a:cubicBezTo>
                  <a:pt x="9199" y="12225"/>
                  <a:pt x="9199" y="12225"/>
                  <a:pt x="9199" y="12225"/>
                </a:cubicBezTo>
                <a:cubicBezTo>
                  <a:pt x="9605" y="12638"/>
                  <a:pt x="9605" y="12638"/>
                  <a:pt x="9605" y="12638"/>
                </a:cubicBezTo>
                <a:cubicBezTo>
                  <a:pt x="9605" y="13466"/>
                  <a:pt x="9605" y="13466"/>
                  <a:pt x="9605" y="13466"/>
                </a:cubicBezTo>
                <a:cubicBezTo>
                  <a:pt x="6809" y="13466"/>
                  <a:pt x="6809" y="13466"/>
                  <a:pt x="6809" y="13466"/>
                </a:cubicBezTo>
                <a:cubicBezTo>
                  <a:pt x="6809" y="15534"/>
                  <a:pt x="6809" y="15534"/>
                  <a:pt x="6809" y="15534"/>
                </a:cubicBezTo>
                <a:cubicBezTo>
                  <a:pt x="9605" y="15534"/>
                  <a:pt x="9605" y="15534"/>
                  <a:pt x="9605" y="15534"/>
                </a:cubicBezTo>
                <a:cubicBezTo>
                  <a:pt x="9605" y="17969"/>
                  <a:pt x="9605" y="17969"/>
                  <a:pt x="9605" y="17969"/>
                </a:cubicBezTo>
                <a:cubicBezTo>
                  <a:pt x="11995" y="17969"/>
                  <a:pt x="11995" y="17969"/>
                  <a:pt x="11995" y="17969"/>
                </a:cubicBezTo>
                <a:cubicBezTo>
                  <a:pt x="11995" y="15534"/>
                  <a:pt x="11995" y="15534"/>
                  <a:pt x="11995" y="15534"/>
                </a:cubicBezTo>
                <a:cubicBezTo>
                  <a:pt x="14791" y="15534"/>
                  <a:pt x="14791" y="15534"/>
                  <a:pt x="14791" y="15534"/>
                </a:cubicBezTo>
                <a:cubicBezTo>
                  <a:pt x="14791" y="13879"/>
                  <a:pt x="14791" y="13879"/>
                  <a:pt x="14791" y="13879"/>
                </a:cubicBezTo>
                <a:cubicBezTo>
                  <a:pt x="18353" y="15534"/>
                  <a:pt x="18353" y="15534"/>
                  <a:pt x="18353" y="15534"/>
                </a:cubicBezTo>
                <a:cubicBezTo>
                  <a:pt x="16775" y="17969"/>
                  <a:pt x="13979" y="19578"/>
                  <a:pt x="10777" y="19578"/>
                </a:cubicBezTo>
                <a:cubicBezTo>
                  <a:pt x="5997" y="19578"/>
                  <a:pt x="1984" y="15947"/>
                  <a:pt x="1984" y="10616"/>
                </a:cubicBezTo>
                <a:cubicBezTo>
                  <a:pt x="1984" y="9789"/>
                  <a:pt x="1984" y="9008"/>
                  <a:pt x="2390" y="8180"/>
                </a:cubicBezTo>
                <a:close/>
                <a:moveTo>
                  <a:pt x="11995" y="13466"/>
                </a:moveTo>
                <a:cubicBezTo>
                  <a:pt x="11995" y="12638"/>
                  <a:pt x="11995" y="12638"/>
                  <a:pt x="11995" y="12638"/>
                </a:cubicBezTo>
                <a:cubicBezTo>
                  <a:pt x="12356" y="12638"/>
                  <a:pt x="12356" y="12638"/>
                  <a:pt x="12356" y="12638"/>
                </a:cubicBezTo>
                <a:cubicBezTo>
                  <a:pt x="14385" y="13466"/>
                  <a:pt x="14385" y="13466"/>
                  <a:pt x="14385" y="13466"/>
                </a:cubicBezTo>
                <a:lnTo>
                  <a:pt x="11995" y="13466"/>
                </a:lnTo>
                <a:close/>
                <a:moveTo>
                  <a:pt x="14791" y="11443"/>
                </a:moveTo>
                <a:cubicBezTo>
                  <a:pt x="14791" y="10616"/>
                  <a:pt x="14791" y="10616"/>
                  <a:pt x="14791" y="10616"/>
                </a:cubicBezTo>
                <a:cubicBezTo>
                  <a:pt x="13167" y="10616"/>
                  <a:pt x="13167" y="10616"/>
                  <a:pt x="13167" y="10616"/>
                </a:cubicBezTo>
                <a:cubicBezTo>
                  <a:pt x="15963" y="5331"/>
                  <a:pt x="15963" y="5331"/>
                  <a:pt x="15963" y="5331"/>
                </a:cubicBezTo>
                <a:cubicBezTo>
                  <a:pt x="13167" y="5331"/>
                  <a:pt x="13167" y="5331"/>
                  <a:pt x="13167" y="5331"/>
                </a:cubicBezTo>
                <a:cubicBezTo>
                  <a:pt x="11183" y="9789"/>
                  <a:pt x="11183" y="9789"/>
                  <a:pt x="11183" y="9789"/>
                </a:cubicBezTo>
                <a:cubicBezTo>
                  <a:pt x="10372" y="9375"/>
                  <a:pt x="10372" y="9375"/>
                  <a:pt x="10372" y="9375"/>
                </a:cubicBezTo>
                <a:cubicBezTo>
                  <a:pt x="8387" y="5331"/>
                  <a:pt x="8387" y="5331"/>
                  <a:pt x="8387" y="5331"/>
                </a:cubicBezTo>
                <a:cubicBezTo>
                  <a:pt x="5547" y="5331"/>
                  <a:pt x="5547" y="5331"/>
                  <a:pt x="5547" y="5331"/>
                </a:cubicBezTo>
                <a:cubicBezTo>
                  <a:pt x="6809" y="7767"/>
                  <a:pt x="6809" y="7767"/>
                  <a:pt x="6809" y="7767"/>
                </a:cubicBezTo>
                <a:cubicBezTo>
                  <a:pt x="3157" y="6158"/>
                  <a:pt x="3157" y="6158"/>
                  <a:pt x="3157" y="6158"/>
                </a:cubicBezTo>
                <a:cubicBezTo>
                  <a:pt x="4825" y="3723"/>
                  <a:pt x="7576" y="1700"/>
                  <a:pt x="10777" y="1700"/>
                </a:cubicBezTo>
                <a:cubicBezTo>
                  <a:pt x="15557" y="1700"/>
                  <a:pt x="19571" y="5745"/>
                  <a:pt x="19571" y="10616"/>
                </a:cubicBezTo>
                <a:cubicBezTo>
                  <a:pt x="19571" y="11811"/>
                  <a:pt x="19571" y="12638"/>
                  <a:pt x="19210" y="13466"/>
                </a:cubicBezTo>
                <a:lnTo>
                  <a:pt x="14791" y="11443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1900"/>
            </a:pPr>
            <a:endParaRPr sz="1425"/>
          </a:p>
        </p:txBody>
      </p:sp>
      <p:sp>
        <p:nvSpPr>
          <p:cNvPr id="131" name="Shape 131"/>
          <p:cNvSpPr/>
          <p:nvPr/>
        </p:nvSpPr>
        <p:spPr>
          <a:xfrm rot="120000">
            <a:off x="5194384" y="2343119"/>
            <a:ext cx="457052" cy="4570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49" y="5426"/>
                </a:moveTo>
                <a:cubicBezTo>
                  <a:pt x="11834" y="5426"/>
                  <a:pt x="12623" y="6313"/>
                  <a:pt x="12623" y="7301"/>
                </a:cubicBezTo>
                <a:cubicBezTo>
                  <a:pt x="12623" y="8286"/>
                  <a:pt x="11834" y="9075"/>
                  <a:pt x="10849" y="9075"/>
                </a:cubicBezTo>
                <a:cubicBezTo>
                  <a:pt x="9864" y="9075"/>
                  <a:pt x="8977" y="8286"/>
                  <a:pt x="8977" y="7301"/>
                </a:cubicBezTo>
                <a:cubicBezTo>
                  <a:pt x="8977" y="6313"/>
                  <a:pt x="9864" y="5426"/>
                  <a:pt x="10849" y="5426"/>
                </a:cubicBezTo>
                <a:close/>
                <a:moveTo>
                  <a:pt x="21600" y="593"/>
                </a:moveTo>
                <a:cubicBezTo>
                  <a:pt x="20318" y="7992"/>
                  <a:pt x="20318" y="7992"/>
                  <a:pt x="20318" y="7992"/>
                </a:cubicBezTo>
                <a:cubicBezTo>
                  <a:pt x="17162" y="7497"/>
                  <a:pt x="17162" y="7497"/>
                  <a:pt x="17162" y="7497"/>
                </a:cubicBezTo>
                <a:cubicBezTo>
                  <a:pt x="17654" y="4047"/>
                  <a:pt x="17654" y="4047"/>
                  <a:pt x="17654" y="4047"/>
                </a:cubicBezTo>
                <a:cubicBezTo>
                  <a:pt x="17260" y="4047"/>
                  <a:pt x="16767" y="3946"/>
                  <a:pt x="16174" y="3946"/>
                </a:cubicBezTo>
                <a:cubicBezTo>
                  <a:pt x="16174" y="8188"/>
                  <a:pt x="16174" y="8188"/>
                  <a:pt x="16174" y="8188"/>
                </a:cubicBezTo>
                <a:cubicBezTo>
                  <a:pt x="16174" y="8286"/>
                  <a:pt x="16174" y="8485"/>
                  <a:pt x="16076" y="8583"/>
                </a:cubicBezTo>
                <a:lnTo>
                  <a:pt x="16076" y="8680"/>
                </a:lnTo>
                <a:cubicBezTo>
                  <a:pt x="14005" y="11834"/>
                  <a:pt x="14005" y="11834"/>
                  <a:pt x="14005" y="11834"/>
                </a:cubicBezTo>
                <a:cubicBezTo>
                  <a:pt x="13412" y="13513"/>
                  <a:pt x="13412" y="13513"/>
                  <a:pt x="13412" y="13513"/>
                </a:cubicBezTo>
                <a:cubicBezTo>
                  <a:pt x="16471" y="14400"/>
                  <a:pt x="16471" y="14400"/>
                  <a:pt x="16471" y="14400"/>
                </a:cubicBezTo>
                <a:cubicBezTo>
                  <a:pt x="16471" y="14400"/>
                  <a:pt x="16471" y="14400"/>
                  <a:pt x="16373" y="14498"/>
                </a:cubicBezTo>
                <a:cubicBezTo>
                  <a:pt x="16471" y="14498"/>
                  <a:pt x="16471" y="14498"/>
                  <a:pt x="16471" y="14498"/>
                </a:cubicBezTo>
                <a:cubicBezTo>
                  <a:pt x="16865" y="14596"/>
                  <a:pt x="17162" y="14990"/>
                  <a:pt x="17064" y="15486"/>
                </a:cubicBezTo>
                <a:cubicBezTo>
                  <a:pt x="16174" y="20909"/>
                  <a:pt x="16174" y="20909"/>
                  <a:pt x="16174" y="20909"/>
                </a:cubicBezTo>
                <a:cubicBezTo>
                  <a:pt x="16076" y="21303"/>
                  <a:pt x="15779" y="21600"/>
                  <a:pt x="15287" y="21600"/>
                </a:cubicBezTo>
                <a:lnTo>
                  <a:pt x="15189" y="21600"/>
                </a:lnTo>
                <a:cubicBezTo>
                  <a:pt x="14697" y="21502"/>
                  <a:pt x="14302" y="21108"/>
                  <a:pt x="14400" y="20615"/>
                </a:cubicBezTo>
                <a:cubicBezTo>
                  <a:pt x="15189" y="16076"/>
                  <a:pt x="15189" y="16076"/>
                  <a:pt x="15189" y="16076"/>
                </a:cubicBezTo>
                <a:cubicBezTo>
                  <a:pt x="11146" y="16174"/>
                  <a:pt x="11146" y="16174"/>
                  <a:pt x="11146" y="16174"/>
                </a:cubicBezTo>
                <a:cubicBezTo>
                  <a:pt x="8188" y="18346"/>
                  <a:pt x="8188" y="18346"/>
                  <a:pt x="8188" y="18346"/>
                </a:cubicBezTo>
                <a:cubicBezTo>
                  <a:pt x="7891" y="18642"/>
                  <a:pt x="7891" y="18642"/>
                  <a:pt x="7891" y="18642"/>
                </a:cubicBezTo>
                <a:cubicBezTo>
                  <a:pt x="7793" y="18740"/>
                  <a:pt x="7793" y="18740"/>
                  <a:pt x="7696" y="18838"/>
                </a:cubicBezTo>
                <a:cubicBezTo>
                  <a:pt x="3157" y="21502"/>
                  <a:pt x="3157" y="21502"/>
                  <a:pt x="3157" y="21502"/>
                </a:cubicBezTo>
                <a:cubicBezTo>
                  <a:pt x="3059" y="21600"/>
                  <a:pt x="2863" y="21600"/>
                  <a:pt x="2762" y="21600"/>
                </a:cubicBezTo>
                <a:cubicBezTo>
                  <a:pt x="2468" y="21600"/>
                  <a:pt x="2172" y="21502"/>
                  <a:pt x="1973" y="21205"/>
                </a:cubicBezTo>
                <a:cubicBezTo>
                  <a:pt x="1679" y="20713"/>
                  <a:pt x="1875" y="20221"/>
                  <a:pt x="2270" y="19924"/>
                </a:cubicBezTo>
                <a:cubicBezTo>
                  <a:pt x="6215" y="17557"/>
                  <a:pt x="6215" y="17557"/>
                  <a:pt x="6215" y="17557"/>
                </a:cubicBezTo>
                <a:cubicBezTo>
                  <a:pt x="8977" y="14400"/>
                  <a:pt x="8977" y="14400"/>
                  <a:pt x="8977" y="14400"/>
                </a:cubicBezTo>
                <a:cubicBezTo>
                  <a:pt x="8090" y="11736"/>
                  <a:pt x="8090" y="11736"/>
                  <a:pt x="8090" y="11736"/>
                </a:cubicBezTo>
                <a:cubicBezTo>
                  <a:pt x="5625" y="8680"/>
                  <a:pt x="5625" y="8680"/>
                  <a:pt x="5625" y="8680"/>
                </a:cubicBezTo>
                <a:cubicBezTo>
                  <a:pt x="5524" y="8485"/>
                  <a:pt x="5426" y="8387"/>
                  <a:pt x="5426" y="8188"/>
                </a:cubicBezTo>
                <a:cubicBezTo>
                  <a:pt x="5426" y="3946"/>
                  <a:pt x="5426" y="3946"/>
                  <a:pt x="5426" y="3946"/>
                </a:cubicBezTo>
                <a:cubicBezTo>
                  <a:pt x="4836" y="3946"/>
                  <a:pt x="4340" y="4047"/>
                  <a:pt x="3946" y="4144"/>
                </a:cubicBezTo>
                <a:cubicBezTo>
                  <a:pt x="4441" y="7497"/>
                  <a:pt x="4441" y="7497"/>
                  <a:pt x="4441" y="7497"/>
                </a:cubicBezTo>
                <a:cubicBezTo>
                  <a:pt x="1285" y="8090"/>
                  <a:pt x="1285" y="8090"/>
                  <a:pt x="1285" y="8090"/>
                </a:cubicBezTo>
                <a:cubicBezTo>
                  <a:pt x="0" y="593"/>
                  <a:pt x="0" y="593"/>
                  <a:pt x="0" y="593"/>
                </a:cubicBezTo>
                <a:cubicBezTo>
                  <a:pt x="3258" y="101"/>
                  <a:pt x="3258" y="101"/>
                  <a:pt x="3258" y="101"/>
                </a:cubicBezTo>
                <a:cubicBezTo>
                  <a:pt x="3750" y="3258"/>
                  <a:pt x="3750" y="3258"/>
                  <a:pt x="3750" y="3258"/>
                </a:cubicBezTo>
                <a:cubicBezTo>
                  <a:pt x="4340" y="3157"/>
                  <a:pt x="5031" y="3059"/>
                  <a:pt x="5723" y="2961"/>
                </a:cubicBezTo>
                <a:cubicBezTo>
                  <a:pt x="5918" y="2863"/>
                  <a:pt x="6117" y="2762"/>
                  <a:pt x="6313" y="2762"/>
                </a:cubicBezTo>
                <a:cubicBezTo>
                  <a:pt x="6512" y="2762"/>
                  <a:pt x="6610" y="2863"/>
                  <a:pt x="6809" y="2863"/>
                </a:cubicBezTo>
                <a:cubicBezTo>
                  <a:pt x="7992" y="2863"/>
                  <a:pt x="9274" y="2762"/>
                  <a:pt x="10849" y="2762"/>
                </a:cubicBezTo>
                <a:cubicBezTo>
                  <a:pt x="12329" y="2762"/>
                  <a:pt x="13709" y="2863"/>
                  <a:pt x="14892" y="2863"/>
                </a:cubicBezTo>
                <a:cubicBezTo>
                  <a:pt x="14990" y="2863"/>
                  <a:pt x="15091" y="2762"/>
                  <a:pt x="15287" y="2762"/>
                </a:cubicBezTo>
                <a:cubicBezTo>
                  <a:pt x="15486" y="2762"/>
                  <a:pt x="15682" y="2863"/>
                  <a:pt x="15880" y="2961"/>
                </a:cubicBezTo>
                <a:cubicBezTo>
                  <a:pt x="16670" y="3059"/>
                  <a:pt x="17260" y="3157"/>
                  <a:pt x="17853" y="3157"/>
                </a:cubicBezTo>
                <a:cubicBezTo>
                  <a:pt x="18346" y="0"/>
                  <a:pt x="18346" y="0"/>
                  <a:pt x="18346" y="0"/>
                </a:cubicBezTo>
                <a:lnTo>
                  <a:pt x="21600" y="593"/>
                </a:lnTo>
                <a:close/>
                <a:moveTo>
                  <a:pt x="14400" y="3750"/>
                </a:moveTo>
                <a:cubicBezTo>
                  <a:pt x="13314" y="3750"/>
                  <a:pt x="12130" y="3652"/>
                  <a:pt x="10849" y="3652"/>
                </a:cubicBezTo>
                <a:cubicBezTo>
                  <a:pt x="9470" y="3652"/>
                  <a:pt x="8286" y="3750"/>
                  <a:pt x="7203" y="3750"/>
                </a:cubicBezTo>
                <a:cubicBezTo>
                  <a:pt x="7203" y="7793"/>
                  <a:pt x="7203" y="7793"/>
                  <a:pt x="7203" y="7793"/>
                </a:cubicBezTo>
                <a:cubicBezTo>
                  <a:pt x="9965" y="9965"/>
                  <a:pt x="9965" y="9965"/>
                  <a:pt x="9965" y="9965"/>
                </a:cubicBezTo>
                <a:cubicBezTo>
                  <a:pt x="11736" y="9965"/>
                  <a:pt x="11736" y="9965"/>
                  <a:pt x="11736" y="9965"/>
                </a:cubicBezTo>
                <a:cubicBezTo>
                  <a:pt x="14400" y="7793"/>
                  <a:pt x="14400" y="7793"/>
                  <a:pt x="14400" y="7793"/>
                </a:cubicBezTo>
                <a:lnTo>
                  <a:pt x="14400" y="375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647700">
              <a:defRPr>
                <a:solidFill>
                  <a:srgbClr val="44546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/>
          </a:p>
        </p:txBody>
      </p:sp>
      <p:sp>
        <p:nvSpPr>
          <p:cNvPr id="132" name="Shape 132"/>
          <p:cNvSpPr/>
          <p:nvPr/>
        </p:nvSpPr>
        <p:spPr>
          <a:xfrm>
            <a:off x="4994471" y="3031324"/>
            <a:ext cx="856314" cy="530915"/>
          </a:xfrm>
          <a:prstGeom prst="rect">
            <a:avLst/>
          </a:prstGeom>
          <a:ln w="12700">
            <a:miter lim="400000"/>
          </a:ln>
        </p:spPr>
        <p:txBody>
          <a:bodyPr lIns="34289" rIns="34289">
            <a:spAutoFit/>
          </a:bodyPr>
          <a:lstStyle>
            <a:lvl1pPr algn="ctr">
              <a:defRPr sz="3800" b="1">
                <a:solidFill>
                  <a:srgbClr val="C0504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850"/>
              <a:t>累</a:t>
            </a:r>
          </a:p>
        </p:txBody>
      </p:sp>
      <p:sp>
        <p:nvSpPr>
          <p:cNvPr id="133" name="Shape 133"/>
          <p:cNvSpPr/>
          <p:nvPr/>
        </p:nvSpPr>
        <p:spPr>
          <a:xfrm>
            <a:off x="3130888" y="2335177"/>
            <a:ext cx="457118" cy="457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662" y="15269"/>
                </a:moveTo>
                <a:cubicBezTo>
                  <a:pt x="10800" y="17503"/>
                  <a:pt x="10800" y="17503"/>
                  <a:pt x="10800" y="17503"/>
                </a:cubicBezTo>
                <a:cubicBezTo>
                  <a:pt x="10055" y="17876"/>
                  <a:pt x="10055" y="17876"/>
                  <a:pt x="10055" y="17876"/>
                </a:cubicBezTo>
                <a:cubicBezTo>
                  <a:pt x="8938" y="19366"/>
                  <a:pt x="7076" y="19738"/>
                  <a:pt x="5586" y="19366"/>
                </a:cubicBezTo>
                <a:cubicBezTo>
                  <a:pt x="5214" y="20483"/>
                  <a:pt x="4097" y="21600"/>
                  <a:pt x="2979" y="21600"/>
                </a:cubicBezTo>
                <a:cubicBezTo>
                  <a:pt x="1117" y="21600"/>
                  <a:pt x="0" y="20110"/>
                  <a:pt x="0" y="18621"/>
                </a:cubicBezTo>
                <a:cubicBezTo>
                  <a:pt x="0" y="17131"/>
                  <a:pt x="745" y="16014"/>
                  <a:pt x="2234" y="15641"/>
                </a:cubicBezTo>
                <a:cubicBezTo>
                  <a:pt x="1862" y="14152"/>
                  <a:pt x="2234" y="12290"/>
                  <a:pt x="3352" y="11172"/>
                </a:cubicBezTo>
                <a:cubicBezTo>
                  <a:pt x="3724" y="11172"/>
                  <a:pt x="3724" y="11172"/>
                  <a:pt x="3724" y="11172"/>
                </a:cubicBezTo>
                <a:cubicBezTo>
                  <a:pt x="5586" y="13034"/>
                  <a:pt x="5586" y="13034"/>
                  <a:pt x="5586" y="13034"/>
                </a:cubicBezTo>
                <a:cubicBezTo>
                  <a:pt x="5586" y="13407"/>
                  <a:pt x="5586" y="13407"/>
                  <a:pt x="5586" y="13407"/>
                </a:cubicBezTo>
                <a:cubicBezTo>
                  <a:pt x="4841" y="14152"/>
                  <a:pt x="4841" y="15269"/>
                  <a:pt x="5586" y="16014"/>
                </a:cubicBezTo>
                <a:cubicBezTo>
                  <a:pt x="6331" y="16386"/>
                  <a:pt x="7448" y="16386"/>
                  <a:pt x="8193" y="16014"/>
                </a:cubicBezTo>
                <a:cubicBezTo>
                  <a:pt x="8566" y="15269"/>
                  <a:pt x="8566" y="15269"/>
                  <a:pt x="8566" y="15269"/>
                </a:cubicBezTo>
                <a:cubicBezTo>
                  <a:pt x="10800" y="13407"/>
                  <a:pt x="10800" y="13407"/>
                  <a:pt x="10800" y="13407"/>
                </a:cubicBezTo>
                <a:cubicBezTo>
                  <a:pt x="13034" y="11172"/>
                  <a:pt x="13034" y="11172"/>
                  <a:pt x="13034" y="11172"/>
                </a:cubicBezTo>
                <a:cubicBezTo>
                  <a:pt x="14897" y="13034"/>
                  <a:pt x="14897" y="13034"/>
                  <a:pt x="14897" y="13034"/>
                </a:cubicBezTo>
                <a:lnTo>
                  <a:pt x="12662" y="15269"/>
                </a:lnTo>
                <a:close/>
                <a:moveTo>
                  <a:pt x="10428" y="3724"/>
                </a:moveTo>
                <a:cubicBezTo>
                  <a:pt x="8193" y="5959"/>
                  <a:pt x="8193" y="5959"/>
                  <a:pt x="8193" y="5959"/>
                </a:cubicBezTo>
                <a:cubicBezTo>
                  <a:pt x="8193" y="5586"/>
                  <a:pt x="8193" y="5586"/>
                  <a:pt x="8193" y="5586"/>
                </a:cubicBezTo>
                <a:cubicBezTo>
                  <a:pt x="7448" y="4841"/>
                  <a:pt x="6331" y="4841"/>
                  <a:pt x="5586" y="5586"/>
                </a:cubicBezTo>
                <a:cubicBezTo>
                  <a:pt x="4841" y="6331"/>
                  <a:pt x="4841" y="7448"/>
                  <a:pt x="5586" y="8193"/>
                </a:cubicBezTo>
                <a:cubicBezTo>
                  <a:pt x="5959" y="8566"/>
                  <a:pt x="5959" y="8566"/>
                  <a:pt x="5959" y="8566"/>
                </a:cubicBezTo>
                <a:cubicBezTo>
                  <a:pt x="8193" y="10800"/>
                  <a:pt x="8193" y="10800"/>
                  <a:pt x="8193" y="10800"/>
                </a:cubicBezTo>
                <a:cubicBezTo>
                  <a:pt x="10428" y="13034"/>
                  <a:pt x="10428" y="13034"/>
                  <a:pt x="10428" y="13034"/>
                </a:cubicBezTo>
                <a:cubicBezTo>
                  <a:pt x="8193" y="15269"/>
                  <a:pt x="8193" y="15269"/>
                  <a:pt x="8193" y="15269"/>
                </a:cubicBezTo>
                <a:cubicBezTo>
                  <a:pt x="5959" y="13034"/>
                  <a:pt x="5959" y="13034"/>
                  <a:pt x="5959" y="13034"/>
                </a:cubicBezTo>
                <a:cubicBezTo>
                  <a:pt x="3724" y="10800"/>
                  <a:pt x="3724" y="10800"/>
                  <a:pt x="3724" y="10800"/>
                </a:cubicBezTo>
                <a:cubicBezTo>
                  <a:pt x="3352" y="10428"/>
                  <a:pt x="3352" y="10428"/>
                  <a:pt x="3352" y="10428"/>
                </a:cubicBezTo>
                <a:cubicBezTo>
                  <a:pt x="2234" y="8938"/>
                  <a:pt x="1862" y="7076"/>
                  <a:pt x="2234" y="5586"/>
                </a:cubicBezTo>
                <a:cubicBezTo>
                  <a:pt x="745" y="5214"/>
                  <a:pt x="0" y="4097"/>
                  <a:pt x="0" y="2607"/>
                </a:cubicBezTo>
                <a:cubicBezTo>
                  <a:pt x="0" y="1117"/>
                  <a:pt x="1117" y="0"/>
                  <a:pt x="2979" y="0"/>
                </a:cubicBezTo>
                <a:cubicBezTo>
                  <a:pt x="4469" y="0"/>
                  <a:pt x="5586" y="745"/>
                  <a:pt x="5586" y="2234"/>
                </a:cubicBezTo>
                <a:cubicBezTo>
                  <a:pt x="7448" y="1862"/>
                  <a:pt x="8938" y="2234"/>
                  <a:pt x="10055" y="3724"/>
                </a:cubicBezTo>
                <a:lnTo>
                  <a:pt x="10428" y="3724"/>
                </a:lnTo>
                <a:close/>
                <a:moveTo>
                  <a:pt x="18993" y="5586"/>
                </a:moveTo>
                <a:cubicBezTo>
                  <a:pt x="19366" y="7076"/>
                  <a:pt x="18993" y="8938"/>
                  <a:pt x="17876" y="10428"/>
                </a:cubicBezTo>
                <a:cubicBezTo>
                  <a:pt x="17503" y="10428"/>
                  <a:pt x="17503" y="10428"/>
                  <a:pt x="17503" y="10428"/>
                </a:cubicBezTo>
                <a:cubicBezTo>
                  <a:pt x="15641" y="8566"/>
                  <a:pt x="15641" y="8566"/>
                  <a:pt x="15641" y="8566"/>
                </a:cubicBezTo>
                <a:cubicBezTo>
                  <a:pt x="15641" y="8193"/>
                  <a:pt x="15641" y="8193"/>
                  <a:pt x="15641" y="8193"/>
                </a:cubicBezTo>
                <a:cubicBezTo>
                  <a:pt x="16386" y="7448"/>
                  <a:pt x="16386" y="6331"/>
                  <a:pt x="15641" y="5586"/>
                </a:cubicBezTo>
                <a:cubicBezTo>
                  <a:pt x="14897" y="4841"/>
                  <a:pt x="13779" y="4841"/>
                  <a:pt x="13034" y="5586"/>
                </a:cubicBezTo>
                <a:cubicBezTo>
                  <a:pt x="12662" y="5959"/>
                  <a:pt x="12662" y="5959"/>
                  <a:pt x="12662" y="5959"/>
                </a:cubicBezTo>
                <a:cubicBezTo>
                  <a:pt x="10800" y="8193"/>
                  <a:pt x="10800" y="8193"/>
                  <a:pt x="10800" y="8193"/>
                </a:cubicBezTo>
                <a:cubicBezTo>
                  <a:pt x="8193" y="10428"/>
                  <a:pt x="8193" y="10428"/>
                  <a:pt x="8193" y="10428"/>
                </a:cubicBezTo>
                <a:cubicBezTo>
                  <a:pt x="6331" y="8566"/>
                  <a:pt x="6331" y="8566"/>
                  <a:pt x="6331" y="8566"/>
                </a:cubicBezTo>
                <a:cubicBezTo>
                  <a:pt x="8566" y="5959"/>
                  <a:pt x="8566" y="5959"/>
                  <a:pt x="8566" y="5959"/>
                </a:cubicBezTo>
                <a:cubicBezTo>
                  <a:pt x="10800" y="4097"/>
                  <a:pt x="10800" y="4097"/>
                  <a:pt x="10800" y="4097"/>
                </a:cubicBezTo>
                <a:cubicBezTo>
                  <a:pt x="11172" y="3724"/>
                  <a:pt x="11172" y="3724"/>
                  <a:pt x="11172" y="3724"/>
                </a:cubicBezTo>
                <a:cubicBezTo>
                  <a:pt x="12290" y="2234"/>
                  <a:pt x="14152" y="1862"/>
                  <a:pt x="15641" y="2234"/>
                </a:cubicBezTo>
                <a:cubicBezTo>
                  <a:pt x="16014" y="745"/>
                  <a:pt x="17131" y="0"/>
                  <a:pt x="18621" y="0"/>
                </a:cubicBezTo>
                <a:cubicBezTo>
                  <a:pt x="20483" y="0"/>
                  <a:pt x="21600" y="1117"/>
                  <a:pt x="21600" y="2607"/>
                </a:cubicBezTo>
                <a:cubicBezTo>
                  <a:pt x="21600" y="4097"/>
                  <a:pt x="20483" y="5586"/>
                  <a:pt x="18993" y="5586"/>
                </a:cubicBezTo>
                <a:close/>
                <a:moveTo>
                  <a:pt x="18621" y="21600"/>
                </a:moveTo>
                <a:cubicBezTo>
                  <a:pt x="17131" y="21600"/>
                  <a:pt x="16014" y="20483"/>
                  <a:pt x="16014" y="19366"/>
                </a:cubicBezTo>
                <a:cubicBezTo>
                  <a:pt x="14152" y="19738"/>
                  <a:pt x="12290" y="19366"/>
                  <a:pt x="11172" y="17876"/>
                </a:cubicBezTo>
                <a:cubicBezTo>
                  <a:pt x="10800" y="17876"/>
                  <a:pt x="10800" y="17876"/>
                  <a:pt x="10800" y="17876"/>
                </a:cubicBezTo>
                <a:cubicBezTo>
                  <a:pt x="13034" y="15641"/>
                  <a:pt x="13034" y="15641"/>
                  <a:pt x="13034" y="15641"/>
                </a:cubicBezTo>
                <a:cubicBezTo>
                  <a:pt x="13034" y="16014"/>
                  <a:pt x="13034" y="16014"/>
                  <a:pt x="13034" y="16014"/>
                </a:cubicBezTo>
                <a:cubicBezTo>
                  <a:pt x="13779" y="16386"/>
                  <a:pt x="14897" y="16386"/>
                  <a:pt x="15641" y="16014"/>
                </a:cubicBezTo>
                <a:cubicBezTo>
                  <a:pt x="16386" y="15269"/>
                  <a:pt x="16386" y="14152"/>
                  <a:pt x="15641" y="13407"/>
                </a:cubicBezTo>
                <a:cubicBezTo>
                  <a:pt x="15269" y="13034"/>
                  <a:pt x="15269" y="13034"/>
                  <a:pt x="15269" y="13034"/>
                </a:cubicBezTo>
                <a:cubicBezTo>
                  <a:pt x="13034" y="10800"/>
                  <a:pt x="13034" y="10800"/>
                  <a:pt x="13034" y="10800"/>
                </a:cubicBezTo>
                <a:cubicBezTo>
                  <a:pt x="10800" y="8566"/>
                  <a:pt x="10800" y="8566"/>
                  <a:pt x="10800" y="8566"/>
                </a:cubicBezTo>
                <a:cubicBezTo>
                  <a:pt x="13034" y="6331"/>
                  <a:pt x="13034" y="6331"/>
                  <a:pt x="13034" y="6331"/>
                </a:cubicBezTo>
                <a:cubicBezTo>
                  <a:pt x="15269" y="8566"/>
                  <a:pt x="15269" y="8566"/>
                  <a:pt x="15269" y="8566"/>
                </a:cubicBezTo>
                <a:cubicBezTo>
                  <a:pt x="17503" y="10800"/>
                  <a:pt x="17503" y="10800"/>
                  <a:pt x="17503" y="10800"/>
                </a:cubicBezTo>
                <a:cubicBezTo>
                  <a:pt x="17876" y="11172"/>
                  <a:pt x="17876" y="11172"/>
                  <a:pt x="17876" y="11172"/>
                </a:cubicBezTo>
                <a:cubicBezTo>
                  <a:pt x="18993" y="12290"/>
                  <a:pt x="19366" y="14152"/>
                  <a:pt x="18993" y="15641"/>
                </a:cubicBezTo>
                <a:cubicBezTo>
                  <a:pt x="20483" y="16014"/>
                  <a:pt x="21600" y="17131"/>
                  <a:pt x="21600" y="18621"/>
                </a:cubicBezTo>
                <a:cubicBezTo>
                  <a:pt x="21600" y="20110"/>
                  <a:pt x="20483" y="21600"/>
                  <a:pt x="18621" y="2160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900"/>
            </a:pPr>
            <a:endParaRPr sz="1425"/>
          </a:p>
        </p:txBody>
      </p:sp>
      <p:sp>
        <p:nvSpPr>
          <p:cNvPr id="134" name="Shape 134"/>
          <p:cNvSpPr/>
          <p:nvPr/>
        </p:nvSpPr>
        <p:spPr>
          <a:xfrm>
            <a:off x="2931505" y="3044659"/>
            <a:ext cx="856314" cy="530915"/>
          </a:xfrm>
          <a:prstGeom prst="rect">
            <a:avLst/>
          </a:prstGeom>
          <a:ln w="12700">
            <a:miter lim="400000"/>
          </a:ln>
        </p:spPr>
        <p:txBody>
          <a:bodyPr lIns="34289" rIns="34289">
            <a:spAutoFit/>
          </a:bodyPr>
          <a:lstStyle>
            <a:lvl1pPr algn="ctr">
              <a:defRPr sz="3800" b="1">
                <a:solidFill>
                  <a:srgbClr val="8064A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850"/>
              <a:t>乱</a:t>
            </a:r>
          </a:p>
        </p:txBody>
      </p:sp>
      <p:sp>
        <p:nvSpPr>
          <p:cNvPr id="135" name="Shape 135"/>
          <p:cNvSpPr/>
          <p:nvPr/>
        </p:nvSpPr>
        <p:spPr>
          <a:xfrm>
            <a:off x="671686" y="3662349"/>
            <a:ext cx="1759454" cy="1040413"/>
          </a:xfrm>
          <a:prstGeom prst="rect">
            <a:avLst/>
          </a:prstGeom>
          <a:ln w="12700">
            <a:miter lim="400000"/>
          </a:ln>
        </p:spPr>
        <p:txBody>
          <a:bodyPr wrap="none" lIns="34289" rIns="34289">
            <a:spAutoFit/>
          </a:bodyPr>
          <a:lstStyle/>
          <a:p>
            <a:pPr marL="226219" indent="-226219">
              <a:lnSpc>
                <a:spcPct val="150000"/>
              </a:lnSpc>
              <a:buClr>
                <a:srgbClr val="4F81BD"/>
              </a:buClr>
              <a:buSzPct val="100000"/>
              <a:buFont typeface="Arial" panose="020B0604020202020204"/>
              <a:buChar char="•"/>
            </a:pPr>
            <a:r>
              <a:rPr sz="142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物流企业毛利低</a:t>
            </a:r>
          </a:p>
          <a:p>
            <a:pPr marL="226219" indent="-226219">
              <a:lnSpc>
                <a:spcPct val="150000"/>
              </a:lnSpc>
              <a:buClr>
                <a:srgbClr val="4F81BD"/>
              </a:buClr>
              <a:buSzPct val="100000"/>
              <a:buFont typeface="Arial" panose="020B0604020202020204"/>
              <a:buChar char="•"/>
            </a:pPr>
            <a:r>
              <a:rPr sz="142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卡车司机收入低</a:t>
            </a:r>
          </a:p>
          <a:p>
            <a:pPr marL="226219" indent="-226219">
              <a:lnSpc>
                <a:spcPct val="150000"/>
              </a:lnSpc>
              <a:buClr>
                <a:srgbClr val="4F81BD"/>
              </a:buClr>
              <a:buSzPct val="100000"/>
              <a:buFont typeface="Arial" panose="020B0604020202020204"/>
              <a:buChar char="•"/>
            </a:pPr>
            <a:r>
              <a:rPr sz="142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汽修门店客源量低</a:t>
            </a:r>
          </a:p>
        </p:txBody>
      </p:sp>
      <p:sp>
        <p:nvSpPr>
          <p:cNvPr id="136" name="Shape 136"/>
          <p:cNvSpPr/>
          <p:nvPr/>
        </p:nvSpPr>
        <p:spPr>
          <a:xfrm>
            <a:off x="4686292" y="3662236"/>
            <a:ext cx="1713929" cy="1040413"/>
          </a:xfrm>
          <a:prstGeom prst="rect">
            <a:avLst/>
          </a:prstGeom>
          <a:ln w="12700">
            <a:miter lim="400000"/>
          </a:ln>
        </p:spPr>
        <p:txBody>
          <a:bodyPr wrap="none" lIns="34289" rIns="34289">
            <a:spAutoFit/>
          </a:bodyPr>
          <a:lstStyle/>
          <a:p>
            <a:pPr marL="214313" indent="-214313">
              <a:lnSpc>
                <a:spcPct val="150000"/>
              </a:lnSpc>
            </a:pPr>
            <a:r>
              <a:rPr sz="142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物流企业业务开展累</a:t>
            </a:r>
          </a:p>
          <a:p>
            <a:pPr marL="214313" indent="-214313">
              <a:lnSpc>
                <a:spcPct val="150000"/>
              </a:lnSpc>
            </a:pPr>
            <a:r>
              <a:rPr sz="142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卡车司机工作累</a:t>
            </a:r>
          </a:p>
          <a:p>
            <a:pPr marL="214313" indent="-214313">
              <a:lnSpc>
                <a:spcPct val="150000"/>
              </a:lnSpc>
            </a:pPr>
            <a:r>
              <a:rPr sz="142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汽修门店经营累</a:t>
            </a:r>
          </a:p>
        </p:txBody>
      </p:sp>
      <p:sp>
        <p:nvSpPr>
          <p:cNvPr id="137" name="Shape 137"/>
          <p:cNvSpPr/>
          <p:nvPr/>
        </p:nvSpPr>
        <p:spPr>
          <a:xfrm>
            <a:off x="2610019" y="3662236"/>
            <a:ext cx="1938136" cy="1040413"/>
          </a:xfrm>
          <a:prstGeom prst="rect">
            <a:avLst/>
          </a:prstGeom>
          <a:ln w="12700">
            <a:miter lim="400000"/>
          </a:ln>
        </p:spPr>
        <p:txBody>
          <a:bodyPr wrap="square" lIns="34289" rIns="34289">
            <a:spAutoFit/>
          </a:bodyPr>
          <a:lstStyle/>
          <a:p>
            <a:pPr marL="214313" indent="-214313">
              <a:lnSpc>
                <a:spcPct val="150000"/>
              </a:lnSpc>
            </a:pPr>
            <a:r>
              <a:rPr sz="142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物流信息化低，管理乱</a:t>
            </a:r>
          </a:p>
          <a:p>
            <a:pPr marL="214313" indent="-214313">
              <a:lnSpc>
                <a:spcPct val="150000"/>
              </a:lnSpc>
            </a:pPr>
            <a:r>
              <a:rPr sz="142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行业竞争乱</a:t>
            </a:r>
          </a:p>
          <a:p>
            <a:pPr marL="214313" indent="-214313">
              <a:lnSpc>
                <a:spcPct val="150000"/>
              </a:lnSpc>
            </a:pPr>
            <a:r>
              <a:rPr sz="142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税源乱</a:t>
            </a:r>
          </a:p>
        </p:txBody>
      </p:sp>
      <p:sp>
        <p:nvSpPr>
          <p:cNvPr id="138" name="Shape 138"/>
          <p:cNvSpPr/>
          <p:nvPr/>
        </p:nvSpPr>
        <p:spPr>
          <a:xfrm>
            <a:off x="6997421" y="2060647"/>
            <a:ext cx="975511" cy="9757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070" y="0"/>
                </a:moveTo>
                <a:lnTo>
                  <a:pt x="21600" y="0"/>
                </a:lnTo>
                <a:lnTo>
                  <a:pt x="21600" y="17531"/>
                </a:lnTo>
                <a:cubicBezTo>
                  <a:pt x="21600" y="19778"/>
                  <a:pt x="19778" y="21600"/>
                  <a:pt x="17530" y="21600"/>
                </a:cubicBezTo>
                <a:lnTo>
                  <a:pt x="0" y="21600"/>
                </a:lnTo>
                <a:lnTo>
                  <a:pt x="0" y="4069"/>
                </a:lnTo>
                <a:cubicBezTo>
                  <a:pt x="0" y="1822"/>
                  <a:pt x="1822" y="0"/>
                  <a:pt x="4070" y="0"/>
                </a:cubicBezTo>
                <a:close/>
              </a:path>
            </a:pathLst>
          </a:custGeom>
          <a:solidFill>
            <a:srgbClr val="A5A5A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9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sz="675"/>
          </a:p>
        </p:txBody>
      </p:sp>
      <p:sp>
        <p:nvSpPr>
          <p:cNvPr id="139" name="Shape 139"/>
          <p:cNvSpPr/>
          <p:nvPr/>
        </p:nvSpPr>
        <p:spPr>
          <a:xfrm>
            <a:off x="7257916" y="2286090"/>
            <a:ext cx="457118" cy="457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0" y="21600"/>
                  <a:pt x="0" y="21600"/>
                  <a:pt x="0" y="21600"/>
                </a:cubicBezTo>
                <a:cubicBezTo>
                  <a:pt x="0" y="0"/>
                  <a:pt x="0" y="0"/>
                  <a:pt x="0" y="0"/>
                </a:cubicBezTo>
                <a:cubicBezTo>
                  <a:pt x="1385" y="0"/>
                  <a:pt x="1385" y="0"/>
                  <a:pt x="1385" y="0"/>
                </a:cubicBezTo>
                <a:cubicBezTo>
                  <a:pt x="1385" y="19738"/>
                  <a:pt x="1385" y="19738"/>
                  <a:pt x="1385" y="19738"/>
                </a:cubicBezTo>
                <a:cubicBezTo>
                  <a:pt x="21600" y="19738"/>
                  <a:pt x="21600" y="19738"/>
                  <a:pt x="21600" y="19738"/>
                </a:cubicBezTo>
                <a:lnTo>
                  <a:pt x="21600" y="21600"/>
                </a:lnTo>
                <a:close/>
                <a:moveTo>
                  <a:pt x="20215" y="8193"/>
                </a:moveTo>
                <a:cubicBezTo>
                  <a:pt x="20215" y="8566"/>
                  <a:pt x="19662" y="8938"/>
                  <a:pt x="19662" y="8566"/>
                </a:cubicBezTo>
                <a:cubicBezTo>
                  <a:pt x="18277" y="6703"/>
                  <a:pt x="18277" y="6703"/>
                  <a:pt x="18277" y="6703"/>
                </a:cubicBezTo>
                <a:cubicBezTo>
                  <a:pt x="11631" y="15641"/>
                  <a:pt x="11631" y="15641"/>
                  <a:pt x="11631" y="15641"/>
                </a:cubicBezTo>
                <a:cubicBezTo>
                  <a:pt x="11354" y="16014"/>
                  <a:pt x="11354" y="16014"/>
                  <a:pt x="11077" y="15641"/>
                </a:cubicBezTo>
                <a:cubicBezTo>
                  <a:pt x="8585" y="12662"/>
                  <a:pt x="8585" y="12662"/>
                  <a:pt x="8585" y="12662"/>
                </a:cubicBezTo>
                <a:cubicBezTo>
                  <a:pt x="4431" y="18248"/>
                  <a:pt x="4431" y="18248"/>
                  <a:pt x="4431" y="18248"/>
                </a:cubicBezTo>
                <a:cubicBezTo>
                  <a:pt x="2215" y="15641"/>
                  <a:pt x="2215" y="15641"/>
                  <a:pt x="2215" y="15641"/>
                </a:cubicBezTo>
                <a:cubicBezTo>
                  <a:pt x="8308" y="7448"/>
                  <a:pt x="8308" y="7448"/>
                  <a:pt x="8308" y="7448"/>
                </a:cubicBezTo>
                <a:cubicBezTo>
                  <a:pt x="8585" y="7076"/>
                  <a:pt x="8862" y="7076"/>
                  <a:pt x="8862" y="7448"/>
                </a:cubicBezTo>
                <a:cubicBezTo>
                  <a:pt x="11354" y="10800"/>
                  <a:pt x="11354" y="10800"/>
                  <a:pt x="11354" y="10800"/>
                </a:cubicBezTo>
                <a:cubicBezTo>
                  <a:pt x="16338" y="4097"/>
                  <a:pt x="16338" y="4097"/>
                  <a:pt x="16338" y="4097"/>
                </a:cubicBezTo>
                <a:cubicBezTo>
                  <a:pt x="14954" y="2234"/>
                  <a:pt x="14954" y="2234"/>
                  <a:pt x="14954" y="2234"/>
                </a:cubicBezTo>
                <a:cubicBezTo>
                  <a:pt x="14677" y="2234"/>
                  <a:pt x="14954" y="1490"/>
                  <a:pt x="15231" y="1490"/>
                </a:cubicBezTo>
                <a:cubicBezTo>
                  <a:pt x="19662" y="1490"/>
                  <a:pt x="19662" y="1490"/>
                  <a:pt x="19662" y="1490"/>
                </a:cubicBezTo>
                <a:cubicBezTo>
                  <a:pt x="19938" y="1490"/>
                  <a:pt x="20215" y="1862"/>
                  <a:pt x="20215" y="2234"/>
                </a:cubicBezTo>
                <a:lnTo>
                  <a:pt x="20215" y="8193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900"/>
            </a:pPr>
            <a:endParaRPr sz="1425"/>
          </a:p>
        </p:txBody>
      </p:sp>
      <p:sp>
        <p:nvSpPr>
          <p:cNvPr id="140" name="Shape 140"/>
          <p:cNvSpPr/>
          <p:nvPr/>
        </p:nvSpPr>
        <p:spPr>
          <a:xfrm>
            <a:off x="6997733" y="3036562"/>
            <a:ext cx="856314" cy="530915"/>
          </a:xfrm>
          <a:prstGeom prst="rect">
            <a:avLst/>
          </a:prstGeom>
          <a:ln w="12700">
            <a:miter lim="400000"/>
          </a:ln>
        </p:spPr>
        <p:txBody>
          <a:bodyPr lIns="34289" rIns="34289">
            <a:spAutoFit/>
          </a:bodyPr>
          <a:lstStyle>
            <a:lvl1pPr algn="ctr">
              <a:defRPr sz="3800" b="1">
                <a:solidFill>
                  <a:srgbClr val="9BBB5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850"/>
              <a:t>贵</a:t>
            </a:r>
          </a:p>
        </p:txBody>
      </p:sp>
      <p:sp>
        <p:nvSpPr>
          <p:cNvPr id="141" name="Shape 141"/>
          <p:cNvSpPr/>
          <p:nvPr/>
        </p:nvSpPr>
        <p:spPr>
          <a:xfrm>
            <a:off x="6800695" y="3662236"/>
            <a:ext cx="1713929" cy="1040413"/>
          </a:xfrm>
          <a:prstGeom prst="rect">
            <a:avLst/>
          </a:prstGeom>
          <a:ln w="12700">
            <a:miter lim="400000"/>
          </a:ln>
        </p:spPr>
        <p:txBody>
          <a:bodyPr wrap="none" lIns="34289" rIns="34289">
            <a:spAutoFit/>
          </a:bodyPr>
          <a:lstStyle/>
          <a:p>
            <a:pPr marL="214313" indent="-214313">
              <a:lnSpc>
                <a:spcPct val="150000"/>
              </a:lnSpc>
            </a:pPr>
            <a:r>
              <a:rPr sz="142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货主认为物流费贵</a:t>
            </a:r>
          </a:p>
          <a:p>
            <a:pPr marL="214313" indent="-214313">
              <a:lnSpc>
                <a:spcPct val="150000"/>
              </a:lnSpc>
            </a:pPr>
            <a:r>
              <a:rPr sz="142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物流企业运营成本贵</a:t>
            </a:r>
          </a:p>
          <a:p>
            <a:pPr marL="214313" indent="-214313">
              <a:lnSpc>
                <a:spcPct val="150000"/>
              </a:lnSpc>
            </a:pPr>
            <a:r>
              <a:rPr sz="142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卡车司机养车贵</a:t>
            </a:r>
          </a:p>
        </p:txBody>
      </p:sp>
      <p:sp>
        <p:nvSpPr>
          <p:cNvPr id="142" name="Shape 142"/>
          <p:cNvSpPr>
            <a:spLocks noGrp="1"/>
          </p:cNvSpPr>
          <p:nvPr>
            <p:ph type="title"/>
          </p:nvPr>
        </p:nvSpPr>
        <p:spPr>
          <a:xfrm>
            <a:off x="797242" y="571024"/>
            <a:ext cx="6858001" cy="395288"/>
          </a:xfrm>
          <a:prstGeom prst="rect">
            <a:avLst/>
          </a:prstGeom>
        </p:spPr>
        <p:txBody>
          <a:bodyPr>
            <a:noAutofit/>
          </a:bodyPr>
          <a:lstStyle>
            <a:lvl1pPr defTabSz="868680">
              <a:defRPr sz="3420">
                <a:effectLst>
                  <a:outerShdw blurRad="48260" dist="36195" dir="5400000" rotWithShape="0">
                    <a:srgbClr val="000000">
                      <a:alpha val="2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我们的市场机会</a:t>
            </a:r>
          </a:p>
        </p:txBody>
      </p:sp>
      <p:pic>
        <p:nvPicPr>
          <p:cNvPr id="143" name="image2.png" descr="梦驼铃-定稿1-0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1016" y="335757"/>
            <a:ext cx="1005365" cy="627221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indefinite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indefinite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indefinite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indefinite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dur="indefinite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indefinite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2" animBg="1" advAuto="0"/>
      <p:bldP spid="127" grpId="1" bldLvl="0" animBg="1" advAuto="0"/>
      <p:bldP spid="128" grpId="3" animBg="1" advAuto="0"/>
      <p:bldP spid="129" grpId="4" bldLvl="0" animBg="1" advAuto="0"/>
      <p:bldP spid="132" grpId="5" animBg="1" advAuto="0"/>
      <p:bldP spid="134" grpId="6" animBg="1" advAuto="0"/>
      <p:bldP spid="138" grpId="7" animBg="1" advAuto="0"/>
      <p:bldP spid="140" grpId="8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/>
          </p:cNvSpPr>
          <p:nvPr>
            <p:ph type="ctrTitle"/>
          </p:nvPr>
        </p:nvSpPr>
        <p:spPr>
          <a:xfrm>
            <a:off x="797242" y="571024"/>
            <a:ext cx="6858001" cy="3952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868680">
              <a:defRPr sz="3420">
                <a:effectLst>
                  <a:outerShdw blurRad="48260" dist="36195" dir="5400000" rotWithShape="0">
                    <a:srgbClr val="000000">
                      <a:alpha val="2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我们的进入市场路线</a:t>
            </a:r>
          </a:p>
        </p:txBody>
      </p:sp>
      <p:sp>
        <p:nvSpPr>
          <p:cNvPr id="171" name="Shape 171"/>
          <p:cNvSpPr/>
          <p:nvPr/>
        </p:nvSpPr>
        <p:spPr>
          <a:xfrm>
            <a:off x="4195287" y="4030504"/>
            <a:ext cx="755810" cy="7558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70C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5408295" y="2822257"/>
            <a:ext cx="755810" cy="7558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ED05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3010853" y="2822257"/>
            <a:ext cx="755810" cy="7558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C37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4" name="Shape 174"/>
          <p:cNvSpPr/>
          <p:nvPr/>
        </p:nvSpPr>
        <p:spPr>
          <a:xfrm>
            <a:off x="4195287" y="1606391"/>
            <a:ext cx="755810" cy="7558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E8A5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5" name="Shape 175"/>
          <p:cNvSpPr/>
          <p:nvPr/>
        </p:nvSpPr>
        <p:spPr>
          <a:xfrm>
            <a:off x="4457849" y="2477280"/>
            <a:ext cx="260060" cy="2230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3275"/>
                </a:moveTo>
                <a:lnTo>
                  <a:pt x="10800" y="0"/>
                </a:lnTo>
                <a:lnTo>
                  <a:pt x="21600" y="13275"/>
                </a:lnTo>
                <a:lnTo>
                  <a:pt x="17049" y="13275"/>
                </a:lnTo>
                <a:lnTo>
                  <a:pt x="17049" y="21600"/>
                </a:lnTo>
                <a:lnTo>
                  <a:pt x="4551" y="21600"/>
                </a:lnTo>
                <a:lnTo>
                  <a:pt x="4551" y="13275"/>
                </a:lnTo>
                <a:close/>
              </a:path>
            </a:pathLst>
          </a:custGeom>
          <a:solidFill>
            <a:srgbClr val="FE8A5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80000"/>
              </a:lnSpc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6" name="Shape 176"/>
          <p:cNvSpPr/>
          <p:nvPr/>
        </p:nvSpPr>
        <p:spPr>
          <a:xfrm rot="16200000">
            <a:off x="3822445" y="3107149"/>
            <a:ext cx="260060" cy="2230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3275"/>
                </a:moveTo>
                <a:lnTo>
                  <a:pt x="10800" y="0"/>
                </a:lnTo>
                <a:lnTo>
                  <a:pt x="21600" y="13275"/>
                </a:lnTo>
                <a:lnTo>
                  <a:pt x="17049" y="13275"/>
                </a:lnTo>
                <a:lnTo>
                  <a:pt x="17049" y="21600"/>
                </a:lnTo>
                <a:lnTo>
                  <a:pt x="4551" y="21600"/>
                </a:lnTo>
                <a:lnTo>
                  <a:pt x="4551" y="13275"/>
                </a:lnTo>
                <a:close/>
              </a:path>
            </a:pathLst>
          </a:custGeom>
          <a:solidFill>
            <a:srgbClr val="00C37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80000"/>
              </a:lnSpc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7" name="Shape 177"/>
          <p:cNvSpPr/>
          <p:nvPr/>
        </p:nvSpPr>
        <p:spPr>
          <a:xfrm rot="10800000">
            <a:off x="4443471" y="3708288"/>
            <a:ext cx="260060" cy="2230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3275"/>
                </a:moveTo>
                <a:lnTo>
                  <a:pt x="10800" y="0"/>
                </a:lnTo>
                <a:lnTo>
                  <a:pt x="21600" y="13275"/>
                </a:lnTo>
                <a:lnTo>
                  <a:pt x="17049" y="13275"/>
                </a:lnTo>
                <a:lnTo>
                  <a:pt x="17049" y="21600"/>
                </a:lnTo>
                <a:lnTo>
                  <a:pt x="4551" y="21600"/>
                </a:lnTo>
                <a:lnTo>
                  <a:pt x="4551" y="13275"/>
                </a:lnTo>
                <a:close/>
              </a:path>
            </a:pathLst>
          </a:custGeom>
          <a:solidFill>
            <a:srgbClr val="0070C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80000"/>
              </a:lnSpc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8" name="Shape 178"/>
          <p:cNvSpPr/>
          <p:nvPr/>
        </p:nvSpPr>
        <p:spPr>
          <a:xfrm rot="5400000">
            <a:off x="5061868" y="3116250"/>
            <a:ext cx="260060" cy="2230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3275"/>
                </a:moveTo>
                <a:lnTo>
                  <a:pt x="10800" y="0"/>
                </a:lnTo>
                <a:lnTo>
                  <a:pt x="21600" y="13275"/>
                </a:lnTo>
                <a:lnTo>
                  <a:pt x="17049" y="13275"/>
                </a:lnTo>
                <a:lnTo>
                  <a:pt x="17049" y="21600"/>
                </a:lnTo>
                <a:lnTo>
                  <a:pt x="4551" y="21600"/>
                </a:lnTo>
                <a:lnTo>
                  <a:pt x="4551" y="13275"/>
                </a:lnTo>
                <a:close/>
              </a:path>
            </a:pathLst>
          </a:custGeom>
          <a:solidFill>
            <a:srgbClr val="EED05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80000"/>
              </a:lnSpc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9" name="Shape 179"/>
          <p:cNvSpPr/>
          <p:nvPr/>
        </p:nvSpPr>
        <p:spPr>
          <a:xfrm>
            <a:off x="4194334" y="2822257"/>
            <a:ext cx="755810" cy="7558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83" name="Group 183"/>
          <p:cNvGrpSpPr/>
          <p:nvPr/>
        </p:nvGrpSpPr>
        <p:grpSpPr>
          <a:xfrm>
            <a:off x="2554316" y="1763903"/>
            <a:ext cx="1509693" cy="316189"/>
            <a:chOff x="12439" y="0"/>
            <a:chExt cx="2012923" cy="421584"/>
          </a:xfrm>
        </p:grpSpPr>
        <p:sp>
          <p:nvSpPr>
            <p:cNvPr id="180" name="Shape 180"/>
            <p:cNvSpPr/>
            <p:nvPr/>
          </p:nvSpPr>
          <p:spPr>
            <a:xfrm flipH="1" flipV="1">
              <a:off x="1002887" y="421584"/>
              <a:ext cx="1022477" cy="1"/>
            </a:xfrm>
            <a:prstGeom prst="line">
              <a:avLst/>
            </a:prstGeom>
            <a:noFill/>
            <a:ln w="9525" cap="flat">
              <a:solidFill>
                <a:srgbClr val="595959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429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900"/>
            </a:p>
          </p:txBody>
        </p:sp>
        <p:sp>
          <p:nvSpPr>
            <p:cNvPr id="181" name="Shape 181"/>
            <p:cNvSpPr/>
            <p:nvPr/>
          </p:nvSpPr>
          <p:spPr>
            <a:xfrm flipV="1">
              <a:off x="1002886" y="0"/>
              <a:ext cx="1" cy="421585"/>
            </a:xfrm>
            <a:prstGeom prst="line">
              <a:avLst/>
            </a:prstGeom>
            <a:noFill/>
            <a:ln w="9525" cap="flat">
              <a:solidFill>
                <a:srgbClr val="595959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429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900"/>
            </a:p>
          </p:txBody>
        </p:sp>
        <p:sp>
          <p:nvSpPr>
            <p:cNvPr id="182" name="Shape 182"/>
            <p:cNvSpPr/>
            <p:nvPr/>
          </p:nvSpPr>
          <p:spPr>
            <a:xfrm flipH="1" flipV="1">
              <a:off x="12439" y="-1"/>
              <a:ext cx="990448" cy="2"/>
            </a:xfrm>
            <a:prstGeom prst="line">
              <a:avLst/>
            </a:prstGeom>
            <a:noFill/>
            <a:ln w="9525" cap="flat">
              <a:solidFill>
                <a:srgbClr val="595959"/>
              </a:solidFill>
              <a:prstDash val="solid"/>
              <a:miter lim="800000"/>
              <a:tailEnd type="oval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429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900"/>
            </a:p>
          </p:txBody>
        </p:sp>
      </p:grpSp>
      <p:grpSp>
        <p:nvGrpSpPr>
          <p:cNvPr id="186" name="Group 186"/>
          <p:cNvGrpSpPr/>
          <p:nvPr/>
        </p:nvGrpSpPr>
        <p:grpSpPr>
          <a:xfrm>
            <a:off x="2548348" y="3708287"/>
            <a:ext cx="840602" cy="867536"/>
            <a:chOff x="12421" y="0"/>
            <a:chExt cx="1120800" cy="1156713"/>
          </a:xfrm>
        </p:grpSpPr>
        <p:sp>
          <p:nvSpPr>
            <p:cNvPr id="184" name="Shape 184"/>
            <p:cNvSpPr/>
            <p:nvPr/>
          </p:nvSpPr>
          <p:spPr>
            <a:xfrm flipH="1">
              <a:off x="1133221" y="0"/>
              <a:ext cx="1" cy="1156714"/>
            </a:xfrm>
            <a:prstGeom prst="line">
              <a:avLst/>
            </a:prstGeom>
            <a:noFill/>
            <a:ln w="9525" cap="flat">
              <a:solidFill>
                <a:srgbClr val="595959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429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900"/>
            </a:p>
          </p:txBody>
        </p:sp>
        <p:sp>
          <p:nvSpPr>
            <p:cNvPr id="185" name="Shape 185"/>
            <p:cNvSpPr/>
            <p:nvPr/>
          </p:nvSpPr>
          <p:spPr>
            <a:xfrm flipH="1" flipV="1">
              <a:off x="12421" y="1156713"/>
              <a:ext cx="1120802" cy="1"/>
            </a:xfrm>
            <a:prstGeom prst="line">
              <a:avLst/>
            </a:prstGeom>
            <a:noFill/>
            <a:ln w="9525" cap="flat">
              <a:solidFill>
                <a:srgbClr val="595959"/>
              </a:solidFill>
              <a:prstDash val="solid"/>
              <a:miter lim="800000"/>
              <a:tailEnd type="oval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429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900"/>
            </a:p>
          </p:txBody>
        </p:sp>
      </p:grpSp>
      <p:grpSp>
        <p:nvGrpSpPr>
          <p:cNvPr id="189" name="Group 189"/>
          <p:cNvGrpSpPr/>
          <p:nvPr/>
        </p:nvGrpSpPr>
        <p:grpSpPr>
          <a:xfrm>
            <a:off x="5786360" y="1818995"/>
            <a:ext cx="840602" cy="867536"/>
            <a:chOff x="0" y="0"/>
            <a:chExt cx="1120800" cy="1156713"/>
          </a:xfrm>
        </p:grpSpPr>
        <p:sp>
          <p:nvSpPr>
            <p:cNvPr id="187" name="Shape 187"/>
            <p:cNvSpPr/>
            <p:nvPr/>
          </p:nvSpPr>
          <p:spPr>
            <a:xfrm flipV="1">
              <a:off x="1270" y="0"/>
              <a:ext cx="1" cy="1156714"/>
            </a:xfrm>
            <a:prstGeom prst="line">
              <a:avLst/>
            </a:prstGeom>
            <a:noFill/>
            <a:ln w="9525" cap="flat">
              <a:solidFill>
                <a:srgbClr val="595959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429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900"/>
            </a:p>
          </p:txBody>
        </p:sp>
        <p:sp>
          <p:nvSpPr>
            <p:cNvPr id="188" name="Shape 188"/>
            <p:cNvSpPr/>
            <p:nvPr/>
          </p:nvSpPr>
          <p:spPr>
            <a:xfrm>
              <a:off x="0" y="1269"/>
              <a:ext cx="1120801" cy="1"/>
            </a:xfrm>
            <a:prstGeom prst="line">
              <a:avLst/>
            </a:prstGeom>
            <a:noFill/>
            <a:ln w="9525" cap="flat">
              <a:solidFill>
                <a:srgbClr val="595959"/>
              </a:solidFill>
              <a:prstDash val="solid"/>
              <a:miter lim="800000"/>
              <a:tailEnd type="oval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429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900"/>
            </a:p>
          </p:txBody>
        </p:sp>
      </p:grpSp>
      <p:grpSp>
        <p:nvGrpSpPr>
          <p:cNvPr id="193" name="Group 193"/>
          <p:cNvGrpSpPr/>
          <p:nvPr/>
        </p:nvGrpSpPr>
        <p:grpSpPr>
          <a:xfrm>
            <a:off x="5116331" y="4162615"/>
            <a:ext cx="1509693" cy="316189"/>
            <a:chOff x="0" y="0"/>
            <a:chExt cx="2012923" cy="421584"/>
          </a:xfrm>
        </p:grpSpPr>
        <p:sp>
          <p:nvSpPr>
            <p:cNvPr id="190" name="Shape 190"/>
            <p:cNvSpPr/>
            <p:nvPr/>
          </p:nvSpPr>
          <p:spPr>
            <a:xfrm>
              <a:off x="0" y="421584"/>
              <a:ext cx="1022477" cy="1"/>
            </a:xfrm>
            <a:prstGeom prst="line">
              <a:avLst/>
            </a:prstGeom>
            <a:noFill/>
            <a:ln w="9525" cap="flat">
              <a:solidFill>
                <a:srgbClr val="595959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429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900"/>
            </a:p>
          </p:txBody>
        </p:sp>
        <p:sp>
          <p:nvSpPr>
            <p:cNvPr id="191" name="Shape 191"/>
            <p:cNvSpPr/>
            <p:nvPr/>
          </p:nvSpPr>
          <p:spPr>
            <a:xfrm flipV="1">
              <a:off x="1023746" y="0"/>
              <a:ext cx="1" cy="421585"/>
            </a:xfrm>
            <a:prstGeom prst="line">
              <a:avLst/>
            </a:prstGeom>
            <a:noFill/>
            <a:ln w="9525" cap="flat">
              <a:solidFill>
                <a:srgbClr val="595959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429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900"/>
            </a:p>
          </p:txBody>
        </p:sp>
        <p:sp>
          <p:nvSpPr>
            <p:cNvPr id="192" name="Shape 192"/>
            <p:cNvSpPr/>
            <p:nvPr/>
          </p:nvSpPr>
          <p:spPr>
            <a:xfrm>
              <a:off x="1022476" y="0"/>
              <a:ext cx="990448" cy="0"/>
            </a:xfrm>
            <a:prstGeom prst="line">
              <a:avLst/>
            </a:prstGeom>
            <a:noFill/>
            <a:ln w="9525" cap="flat">
              <a:solidFill>
                <a:srgbClr val="595959"/>
              </a:solidFill>
              <a:prstDash val="solid"/>
              <a:miter lim="800000"/>
              <a:tailEnd type="oval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429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900"/>
            </a:p>
          </p:txBody>
        </p:sp>
      </p:grpSp>
      <p:sp>
        <p:nvSpPr>
          <p:cNvPr id="194" name="Shape 194"/>
          <p:cNvSpPr/>
          <p:nvPr/>
        </p:nvSpPr>
        <p:spPr>
          <a:xfrm>
            <a:off x="937260" y="1878807"/>
            <a:ext cx="1395890" cy="133159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lvl="0" algn="r">
              <a:lnSpc>
                <a:spcPct val="120000"/>
              </a:lnSpc>
            </a:pPr>
            <a:r>
              <a: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承运者信用审查</a:t>
            </a:r>
          </a:p>
          <a:p>
            <a:pPr lvl="0" algn="r">
              <a:lnSpc>
                <a:spcPct val="120000"/>
              </a:lnSpc>
            </a:pPr>
            <a:r>
              <a: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提供运力资源</a:t>
            </a:r>
          </a:p>
          <a:p>
            <a:pPr lvl="0" algn="r">
              <a:lnSpc>
                <a:spcPct val="120000"/>
              </a:lnSpc>
            </a:pPr>
            <a:r>
              <a: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降低物流成本</a:t>
            </a:r>
          </a:p>
          <a:p>
            <a:pPr lvl="0" algn="r">
              <a:lnSpc>
                <a:spcPct val="120000"/>
              </a:lnSpc>
            </a:pPr>
            <a:r>
              <a: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全流程可视化服务</a:t>
            </a:r>
          </a:p>
          <a:p>
            <a:pPr lvl="0" algn="r">
              <a:lnSpc>
                <a:spcPct val="120000"/>
              </a:lnSpc>
            </a:pPr>
            <a:r>
              <a: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供应链金融服务</a:t>
            </a:r>
          </a:p>
        </p:txBody>
      </p:sp>
      <p:sp>
        <p:nvSpPr>
          <p:cNvPr id="195" name="Shape 195"/>
          <p:cNvSpPr/>
          <p:nvPr/>
        </p:nvSpPr>
        <p:spPr>
          <a:xfrm>
            <a:off x="937270" y="1600435"/>
            <a:ext cx="1395901" cy="30008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algn="r">
              <a:defRPr sz="2000">
                <a:solidFill>
                  <a:srgbClr val="FD4F02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500"/>
              <a:t>货主企业</a:t>
            </a:r>
          </a:p>
        </p:txBody>
      </p:sp>
      <p:sp>
        <p:nvSpPr>
          <p:cNvPr id="196" name="Shape 196"/>
          <p:cNvSpPr/>
          <p:nvPr/>
        </p:nvSpPr>
        <p:spPr>
          <a:xfrm>
            <a:off x="937270" y="4122662"/>
            <a:ext cx="1395901" cy="86211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lvl="0" algn="r">
              <a:lnSpc>
                <a:spcPct val="120000"/>
              </a:lnSpc>
            </a:pPr>
            <a:r>
              <a: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解决涉税风险</a:t>
            </a:r>
          </a:p>
          <a:p>
            <a:pPr lvl="0" algn="r">
              <a:lnSpc>
                <a:spcPct val="120000"/>
              </a:lnSpc>
            </a:pPr>
            <a:r>
              <a: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提供金融服务</a:t>
            </a:r>
          </a:p>
        </p:txBody>
      </p:sp>
      <p:sp>
        <p:nvSpPr>
          <p:cNvPr id="197" name="Shape 197"/>
          <p:cNvSpPr/>
          <p:nvPr/>
        </p:nvSpPr>
        <p:spPr>
          <a:xfrm>
            <a:off x="937270" y="3844252"/>
            <a:ext cx="1395901" cy="30008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algn="r">
              <a:defRPr sz="2000">
                <a:solidFill>
                  <a:srgbClr val="00925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500"/>
              <a:t>物流公司</a:t>
            </a:r>
          </a:p>
        </p:txBody>
      </p:sp>
      <p:sp>
        <p:nvSpPr>
          <p:cNvPr id="198" name="Shape 198"/>
          <p:cNvSpPr/>
          <p:nvPr/>
        </p:nvSpPr>
        <p:spPr>
          <a:xfrm>
            <a:off x="6810851" y="4122897"/>
            <a:ext cx="1663542" cy="86201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lvl="0">
              <a:lnSpc>
                <a:spcPct val="120000"/>
              </a:lnSpc>
            </a:pPr>
            <a:r>
              <a: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集采集配降低成本</a:t>
            </a:r>
          </a:p>
          <a:p>
            <a:pPr lvl="0">
              <a:lnSpc>
                <a:spcPct val="120000"/>
              </a:lnSpc>
            </a:pPr>
            <a:r>
              <a: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平台车源区域引流</a:t>
            </a:r>
          </a:p>
          <a:p>
            <a:pPr lvl="0">
              <a:lnSpc>
                <a:spcPct val="120000"/>
              </a:lnSpc>
            </a:pPr>
            <a:r>
              <a: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精准广告投放</a:t>
            </a:r>
          </a:p>
        </p:txBody>
      </p:sp>
      <p:sp>
        <p:nvSpPr>
          <p:cNvPr id="199" name="Shape 199"/>
          <p:cNvSpPr/>
          <p:nvPr/>
        </p:nvSpPr>
        <p:spPr>
          <a:xfrm>
            <a:off x="6810830" y="3844252"/>
            <a:ext cx="1395901" cy="30008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>
              <a:defRPr sz="2000">
                <a:solidFill>
                  <a:srgbClr val="A8B22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500"/>
              <a:t>货运车后市场</a:t>
            </a:r>
          </a:p>
        </p:txBody>
      </p:sp>
      <p:sp>
        <p:nvSpPr>
          <p:cNvPr id="200" name="Shape 200"/>
          <p:cNvSpPr/>
          <p:nvPr/>
        </p:nvSpPr>
        <p:spPr>
          <a:xfrm>
            <a:off x="6810851" y="1812131"/>
            <a:ext cx="1663542" cy="86201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defTabSz="507206">
              <a:lnSpc>
                <a:spcPct val="120000"/>
              </a:lnSpc>
            </a:pPr>
            <a:r>
              <a: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提供货源信息</a:t>
            </a:r>
          </a:p>
          <a:p>
            <a:pPr defTabSz="507206">
              <a:lnSpc>
                <a:spcPct val="120000"/>
              </a:lnSpc>
            </a:pPr>
            <a:r>
              <a: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降低养车成本</a:t>
            </a:r>
          </a:p>
          <a:p>
            <a:pPr defTabSz="507206">
              <a:lnSpc>
                <a:spcPct val="120000"/>
              </a:lnSpc>
            </a:pPr>
            <a:r>
              <a: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改善工作环境</a:t>
            </a:r>
          </a:p>
          <a:p>
            <a:pPr defTabSz="507206">
              <a:lnSpc>
                <a:spcPct val="120000"/>
              </a:lnSpc>
            </a:pPr>
            <a:endParaRPr sz="12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1" name="Shape 201"/>
          <p:cNvSpPr/>
          <p:nvPr/>
        </p:nvSpPr>
        <p:spPr>
          <a:xfrm>
            <a:off x="6810830" y="1533584"/>
            <a:ext cx="1395901" cy="30008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>
              <a:defRPr sz="2000">
                <a:solidFill>
                  <a:srgbClr val="DCB51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500"/>
              <a:t>车主司机</a:t>
            </a:r>
          </a:p>
        </p:txBody>
      </p:sp>
      <p:pic>
        <p:nvPicPr>
          <p:cNvPr id="202" name="image6.jpg" descr="货主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05776" y="1732597"/>
            <a:ext cx="503397" cy="50339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03" name="image7.jpg" descr="物流公司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35154" y="2961799"/>
            <a:ext cx="503873" cy="47482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04" name="image8.jpg" descr="车主司机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34025" y="2961799"/>
            <a:ext cx="504350" cy="50435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05" name="image9.jpg" descr="汽修厂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05776" y="4162425"/>
            <a:ext cx="503397" cy="52387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06" name="image2.png" descr="梦驼铃-定稿1-0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06239" y="2960846"/>
            <a:ext cx="762477" cy="47577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07" name="image2.png" descr="梦驼铃-定稿1-0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31016" y="335757"/>
            <a:ext cx="1005365" cy="627221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val="3479296224"/>
              </p:ext>
            </p:extLst>
          </p:nvPr>
        </p:nvGraphicFramePr>
        <p:xfrm>
          <a:off x="3683794" y="1322071"/>
          <a:ext cx="2327910" cy="2515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图表 6"/>
          <p:cNvGraphicFramePr/>
          <p:nvPr>
            <p:extLst>
              <p:ext uri="{D42A27DB-BD31-4B8C-83A1-F6EECF244321}">
                <p14:modId xmlns:p14="http://schemas.microsoft.com/office/powerpoint/2010/main" val="3040367460"/>
              </p:ext>
            </p:extLst>
          </p:nvPr>
        </p:nvGraphicFramePr>
        <p:xfrm>
          <a:off x="14287" y="1017270"/>
          <a:ext cx="3401854" cy="4697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图表 7"/>
          <p:cNvGraphicFramePr/>
          <p:nvPr/>
        </p:nvGraphicFramePr>
        <p:xfrm>
          <a:off x="5789295" y="1267778"/>
          <a:ext cx="3340418" cy="4147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8" name="Shape 278"/>
          <p:cNvSpPr>
            <a:spLocks noGrp="1"/>
          </p:cNvSpPr>
          <p:nvPr>
            <p:ph type="ctrTitle"/>
          </p:nvPr>
        </p:nvSpPr>
        <p:spPr>
          <a:xfrm>
            <a:off x="797242" y="571024"/>
            <a:ext cx="6858001" cy="395288"/>
          </a:xfrm>
          <a:prstGeom prst="rect">
            <a:avLst/>
          </a:prstGeom>
        </p:spPr>
        <p:txBody>
          <a:bodyPr>
            <a:noAutofit/>
          </a:bodyPr>
          <a:lstStyle>
            <a:lvl1pPr defTabSz="868680">
              <a:defRPr sz="3420">
                <a:effectLst>
                  <a:outerShdw blurRad="48260" dist="36195" dir="5400000" rotWithShape="0">
                    <a:srgbClr val="000000">
                      <a:alpha val="20000"/>
                    </a:srgbClr>
                  </a:outerShdw>
                </a:effectLst>
              </a:defRPr>
            </a:lvl1pPr>
          </a:lstStyle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梦驼铃：</a:t>
            </a:r>
            <a:r>
              <a:rPr sz="2400" b="1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健康</a:t>
            </a: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物流生态平台</a:t>
            </a:r>
          </a:p>
        </p:txBody>
      </p:sp>
      <p:pic>
        <p:nvPicPr>
          <p:cNvPr id="279" name="image2.png" descr="梦驼铃-定稿1-0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31016" y="335757"/>
            <a:ext cx="1005365" cy="627221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5771" y="996315"/>
            <a:ext cx="3880485" cy="22421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7" name="文本框 56"/>
          <p:cNvSpPr txBox="1"/>
          <p:nvPr/>
        </p:nvSpPr>
        <p:spPr>
          <a:xfrm>
            <a:off x="4336732" y="3653790"/>
            <a:ext cx="279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</a:rPr>
              <a:t>单</a:t>
            </a:r>
          </a:p>
          <a:p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</a:rPr>
              <a:t>车</a:t>
            </a:r>
          </a:p>
          <a:p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</a:rPr>
              <a:t>轨</a:t>
            </a:r>
          </a:p>
          <a:p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</a:rPr>
              <a:t>迹</a:t>
            </a:r>
          </a:p>
          <a:p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</a:rPr>
              <a:t>查</a:t>
            </a:r>
          </a:p>
          <a:p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</a:rPr>
              <a:t>询</a:t>
            </a:r>
          </a:p>
        </p:txBody>
      </p:sp>
      <p:grpSp>
        <p:nvGrpSpPr>
          <p:cNvPr id="63" name="组合 62"/>
          <p:cNvGrpSpPr/>
          <p:nvPr/>
        </p:nvGrpSpPr>
        <p:grpSpPr>
          <a:xfrm>
            <a:off x="5296848" y="2200875"/>
            <a:ext cx="3104906" cy="879511"/>
            <a:chOff x="4554" y="864"/>
            <a:chExt cx="9034" cy="3331"/>
          </a:xfrm>
        </p:grpSpPr>
        <p:sp>
          <p:nvSpPr>
            <p:cNvPr id="64" name="文本框 63"/>
            <p:cNvSpPr txBox="1"/>
            <p:nvPr/>
          </p:nvSpPr>
          <p:spPr>
            <a:xfrm>
              <a:off x="6766" y="864"/>
              <a:ext cx="4422" cy="1174"/>
            </a:xfrm>
            <a:prstGeom prst="rect">
              <a:avLst/>
            </a:prstGeom>
            <a:noFill/>
          </p:spPr>
          <p:txBody>
            <a:bodyPr wrap="square" rtlCol="0">
              <a:normAutofit fontScale="87500" lnSpcReduction="20000"/>
            </a:bodyPr>
            <a:lstStyle/>
            <a:p>
              <a:r>
                <a:rPr lang="zh-CN" altLang="en-US"/>
                <a:t>平台调度车辆</a:t>
              </a: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12132" y="2565"/>
              <a:ext cx="1456" cy="1091"/>
            </a:xfrm>
            <a:prstGeom prst="rect">
              <a:avLst/>
            </a:prstGeom>
            <a:noFill/>
          </p:spPr>
          <p:txBody>
            <a:bodyPr wrap="square" rtlCol="0">
              <a:normAutofit fontScale="80000" lnSpcReduction="10000"/>
            </a:bodyPr>
            <a:lstStyle/>
            <a:p>
              <a:r>
                <a:rPr lang="zh-CN" altLang="en-US"/>
                <a:t>辆</a:t>
              </a:r>
            </a:p>
          </p:txBody>
        </p:sp>
        <p:sp>
          <p:nvSpPr>
            <p:cNvPr id="68" name="矩形 67"/>
            <p:cNvSpPr/>
            <p:nvPr/>
          </p:nvSpPr>
          <p:spPr>
            <a:xfrm>
              <a:off x="6439" y="2037"/>
              <a:ext cx="914" cy="2157"/>
            </a:xfrm>
            <a:prstGeom prst="rect">
              <a:avLst/>
            </a:prstGeom>
            <a:gradFill>
              <a:gsLst>
                <a:gs pos="89000">
                  <a:srgbClr val="FFFFFF">
                    <a:lumMod val="65000"/>
                  </a:srgbClr>
                </a:gs>
                <a:gs pos="0">
                  <a:srgbClr val="FFFFFF">
                    <a:lumMod val="65000"/>
                  </a:srgbClr>
                </a:gs>
                <a:gs pos="53000">
                  <a:srgbClr val="FFFFFF">
                    <a:lumMod val="95000"/>
                  </a:srgbClr>
                </a:gs>
              </a:gsLst>
              <a:lin ang="16200000" scaled="0"/>
            </a:gradFill>
            <a:ln>
              <a:solidFill>
                <a:srgbClr val="FFFFFF">
                  <a:lumMod val="85000"/>
                </a:srgbClr>
              </a:solidFill>
            </a:ln>
          </p:spPr>
          <p:style>
            <a:lnRef idx="2">
              <a:srgbClr val="2B6F7D">
                <a:shade val="50000"/>
              </a:srgbClr>
            </a:lnRef>
            <a:fillRef idx="1">
              <a:srgbClr val="2B6F7D"/>
            </a:fillRef>
            <a:effectRef idx="0">
              <a:srgbClr val="2B6F7D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矩形 69"/>
            <p:cNvSpPr/>
            <p:nvPr/>
          </p:nvSpPr>
          <p:spPr>
            <a:xfrm>
              <a:off x="8756" y="2033"/>
              <a:ext cx="914" cy="2157"/>
            </a:xfrm>
            <a:prstGeom prst="rect">
              <a:avLst/>
            </a:prstGeom>
            <a:gradFill>
              <a:gsLst>
                <a:gs pos="89000">
                  <a:srgbClr val="FFFFFF">
                    <a:lumMod val="65000"/>
                  </a:srgbClr>
                </a:gs>
                <a:gs pos="0">
                  <a:srgbClr val="FFFFFF">
                    <a:lumMod val="65000"/>
                  </a:srgbClr>
                </a:gs>
                <a:gs pos="53000">
                  <a:srgbClr val="FFFFFF">
                    <a:lumMod val="95000"/>
                  </a:srgbClr>
                </a:gs>
              </a:gsLst>
              <a:lin ang="16200000" scaled="0"/>
            </a:gradFill>
            <a:ln>
              <a:solidFill>
                <a:srgbClr val="FFFFFF">
                  <a:lumMod val="85000"/>
                </a:srgbClr>
              </a:solidFill>
            </a:ln>
          </p:spPr>
          <p:style>
            <a:lnRef idx="2">
              <a:srgbClr val="2B6F7D">
                <a:shade val="50000"/>
              </a:srgbClr>
            </a:lnRef>
            <a:fillRef idx="1">
              <a:srgbClr val="2B6F7D"/>
            </a:fillRef>
            <a:effectRef idx="0">
              <a:srgbClr val="2B6F7D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矩形 84"/>
            <p:cNvSpPr/>
            <p:nvPr/>
          </p:nvSpPr>
          <p:spPr>
            <a:xfrm>
              <a:off x="7623" y="2038"/>
              <a:ext cx="914" cy="2157"/>
            </a:xfrm>
            <a:prstGeom prst="rect">
              <a:avLst/>
            </a:prstGeom>
            <a:gradFill>
              <a:gsLst>
                <a:gs pos="89000">
                  <a:srgbClr val="FFFFFF">
                    <a:lumMod val="65000"/>
                  </a:srgbClr>
                </a:gs>
                <a:gs pos="0">
                  <a:srgbClr val="FFFFFF">
                    <a:lumMod val="65000"/>
                  </a:srgbClr>
                </a:gs>
                <a:gs pos="53000">
                  <a:srgbClr val="FFFFFF">
                    <a:lumMod val="95000"/>
                  </a:srgbClr>
                </a:gs>
              </a:gsLst>
              <a:lin ang="16200000" scaled="0"/>
            </a:gradFill>
            <a:ln>
              <a:solidFill>
                <a:srgbClr val="FFFFFF">
                  <a:lumMod val="85000"/>
                </a:srgbClr>
              </a:solidFill>
            </a:ln>
          </p:spPr>
          <p:style>
            <a:lnRef idx="2">
              <a:srgbClr val="2B6F7D">
                <a:shade val="50000"/>
              </a:srgbClr>
            </a:lnRef>
            <a:fillRef idx="1">
              <a:srgbClr val="2B6F7D"/>
            </a:fillRef>
            <a:effectRef idx="0">
              <a:srgbClr val="2B6F7D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矩形 85"/>
            <p:cNvSpPr/>
            <p:nvPr/>
          </p:nvSpPr>
          <p:spPr>
            <a:xfrm>
              <a:off x="10995" y="2033"/>
              <a:ext cx="914" cy="2157"/>
            </a:xfrm>
            <a:prstGeom prst="rect">
              <a:avLst/>
            </a:prstGeom>
            <a:gradFill>
              <a:gsLst>
                <a:gs pos="89000">
                  <a:srgbClr val="FFFFFF">
                    <a:lumMod val="65000"/>
                  </a:srgbClr>
                </a:gs>
                <a:gs pos="0">
                  <a:srgbClr val="FFFFFF">
                    <a:lumMod val="65000"/>
                  </a:srgbClr>
                </a:gs>
                <a:gs pos="53000">
                  <a:srgbClr val="FFFFFF">
                    <a:lumMod val="95000"/>
                  </a:srgbClr>
                </a:gs>
              </a:gsLst>
              <a:lin ang="16200000" scaled="0"/>
            </a:gradFill>
            <a:ln>
              <a:solidFill>
                <a:srgbClr val="FFFFFF">
                  <a:lumMod val="85000"/>
                </a:srgbClr>
              </a:solidFill>
            </a:ln>
          </p:spPr>
          <p:style>
            <a:lnRef idx="2">
              <a:srgbClr val="2B6F7D">
                <a:shade val="50000"/>
              </a:srgbClr>
            </a:lnRef>
            <a:fillRef idx="1">
              <a:srgbClr val="2B6F7D"/>
            </a:fillRef>
            <a:effectRef idx="0">
              <a:srgbClr val="2B6F7D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矩形 86"/>
            <p:cNvSpPr/>
            <p:nvPr/>
          </p:nvSpPr>
          <p:spPr>
            <a:xfrm>
              <a:off x="9891" y="2033"/>
              <a:ext cx="914" cy="2157"/>
            </a:xfrm>
            <a:prstGeom prst="rect">
              <a:avLst/>
            </a:prstGeom>
            <a:gradFill>
              <a:gsLst>
                <a:gs pos="89000">
                  <a:srgbClr val="FFFFFF">
                    <a:lumMod val="65000"/>
                  </a:srgbClr>
                </a:gs>
                <a:gs pos="0">
                  <a:srgbClr val="FFFFFF">
                    <a:lumMod val="65000"/>
                  </a:srgbClr>
                </a:gs>
                <a:gs pos="53000">
                  <a:srgbClr val="FFFFFF">
                    <a:lumMod val="95000"/>
                  </a:srgbClr>
                </a:gs>
              </a:gsLst>
              <a:lin ang="16200000" scaled="0"/>
            </a:gradFill>
            <a:ln>
              <a:solidFill>
                <a:srgbClr val="FFFFFF">
                  <a:lumMod val="85000"/>
                </a:srgbClr>
              </a:solidFill>
            </a:ln>
          </p:spPr>
          <p:style>
            <a:lnRef idx="2">
              <a:srgbClr val="2B6F7D">
                <a:shade val="50000"/>
              </a:srgbClr>
            </a:lnRef>
            <a:fillRef idx="1">
              <a:srgbClr val="2B6F7D"/>
            </a:fillRef>
            <a:effectRef idx="0">
              <a:srgbClr val="2B6F7D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9985" y="2388"/>
              <a:ext cx="727" cy="1452"/>
            </a:xfrm>
            <a:prstGeom prst="rect">
              <a:avLst/>
            </a:prstGeom>
            <a:noFill/>
          </p:spPr>
          <p:txBody>
            <a:bodyPr wrap="square" rtlCol="0">
              <a:normAutofit fontScale="55000" lnSpcReduction="20000"/>
            </a:bodyPr>
            <a:lstStyle/>
            <a:p>
              <a:r>
                <a:rPr lang="en-US" altLang="zh-CN" sz="4050"/>
                <a:t>1</a:t>
              </a:r>
            </a:p>
          </p:txBody>
        </p:sp>
        <p:sp>
          <p:nvSpPr>
            <p:cNvPr id="89" name="文本框 88"/>
            <p:cNvSpPr txBox="1"/>
            <p:nvPr/>
          </p:nvSpPr>
          <p:spPr>
            <a:xfrm>
              <a:off x="10995" y="2386"/>
              <a:ext cx="748" cy="1291"/>
            </a:xfrm>
            <a:prstGeom prst="rect">
              <a:avLst/>
            </a:prstGeom>
            <a:noFill/>
          </p:spPr>
          <p:txBody>
            <a:bodyPr wrap="square" rtlCol="0">
              <a:normAutofit fontScale="47500" lnSpcReduction="20000"/>
            </a:bodyPr>
            <a:lstStyle/>
            <a:p>
              <a:r>
                <a:rPr lang="en-US" altLang="zh-CN" sz="4050"/>
                <a:t>9</a:t>
              </a:r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4554" y="2586"/>
              <a:ext cx="1541" cy="1091"/>
            </a:xfrm>
            <a:prstGeom prst="rect">
              <a:avLst/>
            </a:prstGeom>
            <a:noFill/>
          </p:spPr>
          <p:txBody>
            <a:bodyPr wrap="square" rtlCol="0">
              <a:normAutofit fontScale="72500" lnSpcReduction="20000"/>
            </a:bodyPr>
            <a:lstStyle/>
            <a:p>
              <a:r>
                <a:rPr lang="zh-CN" altLang="en-US"/>
                <a:t>共计</a:t>
              </a:r>
            </a:p>
          </p:txBody>
        </p:sp>
        <p:sp>
          <p:nvSpPr>
            <p:cNvPr id="92" name="文本框 91"/>
            <p:cNvSpPr txBox="1"/>
            <p:nvPr/>
          </p:nvSpPr>
          <p:spPr>
            <a:xfrm>
              <a:off x="6533" y="2392"/>
              <a:ext cx="727" cy="1452"/>
            </a:xfrm>
            <a:prstGeom prst="rect">
              <a:avLst/>
            </a:prstGeom>
            <a:noFill/>
          </p:spPr>
          <p:txBody>
            <a:bodyPr wrap="square" rtlCol="0">
              <a:normAutofit fontScale="52500" lnSpcReduction="20000"/>
            </a:bodyPr>
            <a:lstStyle/>
            <a:p>
              <a:r>
                <a:rPr lang="en-US" altLang="zh-CN" sz="4050"/>
                <a:t>0</a:t>
              </a:r>
            </a:p>
          </p:txBody>
        </p:sp>
        <p:sp>
          <p:nvSpPr>
            <p:cNvPr id="93" name="文本框 92"/>
            <p:cNvSpPr txBox="1"/>
            <p:nvPr/>
          </p:nvSpPr>
          <p:spPr>
            <a:xfrm>
              <a:off x="7718" y="2390"/>
              <a:ext cx="727" cy="1452"/>
            </a:xfrm>
            <a:prstGeom prst="rect">
              <a:avLst/>
            </a:prstGeom>
            <a:noFill/>
          </p:spPr>
          <p:txBody>
            <a:bodyPr wrap="square" rtlCol="0">
              <a:normAutofit fontScale="52500" lnSpcReduction="20000"/>
            </a:bodyPr>
            <a:lstStyle/>
            <a:p>
              <a:r>
                <a:rPr lang="en-US" altLang="zh-CN" sz="4050"/>
                <a:t>3</a:t>
              </a:r>
            </a:p>
          </p:txBody>
        </p:sp>
        <p:sp>
          <p:nvSpPr>
            <p:cNvPr id="94" name="文本框 93"/>
            <p:cNvSpPr txBox="1"/>
            <p:nvPr/>
          </p:nvSpPr>
          <p:spPr>
            <a:xfrm>
              <a:off x="8850" y="2391"/>
              <a:ext cx="727" cy="1452"/>
            </a:xfrm>
            <a:prstGeom prst="rect">
              <a:avLst/>
            </a:prstGeom>
            <a:noFill/>
          </p:spPr>
          <p:txBody>
            <a:bodyPr wrap="square" rtlCol="0">
              <a:normAutofit fontScale="55000" lnSpcReduction="20000"/>
            </a:bodyPr>
            <a:lstStyle/>
            <a:p>
              <a:r>
                <a:rPr lang="en-US" altLang="zh-CN" sz="4050"/>
                <a:t>5</a:t>
              </a:r>
            </a:p>
          </p:txBody>
        </p:sp>
      </p:grpSp>
      <p:sp>
        <p:nvSpPr>
          <p:cNvPr id="95" name="文本框 94"/>
          <p:cNvSpPr txBox="1"/>
          <p:nvPr/>
        </p:nvSpPr>
        <p:spPr>
          <a:xfrm>
            <a:off x="5089684" y="1090613"/>
            <a:ext cx="3519488" cy="36933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64000">
                <a:srgbClr val="ABC9E5">
                  <a:alpha val="100000"/>
                </a:srgbClr>
              </a:gs>
              <a:gs pos="100000">
                <a:schemeClr val="accent1">
                  <a:lumMod val="95000"/>
                  <a:lumOff val="5000"/>
                </a:schemeClr>
              </a:gs>
            </a:gsLst>
            <a:lin ang="5400000" scaled="0"/>
          </a:gra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宁夏交管所上牌车辆：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63000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辆</a:t>
            </a:r>
          </a:p>
        </p:txBody>
      </p:sp>
      <p:sp>
        <p:nvSpPr>
          <p:cNvPr id="96" name="文本框 95"/>
          <p:cNvSpPr txBox="1"/>
          <p:nvPr/>
        </p:nvSpPr>
        <p:spPr>
          <a:xfrm>
            <a:off x="5089684" y="1614011"/>
            <a:ext cx="3519488" cy="369332"/>
          </a:xfrm>
          <a:prstGeom prst="rect">
            <a:avLst/>
          </a:prstGeom>
          <a:gradFill>
            <a:gsLst>
              <a:gs pos="80000">
                <a:srgbClr val="9BBDE5">
                  <a:alpha val="100000"/>
                </a:srgbClr>
              </a:gs>
              <a:gs pos="0">
                <a:schemeClr val="bg1"/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宁夏在线车辆：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25000-35000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辆</a:t>
            </a:r>
          </a:p>
        </p:txBody>
      </p:sp>
      <p:pic>
        <p:nvPicPr>
          <p:cNvPr id="98" name="图片 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771" y="3355658"/>
            <a:ext cx="3880485" cy="19007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00" name="直接箭头连接符 99"/>
          <p:cNvCxnSpPr/>
          <p:nvPr/>
        </p:nvCxnSpPr>
        <p:spPr>
          <a:xfrm>
            <a:off x="4914900" y="4043363"/>
            <a:ext cx="0" cy="7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文本框 100"/>
          <p:cNvSpPr txBox="1"/>
          <p:nvPr/>
        </p:nvSpPr>
        <p:spPr>
          <a:xfrm>
            <a:off x="4336733" y="1473042"/>
            <a:ext cx="27860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</a:rPr>
              <a:t>运</a:t>
            </a:r>
          </a:p>
          <a:p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</a:rPr>
              <a:t>输</a:t>
            </a:r>
          </a:p>
          <a:p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</a:rPr>
              <a:t>车</a:t>
            </a:r>
          </a:p>
          <a:p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</a:rPr>
              <a:t>辆</a:t>
            </a:r>
          </a:p>
          <a:p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</a:rPr>
              <a:t>分</a:t>
            </a:r>
          </a:p>
          <a:p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</a:rPr>
              <a:t>布</a:t>
            </a:r>
          </a:p>
          <a:p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</a:rPr>
              <a:t>图</a:t>
            </a:r>
          </a:p>
        </p:txBody>
      </p:sp>
      <p:graphicFrame>
        <p:nvGraphicFramePr>
          <p:cNvPr id="102" name="图表 101"/>
          <p:cNvGraphicFramePr/>
          <p:nvPr/>
        </p:nvGraphicFramePr>
        <p:xfrm>
          <a:off x="4731544" y="3198495"/>
          <a:ext cx="3670459" cy="2214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8" name="Shape 278"/>
          <p:cNvSpPr>
            <a:spLocks noGrp="1"/>
          </p:cNvSpPr>
          <p:nvPr>
            <p:ph type="ctrTitle"/>
          </p:nvPr>
        </p:nvSpPr>
        <p:spPr>
          <a:xfrm>
            <a:off x="797242" y="571024"/>
            <a:ext cx="6858001" cy="395288"/>
          </a:xfrm>
          <a:prstGeom prst="rect">
            <a:avLst/>
          </a:prstGeom>
        </p:spPr>
        <p:txBody>
          <a:bodyPr>
            <a:noAutofit/>
          </a:bodyPr>
          <a:lstStyle>
            <a:lvl1pPr defTabSz="868680">
              <a:defRPr sz="3420">
                <a:effectLst>
                  <a:outerShdw blurRad="48260" dist="36195" dir="5400000" rotWithShape="0">
                    <a:srgbClr val="000000">
                      <a:alpha val="20000"/>
                    </a:srgbClr>
                  </a:outerShdw>
                </a:effectLst>
              </a:defRPr>
            </a:lvl1pPr>
          </a:lstStyle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梦驼铃：平台</a:t>
            </a:r>
            <a:r>
              <a:rPr lang="zh-CN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展示</a:t>
            </a:r>
          </a:p>
        </p:txBody>
      </p:sp>
      <p:pic>
        <p:nvPicPr>
          <p:cNvPr id="279" name="image2.png" descr="梦驼铃-定稿1-0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31016" y="335757"/>
            <a:ext cx="1005365" cy="627221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797242" y="571024"/>
            <a:ext cx="6858001" cy="395288"/>
          </a:xfrm>
          <a:prstGeom prst="rect">
            <a:avLst/>
          </a:prstGeom>
          <a:ln w="12700">
            <a:miter lim="400000"/>
          </a:ln>
          <a:effectLst>
            <a:outerShdw blurRad="88900" dist="101600" dir="5400000" rotWithShape="0">
              <a:srgbClr val="000000">
                <a:alpha val="2000"/>
              </a:srgbClr>
            </a:outerShdw>
          </a:effectLst>
        </p:spPr>
        <p:txBody>
          <a:bodyPr lIns="34289" rIns="34289" anchor="ctr"/>
          <a:lstStyle>
            <a:lvl1pPr defTabSz="868680">
              <a:defRPr sz="3420">
                <a:effectLst>
                  <a:outerShdw blurRad="48260" dist="36195" dir="5400000" rotWithShape="0">
                    <a:srgbClr val="000000">
                      <a:alpha val="2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zh-CN" altLang="en-US" sz="2400" b="1">
                <a:solidFill>
                  <a:srgbClr val="202020"/>
                </a:solidFill>
                <a:effectLst/>
                <a:ea typeface="宋体" panose="02010600030101010101" pitchFamily="2" charset="-122"/>
              </a:rPr>
              <a:t>梦驼铃平台效果评估</a:t>
            </a:r>
          </a:p>
        </p:txBody>
      </p:sp>
      <p:pic>
        <p:nvPicPr>
          <p:cNvPr id="143" name="image2.png" descr="梦驼铃-定稿1-0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1016" y="339091"/>
            <a:ext cx="1005365" cy="62722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graphicFrame>
        <p:nvGraphicFramePr>
          <p:cNvPr id="4" name="图表 3"/>
          <p:cNvGraphicFramePr/>
          <p:nvPr/>
        </p:nvGraphicFramePr>
        <p:xfrm>
          <a:off x="797243" y="1222534"/>
          <a:ext cx="3898106" cy="3571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5254943" y="1392555"/>
            <a:ext cx="2964656" cy="286321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34289" tIns="34289" rIns="34289" bIns="34289" numCol="1" spcCol="38100" rtlCol="0" anchor="t" forceAA="0">
            <a:spAutoFit/>
          </a:bodyPr>
          <a:lstStyle/>
          <a:p>
            <a:pPr algn="l" defTabSz="685800" rtl="0" latinLnBrk="1" hangingPunct="0">
              <a:lnSpc>
                <a:spcPct val="200000"/>
              </a:lnSpc>
            </a:pPr>
            <a:r>
              <a:rPr lang="zh-CN" altLang="en-US" b="1">
                <a:solidFill>
                  <a:schemeClr val="accent2">
                    <a:lumMod val="75000"/>
                  </a:schemeClr>
                </a:solidFill>
              </a:rPr>
              <a:t>通过梦驼铃平台运作业务：</a:t>
            </a:r>
          </a:p>
          <a:p>
            <a:pPr algn="l" defTabSz="685800" rtl="0" latinLnBrk="1" hangingPunct="0">
              <a:lnSpc>
                <a:spcPct val="200000"/>
              </a:lnSpc>
            </a:pPr>
            <a:r>
              <a:rPr lang="zh-CN" altLang="en-US" sz="1500" b="1">
                <a:solidFill>
                  <a:schemeClr val="accent2">
                    <a:lumMod val="75000"/>
                  </a:schemeClr>
                </a:solidFill>
              </a:rPr>
              <a:t>司机养车成本下降  </a:t>
            </a:r>
            <a:r>
              <a:rPr lang="en-US" altLang="zh-CN" sz="1500" b="1">
                <a:solidFill>
                  <a:schemeClr val="accent2">
                    <a:lumMod val="75000"/>
                  </a:schemeClr>
                </a:solidFill>
              </a:rPr>
              <a:t>20%</a:t>
            </a:r>
          </a:p>
          <a:p>
            <a:pPr algn="l" defTabSz="685800" rtl="0" latinLnBrk="1" hangingPunct="0">
              <a:lnSpc>
                <a:spcPct val="200000"/>
              </a:lnSpc>
            </a:pPr>
            <a:r>
              <a:rPr lang="zh-CN" altLang="en-US" sz="1500" b="1">
                <a:solidFill>
                  <a:schemeClr val="accent2">
                    <a:lumMod val="75000"/>
                  </a:schemeClr>
                </a:solidFill>
                <a:ea typeface="宋体" panose="02010600030101010101" pitchFamily="2" charset="-122"/>
              </a:rPr>
              <a:t>承运商综合税负下降  </a:t>
            </a:r>
            <a:r>
              <a:rPr lang="en-US" altLang="zh-CN" sz="1500" b="1">
                <a:solidFill>
                  <a:schemeClr val="accent2">
                    <a:lumMod val="75000"/>
                  </a:schemeClr>
                </a:solidFill>
                <a:ea typeface="宋体" panose="02010600030101010101" pitchFamily="2" charset="-122"/>
              </a:rPr>
              <a:t>10</a:t>
            </a:r>
            <a:r>
              <a:rPr lang="en-US" altLang="zh-CN" sz="1500" b="1">
                <a:solidFill>
                  <a:schemeClr val="accent2">
                    <a:lumMod val="75000"/>
                  </a:schemeClr>
                </a:solidFill>
              </a:rPr>
              <a:t>%</a:t>
            </a:r>
            <a:endParaRPr lang="zh-CN" altLang="en-US" sz="1500" b="1">
              <a:solidFill>
                <a:schemeClr val="accent2">
                  <a:lumMod val="75000"/>
                </a:schemeClr>
              </a:solidFill>
              <a:ea typeface="宋体" panose="02010600030101010101" pitchFamily="2" charset="-122"/>
            </a:endParaRPr>
          </a:p>
          <a:p>
            <a:pPr algn="l" defTabSz="685800" rtl="0" latinLnBrk="1" hangingPunct="0">
              <a:lnSpc>
                <a:spcPct val="200000"/>
              </a:lnSpc>
            </a:pPr>
            <a:r>
              <a:rPr lang="zh-CN" altLang="en-US" sz="1500" b="1">
                <a:solidFill>
                  <a:schemeClr val="accent2">
                    <a:lumMod val="75000"/>
                  </a:schemeClr>
                </a:solidFill>
                <a:ea typeface="宋体" panose="02010600030101010101" pitchFamily="2" charset="-122"/>
              </a:rPr>
              <a:t>货主物流费用下降 </a:t>
            </a:r>
            <a:r>
              <a:rPr lang="en-US" altLang="zh-CN" sz="1500" b="1">
                <a:solidFill>
                  <a:schemeClr val="accent2">
                    <a:lumMod val="75000"/>
                  </a:schemeClr>
                </a:solidFill>
                <a:ea typeface="宋体" panose="02010600030101010101" pitchFamily="2" charset="-122"/>
              </a:rPr>
              <a:t>10</a:t>
            </a:r>
            <a:r>
              <a:rPr lang="zh-CN" altLang="en-US" sz="1500" b="1">
                <a:solidFill>
                  <a:schemeClr val="accent2">
                    <a:lumMod val="75000"/>
                  </a:schemeClr>
                </a:solidFill>
                <a:ea typeface="宋体" panose="02010600030101010101" pitchFamily="2" charset="-122"/>
              </a:rPr>
              <a:t> </a:t>
            </a:r>
            <a:r>
              <a:rPr lang="en-US" altLang="zh-CN" sz="1500" b="1">
                <a:solidFill>
                  <a:schemeClr val="accent2">
                    <a:lumMod val="75000"/>
                  </a:schemeClr>
                </a:solidFill>
              </a:rPr>
              <a:t>%</a:t>
            </a:r>
            <a:endParaRPr lang="zh-CN" altLang="en-US" sz="1500" b="1">
              <a:solidFill>
                <a:schemeClr val="accent2">
                  <a:lumMod val="75000"/>
                </a:schemeClr>
              </a:solidFill>
              <a:ea typeface="宋体" panose="02010600030101010101" pitchFamily="2" charset="-122"/>
            </a:endParaRPr>
          </a:p>
          <a:p>
            <a:pPr algn="l" defTabSz="685800" rtl="0" latinLnBrk="1" hangingPunct="0">
              <a:lnSpc>
                <a:spcPct val="200000"/>
              </a:lnSpc>
            </a:pPr>
            <a:r>
              <a:rPr lang="zh-CN" altLang="en-US" sz="1500" b="1">
                <a:solidFill>
                  <a:schemeClr val="accent2">
                    <a:lumMod val="75000"/>
                  </a:schemeClr>
                </a:solidFill>
                <a:ea typeface="宋体" panose="02010600030101010101" pitchFamily="2" charset="-122"/>
              </a:rPr>
              <a:t>综合物流效率提高  </a:t>
            </a:r>
            <a:r>
              <a:rPr lang="en-US" altLang="zh-CN" sz="1500" b="1">
                <a:solidFill>
                  <a:schemeClr val="accent2">
                    <a:lumMod val="75000"/>
                  </a:schemeClr>
                </a:solidFill>
                <a:ea typeface="宋体" panose="02010600030101010101" pitchFamily="2" charset="-122"/>
              </a:rPr>
              <a:t>20</a:t>
            </a:r>
            <a:r>
              <a:rPr lang="en-US" altLang="zh-CN" sz="1500" b="1">
                <a:solidFill>
                  <a:schemeClr val="accent2">
                    <a:lumMod val="75000"/>
                  </a:schemeClr>
                </a:solidFill>
              </a:rPr>
              <a:t>%</a:t>
            </a:r>
            <a:endParaRPr lang="zh-CN" altLang="en-US" sz="1500" b="1">
              <a:solidFill>
                <a:schemeClr val="accent2">
                  <a:lumMod val="75000"/>
                </a:schemeClr>
              </a:solidFill>
              <a:ea typeface="宋体" panose="02010600030101010101" pitchFamily="2" charset="-122"/>
            </a:endParaRPr>
          </a:p>
          <a:p>
            <a:pPr algn="l" defTabSz="685800" rtl="0" latinLnBrk="1" hangingPunct="0">
              <a:lnSpc>
                <a:spcPct val="200000"/>
              </a:lnSpc>
            </a:pPr>
            <a:r>
              <a:rPr lang="zh-CN" altLang="en-US" sz="1500" b="1">
                <a:solidFill>
                  <a:schemeClr val="accent2">
                    <a:lumMod val="75000"/>
                  </a:schemeClr>
                </a:solidFill>
                <a:ea typeface="宋体" panose="02010600030101010101" pitchFamily="2" charset="-122"/>
              </a:rPr>
              <a:t>后市场企业效益提高  </a:t>
            </a:r>
            <a:r>
              <a:rPr lang="en-US" altLang="zh-CN" sz="1500" b="1">
                <a:solidFill>
                  <a:schemeClr val="accent2">
                    <a:lumMod val="75000"/>
                  </a:schemeClr>
                </a:solidFill>
                <a:ea typeface="宋体" panose="02010600030101010101" pitchFamily="2" charset="-122"/>
              </a:rPr>
              <a:t>10</a:t>
            </a:r>
            <a:r>
              <a:rPr lang="en-US" altLang="zh-CN" sz="1500" b="1">
                <a:solidFill>
                  <a:schemeClr val="accent2">
                    <a:lumMod val="75000"/>
                  </a:schemeClr>
                </a:solidFill>
              </a:rPr>
              <a:t>%</a:t>
            </a:r>
            <a:endParaRPr lang="zh-CN" altLang="en-US" sz="1500" b="1">
              <a:solidFill>
                <a:schemeClr val="accent2">
                  <a:lumMod val="75000"/>
                </a:schemeClr>
              </a:solidFill>
              <a:ea typeface="宋体" panose="02010600030101010101" pitchFamily="2" charset="-122"/>
            </a:endParaRPr>
          </a:p>
        </p:txBody>
      </p:sp>
      <p:sp>
        <p:nvSpPr>
          <p:cNvPr id="135" name=" 135"/>
          <p:cNvSpPr/>
          <p:nvPr/>
        </p:nvSpPr>
        <p:spPr>
          <a:xfrm rot="9660000">
            <a:off x="3471386" y="2943225"/>
            <a:ext cx="1876425" cy="483870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/>
          <p:nvPr/>
        </p:nvSpPr>
        <p:spPr>
          <a:xfrm>
            <a:off x="-32386" y="1618297"/>
            <a:ext cx="9209248" cy="1706881"/>
          </a:xfrm>
          <a:prstGeom prst="rect">
            <a:avLst/>
          </a:prstGeom>
          <a:solidFill>
            <a:srgbClr val="0070C0"/>
          </a:solidFill>
          <a:ln w="38100">
            <a:solidFill>
              <a:srgbClr val="E7E7E7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4" name="Shape 374"/>
          <p:cNvSpPr/>
          <p:nvPr/>
        </p:nvSpPr>
        <p:spPr>
          <a:xfrm>
            <a:off x="389002" y="3032830"/>
            <a:ext cx="628790" cy="6287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AFABAB"/>
              </a:gs>
              <a:gs pos="100000">
                <a:srgbClr val="3B3838"/>
              </a:gs>
            </a:gsLst>
            <a:lin ang="13500000"/>
          </a:gradFill>
          <a:ln w="25400">
            <a:solidFill>
              <a:srgbClr val="757272"/>
            </a:solidFill>
            <a:miter/>
          </a:ln>
          <a:effectLst>
            <a:outerShdw blurRad="152400" dist="152400" dir="2700000" rotWithShape="0">
              <a:srgbClr val="000000">
                <a:alpha val="6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400">
                <a:solidFill>
                  <a:srgbClr val="FFFFFF"/>
                </a:solidFill>
              </a:defRPr>
            </a:pPr>
            <a:endParaRPr sz="1050"/>
          </a:p>
        </p:txBody>
      </p:sp>
      <p:sp>
        <p:nvSpPr>
          <p:cNvPr id="375" name="Shape 375"/>
          <p:cNvSpPr/>
          <p:nvPr/>
        </p:nvSpPr>
        <p:spPr>
          <a:xfrm>
            <a:off x="2352198" y="2703672"/>
            <a:ext cx="765811" cy="8196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0432FF"/>
              </a:gs>
              <a:gs pos="100000">
                <a:srgbClr val="1F4E79"/>
              </a:gs>
            </a:gsLst>
            <a:lin ang="13500000"/>
          </a:gradFill>
          <a:ln w="25400">
            <a:solidFill>
              <a:srgbClr val="ECECEC"/>
            </a:solidFill>
            <a:miter/>
          </a:ln>
          <a:effectLst>
            <a:outerShdw blurRad="152400" dist="152400" dir="2700000" rotWithShape="0">
              <a:srgbClr val="000000">
                <a:alpha val="6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400">
                <a:solidFill>
                  <a:srgbClr val="FFFFFF"/>
                </a:solidFill>
              </a:defRPr>
            </a:pPr>
            <a:endParaRPr sz="1050"/>
          </a:p>
        </p:txBody>
      </p:sp>
      <p:sp>
        <p:nvSpPr>
          <p:cNvPr id="376" name="Shape 376"/>
          <p:cNvSpPr/>
          <p:nvPr/>
        </p:nvSpPr>
        <p:spPr>
          <a:xfrm>
            <a:off x="1557828" y="3325254"/>
            <a:ext cx="616951" cy="6169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D9D9D9"/>
              </a:gs>
            </a:gsLst>
            <a:lin ang="13500000"/>
          </a:gradFill>
          <a:ln w="25400">
            <a:solidFill>
              <a:srgbClr val="ECECEC"/>
            </a:solidFill>
            <a:miter/>
          </a:ln>
          <a:effectLst>
            <a:outerShdw blurRad="152400" dist="152400" dir="2700000" rotWithShape="0">
              <a:srgbClr val="000000">
                <a:alpha val="6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400">
                <a:solidFill>
                  <a:srgbClr val="FFFFFF"/>
                </a:solidFill>
              </a:defRPr>
            </a:pPr>
            <a:endParaRPr sz="1050"/>
          </a:p>
        </p:txBody>
      </p:sp>
      <p:sp>
        <p:nvSpPr>
          <p:cNvPr id="377" name="Shape 377"/>
          <p:cNvSpPr/>
          <p:nvPr/>
        </p:nvSpPr>
        <p:spPr>
          <a:xfrm>
            <a:off x="434817" y="1277302"/>
            <a:ext cx="2356010" cy="2356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BFBFBF"/>
              </a:gs>
            </a:gsLst>
            <a:lin ang="13500000"/>
          </a:gradFill>
          <a:ln w="38100">
            <a:solidFill>
              <a:srgbClr val="ECECEC"/>
            </a:solidFill>
            <a:miter/>
          </a:ln>
          <a:effectLst>
            <a:outerShdw blurRad="254000" dist="203200" dir="2700000" rotWithShape="0">
              <a:srgbClr val="000000">
                <a:alpha val="6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400">
                <a:solidFill>
                  <a:srgbClr val="FFFFFF"/>
                </a:solidFill>
              </a:defRPr>
            </a:pPr>
            <a:endParaRPr sz="1050"/>
          </a:p>
        </p:txBody>
      </p:sp>
      <p:sp>
        <p:nvSpPr>
          <p:cNvPr id="378" name="Shape 378"/>
          <p:cNvSpPr/>
          <p:nvPr/>
        </p:nvSpPr>
        <p:spPr>
          <a:xfrm>
            <a:off x="2398812" y="1333725"/>
            <a:ext cx="547060" cy="5470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FFC000"/>
              </a:gs>
              <a:gs pos="100000">
                <a:srgbClr val="97871B"/>
              </a:gs>
            </a:gsLst>
            <a:lin ang="13500000"/>
          </a:gradFill>
          <a:ln w="25400">
            <a:solidFill>
              <a:srgbClr val="CBA40E"/>
            </a:solidFill>
            <a:miter/>
          </a:ln>
          <a:effectLst>
            <a:outerShdw blurRad="152400" dist="152400" dir="2700000" rotWithShape="0">
              <a:srgbClr val="000000">
                <a:alpha val="6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400">
                <a:solidFill>
                  <a:srgbClr val="FFFFFF"/>
                </a:solidFill>
              </a:defRPr>
            </a:pPr>
            <a:endParaRPr sz="1050"/>
          </a:p>
        </p:txBody>
      </p:sp>
      <p:sp>
        <p:nvSpPr>
          <p:cNvPr id="379" name="Shape 379"/>
          <p:cNvSpPr/>
          <p:nvPr/>
        </p:nvSpPr>
        <p:spPr>
          <a:xfrm>
            <a:off x="1017651" y="792073"/>
            <a:ext cx="628790" cy="6287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8497B0"/>
              </a:gs>
              <a:gs pos="100000">
                <a:srgbClr val="333F50"/>
              </a:gs>
            </a:gsLst>
            <a:lin ang="13500000"/>
          </a:gradFill>
          <a:ln w="25400">
            <a:solidFill>
              <a:srgbClr val="3D4B5F"/>
            </a:solidFill>
            <a:miter/>
          </a:ln>
          <a:effectLst>
            <a:outerShdw blurRad="152400" dist="152400" dir="2700000" rotWithShape="0">
              <a:srgbClr val="000000">
                <a:alpha val="6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400">
                <a:solidFill>
                  <a:srgbClr val="FFFFFF"/>
                </a:solidFill>
              </a:defRPr>
            </a:pPr>
            <a:endParaRPr sz="1050"/>
          </a:p>
        </p:txBody>
      </p:sp>
      <p:sp>
        <p:nvSpPr>
          <p:cNvPr id="380" name="Shape 380"/>
          <p:cNvSpPr/>
          <p:nvPr/>
        </p:nvSpPr>
        <p:spPr>
          <a:xfrm>
            <a:off x="3891438" y="1793749"/>
            <a:ext cx="1915907" cy="646331"/>
          </a:xfrm>
          <a:prstGeom prst="rect">
            <a:avLst/>
          </a:prstGeom>
          <a:ln w="12700">
            <a:miter lim="400000"/>
          </a:ln>
        </p:spPr>
        <p:txBody>
          <a:bodyPr wrap="none" lIns="34289" rIns="34289">
            <a:spAutoFit/>
          </a:bodyPr>
          <a:lstStyle>
            <a:lvl1pPr>
              <a:defRPr sz="4800" b="1">
                <a:solidFill>
                  <a:srgbClr val="FFFFFF"/>
                </a:solidFill>
                <a:effectLst>
                  <a:outerShdw blurRad="203200" dist="63500" dir="2700000" rotWithShape="0">
                    <a:srgbClr val="000000">
                      <a:alpha val="32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3600"/>
              <a:t>融资计划</a:t>
            </a:r>
          </a:p>
        </p:txBody>
      </p:sp>
      <p:pic>
        <p:nvPicPr>
          <p:cNvPr id="381" name="image2.png" descr="梦驼铃-定稿1-0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689" y="1708785"/>
            <a:ext cx="2123123" cy="1323976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6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" presetClass="entr" presetSubtype="3" fill="hold" grpId="3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49"/>
                            </p:stCondLst>
                            <p:childTnLst>
                              <p:par>
                                <p:cTn id="20" presetID="2" presetClass="entr" presetSubtype="6" fill="hold" grpId="4" nodeType="after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indefinite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49"/>
                            </p:stCondLst>
                            <p:childTnLst>
                              <p:par>
                                <p:cTn id="25" presetID="2" presetClass="entr" presetSubtype="3" fill="hold" grpId="5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indefinite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349"/>
                            </p:stCondLst>
                            <p:childTnLst>
                              <p:par>
                                <p:cTn id="30" presetID="2" presetClass="entr" presetSubtype="3" fill="hold" grpId="6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dur="indefinite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149"/>
                            </p:stCondLst>
                            <p:childTnLst>
                              <p:par>
                                <p:cTn id="35" presetID="23" presetClass="entr" presetSubtype="32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indefinite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649"/>
                            </p:stCondLst>
                            <p:childTnLst>
                              <p:par>
                                <p:cTn id="40" presetID="23" presetClass="entr" presetSubtype="32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dur="indefinite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" grpId="7" animBg="1" advAuto="0"/>
      <p:bldP spid="374" grpId="3" animBg="1" advAuto="0"/>
      <p:bldP spid="375" grpId="2" animBg="1" advAuto="0"/>
      <p:bldP spid="376" grpId="4" animBg="1" advAuto="0"/>
      <p:bldP spid="377" grpId="1" animBg="1" advAuto="0"/>
      <p:bldP spid="378" grpId="5" animBg="1" advAuto="0"/>
      <p:bldP spid="379" grpId="6" animBg="1" advAuto="0"/>
      <p:bldP spid="380" grpId="8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/>
          <p:nvPr/>
        </p:nvSpPr>
        <p:spPr>
          <a:xfrm>
            <a:off x="357663" y="610076"/>
            <a:ext cx="1884523" cy="461665"/>
          </a:xfrm>
          <a:prstGeom prst="rect">
            <a:avLst/>
          </a:prstGeom>
          <a:ln w="12700">
            <a:miter lim="400000"/>
          </a:ln>
        </p:spPr>
        <p:txBody>
          <a:bodyPr lIns="34289" rIns="34289">
            <a:spAutoFit/>
          </a:bodyPr>
          <a:lstStyle/>
          <a:p>
            <a:pPr lvl="0"/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融资计划</a:t>
            </a:r>
          </a:p>
        </p:txBody>
      </p:sp>
      <p:sp>
        <p:nvSpPr>
          <p:cNvPr id="385" name="Shape 385"/>
          <p:cNvSpPr/>
          <p:nvPr/>
        </p:nvSpPr>
        <p:spPr>
          <a:xfrm>
            <a:off x="502443" y="1517809"/>
            <a:ext cx="5261612" cy="415498"/>
          </a:xfrm>
          <a:prstGeom prst="rect">
            <a:avLst/>
          </a:prstGeom>
          <a:ln w="12700">
            <a:miter lim="400000"/>
          </a:ln>
        </p:spPr>
        <p:txBody>
          <a:bodyPr lIns="34289" rIns="34289">
            <a:spAutoFit/>
          </a:bodyPr>
          <a:lstStyle/>
          <a:p>
            <a:pPr marL="342900" indent="-342900">
              <a:buClr>
                <a:srgbClr val="000000"/>
              </a:buClr>
              <a:buSzPct val="100000"/>
              <a:buFont typeface="Wingdings" panose="05000000000000000000" charset="0"/>
              <a:buChar char="Ø"/>
            </a:pPr>
            <a:r>
              <a:rPr sz="21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金额：2000万人民币或等值美金</a:t>
            </a:r>
          </a:p>
        </p:txBody>
      </p:sp>
      <p:sp>
        <p:nvSpPr>
          <p:cNvPr id="386" name="Shape 386"/>
          <p:cNvSpPr/>
          <p:nvPr/>
        </p:nvSpPr>
        <p:spPr>
          <a:xfrm>
            <a:off x="502920" y="2111217"/>
            <a:ext cx="5261133" cy="559769"/>
          </a:xfrm>
          <a:prstGeom prst="rect">
            <a:avLst/>
          </a:prstGeom>
          <a:ln w="12700">
            <a:miter lim="400000"/>
          </a:ln>
        </p:spPr>
        <p:txBody>
          <a:bodyPr wrap="square" lIns="34289" rIns="34289">
            <a:spAutoFit/>
          </a:bodyPr>
          <a:lstStyle>
            <a:lvl1pPr>
              <a:lnSpc>
                <a:spcPct val="150000"/>
              </a:lnSpc>
              <a:defRPr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sz="1800" b="0"/>
            </a:pPr>
            <a:r>
              <a: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融资用途</a:t>
            </a: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</a:p>
        </p:txBody>
      </p:sp>
      <p:sp>
        <p:nvSpPr>
          <p:cNvPr id="387" name="Shape 387"/>
          <p:cNvSpPr/>
          <p:nvPr/>
        </p:nvSpPr>
        <p:spPr>
          <a:xfrm>
            <a:off x="502921" y="2915126"/>
            <a:ext cx="8077676" cy="1769459"/>
          </a:xfrm>
          <a:prstGeom prst="rect">
            <a:avLst/>
          </a:prstGeom>
          <a:ln w="12700">
            <a:miter lim="400000"/>
          </a:ln>
        </p:spPr>
        <p:txBody>
          <a:bodyPr lIns="34289" rIns="34289">
            <a:spAutoFit/>
          </a:bodyPr>
          <a:lstStyle/>
          <a:p>
            <a:pPr marL="214313" indent="-214313">
              <a:lnSpc>
                <a:spcPct val="150000"/>
              </a:lnSpc>
              <a:buClr>
                <a:srgbClr val="000000"/>
              </a:buClr>
              <a:buSzPct val="100000"/>
              <a:buFont typeface="Wingdings" panose="05000000000000000000" charset="0"/>
              <a:buChar char="Ø"/>
            </a:pPr>
            <a:r>
              <a:rPr sz="15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梦驼铃线上2.0版本平台升级：</a:t>
            </a:r>
            <a:r>
              <a:rPr sz="15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版本升级、采购、线上经营：线上策略落地</a:t>
            </a:r>
          </a:p>
          <a:p>
            <a:pPr marL="214313" indent="-214313">
              <a:lnSpc>
                <a:spcPct val="150000"/>
              </a:lnSpc>
              <a:buClr>
                <a:srgbClr val="000000"/>
              </a:buClr>
              <a:buSzPct val="100000"/>
              <a:buFont typeface="Wingdings" panose="05000000000000000000" charset="0"/>
              <a:buChar char="Ø"/>
            </a:pPr>
            <a:r>
              <a:rPr sz="1500" b="1" dirty="0" err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团队建设：</a:t>
            </a:r>
            <a:r>
              <a:rPr sz="1500" dirty="0" err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增加专业运营团队水平，增大市场份额，提高销售额，提高用户粘度</a:t>
            </a:r>
            <a:r>
              <a:rPr sz="15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；</a:t>
            </a:r>
          </a:p>
          <a:p>
            <a:pPr marL="214313" indent="-214313">
              <a:lnSpc>
                <a:spcPct val="150000"/>
              </a:lnSpc>
              <a:buClr>
                <a:srgbClr val="000000"/>
              </a:buClr>
              <a:buSzPct val="100000"/>
              <a:buFont typeface="Wingdings" panose="05000000000000000000" charset="0"/>
              <a:buChar char="Ø"/>
            </a:pPr>
            <a:r>
              <a:rPr sz="15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梦驼铃实体店铺拓展：</a:t>
            </a:r>
            <a:r>
              <a:rPr sz="15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加快扩张速度，除当前银川及周边地区外，在陕西、甘肃、内蒙、青海开设新增50家左右门店</a:t>
            </a:r>
          </a:p>
          <a:p>
            <a:pPr marL="214313" indent="-214313">
              <a:lnSpc>
                <a:spcPct val="150000"/>
              </a:lnSpc>
              <a:buClr>
                <a:srgbClr val="000000"/>
              </a:buClr>
              <a:buSzPct val="100000"/>
              <a:buFont typeface="Wingdings" panose="05000000000000000000" charset="0"/>
              <a:buChar char="Ø"/>
            </a:pPr>
            <a:r>
              <a:rPr sz="1500" b="1" dirty="0" err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人员储备，品牌推广</a:t>
            </a:r>
            <a:endParaRPr sz="15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微软雅黑" panose="020B0503020204020204" charset="-122"/>
            </a:endParaRPr>
          </a:p>
        </p:txBody>
      </p:sp>
      <p:pic>
        <p:nvPicPr>
          <p:cNvPr id="143" name="image2.png" descr="梦驼铃-定稿1-0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1016" y="339091"/>
            <a:ext cx="1005365" cy="627221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indefinite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indefinite" fill="hold"/>
                                        <p:tgtEl>
                                          <p:spTgt spid="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dur="indefinite" fill="hold"/>
                                        <p:tgtEl>
                                          <p:spTgt spid="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dur="indefinite" fill="hold"/>
                                        <p:tgtEl>
                                          <p:spTgt spid="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dur="indefinite" fill="hold"/>
                                        <p:tgtEl>
                                          <p:spTgt spid="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" grpId="1" animBg="1" advAuto="0"/>
      <p:bldP spid="386" grpId="2" animBg="1" advAuto="0"/>
      <p:bldP spid="387" grpId="3" build="p" bldLvl="5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/>
          <p:nvPr/>
        </p:nvSpPr>
        <p:spPr>
          <a:xfrm>
            <a:off x="-32386" y="1618297"/>
            <a:ext cx="9209248" cy="1706881"/>
          </a:xfrm>
          <a:prstGeom prst="rect">
            <a:avLst/>
          </a:prstGeom>
          <a:solidFill>
            <a:srgbClr val="0070C0"/>
          </a:solidFill>
          <a:ln w="38100">
            <a:solidFill>
              <a:srgbClr val="E7E7E7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0" name="Shape 390"/>
          <p:cNvSpPr/>
          <p:nvPr/>
        </p:nvSpPr>
        <p:spPr>
          <a:xfrm>
            <a:off x="389002" y="3032830"/>
            <a:ext cx="628790" cy="6287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AFABAB"/>
              </a:gs>
              <a:gs pos="100000">
                <a:srgbClr val="3B3838"/>
              </a:gs>
            </a:gsLst>
            <a:lin ang="13500000"/>
          </a:gradFill>
          <a:ln w="25400">
            <a:solidFill>
              <a:srgbClr val="757272"/>
            </a:solidFill>
            <a:miter/>
          </a:ln>
          <a:effectLst>
            <a:outerShdw blurRad="152400" dist="152400" dir="2700000" rotWithShape="0">
              <a:srgbClr val="000000">
                <a:alpha val="6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400">
                <a:solidFill>
                  <a:srgbClr val="FFFFFF"/>
                </a:solidFill>
              </a:defRPr>
            </a:pPr>
            <a:endParaRPr sz="1050"/>
          </a:p>
        </p:txBody>
      </p:sp>
      <p:sp>
        <p:nvSpPr>
          <p:cNvPr id="391" name="Shape 391"/>
          <p:cNvSpPr/>
          <p:nvPr/>
        </p:nvSpPr>
        <p:spPr>
          <a:xfrm>
            <a:off x="2352198" y="2703672"/>
            <a:ext cx="765811" cy="8196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0432FF"/>
              </a:gs>
              <a:gs pos="100000">
                <a:srgbClr val="1F4E79"/>
              </a:gs>
            </a:gsLst>
            <a:lin ang="13500000"/>
          </a:gradFill>
          <a:ln w="25400">
            <a:solidFill>
              <a:srgbClr val="ECECEC"/>
            </a:solidFill>
            <a:miter/>
          </a:ln>
          <a:effectLst>
            <a:outerShdw blurRad="152400" dist="152400" dir="2700000" rotWithShape="0">
              <a:srgbClr val="000000">
                <a:alpha val="6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400">
                <a:solidFill>
                  <a:srgbClr val="FFFFFF"/>
                </a:solidFill>
              </a:defRPr>
            </a:pPr>
            <a:endParaRPr sz="1050"/>
          </a:p>
        </p:txBody>
      </p:sp>
      <p:sp>
        <p:nvSpPr>
          <p:cNvPr id="392" name="Shape 392"/>
          <p:cNvSpPr/>
          <p:nvPr/>
        </p:nvSpPr>
        <p:spPr>
          <a:xfrm>
            <a:off x="1557828" y="3325254"/>
            <a:ext cx="616951" cy="6169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D9D9D9"/>
              </a:gs>
            </a:gsLst>
            <a:lin ang="13500000"/>
          </a:gradFill>
          <a:ln w="25400">
            <a:solidFill>
              <a:srgbClr val="ECECEC"/>
            </a:solidFill>
            <a:miter/>
          </a:ln>
          <a:effectLst>
            <a:outerShdw blurRad="152400" dist="152400" dir="2700000" rotWithShape="0">
              <a:srgbClr val="000000">
                <a:alpha val="6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400">
                <a:solidFill>
                  <a:srgbClr val="FFFFFF"/>
                </a:solidFill>
              </a:defRPr>
            </a:pPr>
            <a:endParaRPr sz="1050"/>
          </a:p>
        </p:txBody>
      </p:sp>
      <p:sp>
        <p:nvSpPr>
          <p:cNvPr id="393" name="Shape 393"/>
          <p:cNvSpPr/>
          <p:nvPr/>
        </p:nvSpPr>
        <p:spPr>
          <a:xfrm>
            <a:off x="434817" y="1277302"/>
            <a:ext cx="2356010" cy="2356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BFBFBF"/>
              </a:gs>
            </a:gsLst>
            <a:lin ang="13500000"/>
          </a:gradFill>
          <a:ln w="38100">
            <a:solidFill>
              <a:srgbClr val="ECECEC"/>
            </a:solidFill>
            <a:miter/>
          </a:ln>
          <a:effectLst>
            <a:outerShdw blurRad="254000" dist="203200" dir="2700000" rotWithShape="0">
              <a:srgbClr val="000000">
                <a:alpha val="6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400">
                <a:solidFill>
                  <a:srgbClr val="FFFFFF"/>
                </a:solidFill>
              </a:defRPr>
            </a:pPr>
            <a:endParaRPr sz="1050"/>
          </a:p>
        </p:txBody>
      </p:sp>
      <p:sp>
        <p:nvSpPr>
          <p:cNvPr id="394" name="Shape 394"/>
          <p:cNvSpPr/>
          <p:nvPr/>
        </p:nvSpPr>
        <p:spPr>
          <a:xfrm>
            <a:off x="2398812" y="1333725"/>
            <a:ext cx="547060" cy="5470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FFC000"/>
              </a:gs>
              <a:gs pos="100000">
                <a:srgbClr val="97871B"/>
              </a:gs>
            </a:gsLst>
            <a:lin ang="13500000"/>
          </a:gradFill>
          <a:ln w="25400">
            <a:solidFill>
              <a:srgbClr val="CBA40E"/>
            </a:solidFill>
            <a:miter/>
          </a:ln>
          <a:effectLst>
            <a:outerShdw blurRad="152400" dist="152400" dir="2700000" rotWithShape="0">
              <a:srgbClr val="000000">
                <a:alpha val="6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400">
                <a:solidFill>
                  <a:srgbClr val="FFFFFF"/>
                </a:solidFill>
              </a:defRPr>
            </a:pPr>
            <a:endParaRPr sz="1050"/>
          </a:p>
        </p:txBody>
      </p:sp>
      <p:sp>
        <p:nvSpPr>
          <p:cNvPr id="395" name="Shape 395"/>
          <p:cNvSpPr/>
          <p:nvPr/>
        </p:nvSpPr>
        <p:spPr>
          <a:xfrm>
            <a:off x="1017651" y="792073"/>
            <a:ext cx="628790" cy="6287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8497B0"/>
              </a:gs>
              <a:gs pos="100000">
                <a:srgbClr val="333F50"/>
              </a:gs>
            </a:gsLst>
            <a:lin ang="13500000"/>
          </a:gradFill>
          <a:ln w="25400">
            <a:solidFill>
              <a:srgbClr val="3D4B5F"/>
            </a:solidFill>
            <a:miter/>
          </a:ln>
          <a:effectLst>
            <a:outerShdw blurRad="152400" dist="152400" dir="2700000" rotWithShape="0">
              <a:srgbClr val="000000">
                <a:alpha val="6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400">
                <a:solidFill>
                  <a:srgbClr val="FFFFFF"/>
                </a:solidFill>
              </a:defRPr>
            </a:pPr>
            <a:endParaRPr sz="1050"/>
          </a:p>
        </p:txBody>
      </p:sp>
      <p:sp>
        <p:nvSpPr>
          <p:cNvPr id="396" name="Shape 396"/>
          <p:cNvSpPr/>
          <p:nvPr/>
        </p:nvSpPr>
        <p:spPr>
          <a:xfrm>
            <a:off x="3891438" y="1793749"/>
            <a:ext cx="1915907" cy="646331"/>
          </a:xfrm>
          <a:prstGeom prst="rect">
            <a:avLst/>
          </a:prstGeom>
          <a:ln w="12700">
            <a:miter lim="400000"/>
          </a:ln>
        </p:spPr>
        <p:txBody>
          <a:bodyPr wrap="none" lIns="34289" rIns="34289">
            <a:spAutoFit/>
          </a:bodyPr>
          <a:lstStyle>
            <a:lvl1pPr>
              <a:defRPr sz="4800" b="1">
                <a:solidFill>
                  <a:srgbClr val="FFFFFF"/>
                </a:solidFill>
                <a:effectLst>
                  <a:outerShdw blurRad="203200" dist="63500" dir="2700000" rotWithShape="0">
                    <a:srgbClr val="000000">
                      <a:alpha val="32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3600"/>
              <a:t>未来规划</a:t>
            </a:r>
          </a:p>
        </p:txBody>
      </p:sp>
      <p:pic>
        <p:nvPicPr>
          <p:cNvPr id="397" name="image2.png" descr="梦驼铃-定稿1-0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689" y="1708785"/>
            <a:ext cx="2123123" cy="1323976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6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" presetClass="entr" presetSubtype="3" fill="hold" grpId="3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49"/>
                            </p:stCondLst>
                            <p:childTnLst>
                              <p:par>
                                <p:cTn id="20" presetID="2" presetClass="entr" presetSubtype="6" fill="hold" grpId="4" nodeType="after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indefinite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49"/>
                            </p:stCondLst>
                            <p:childTnLst>
                              <p:par>
                                <p:cTn id="25" presetID="2" presetClass="entr" presetSubtype="3" fill="hold" grpId="5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indefinite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349"/>
                            </p:stCondLst>
                            <p:childTnLst>
                              <p:par>
                                <p:cTn id="30" presetID="2" presetClass="entr" presetSubtype="3" fill="hold" grpId="6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dur="indefinite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149"/>
                            </p:stCondLst>
                            <p:childTnLst>
                              <p:par>
                                <p:cTn id="35" presetID="23" presetClass="entr" presetSubtype="32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indefinite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649"/>
                            </p:stCondLst>
                            <p:childTnLst>
                              <p:par>
                                <p:cTn id="40" presetID="23" presetClass="entr" presetSubtype="32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dur="indefinite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" grpId="7" animBg="1" advAuto="0"/>
      <p:bldP spid="390" grpId="3" animBg="1" advAuto="0"/>
      <p:bldP spid="391" grpId="2" animBg="1" advAuto="0"/>
      <p:bldP spid="392" grpId="4" animBg="1" advAuto="0"/>
      <p:bldP spid="393" grpId="1" animBg="1" advAuto="0"/>
      <p:bldP spid="394" grpId="5" animBg="1" advAuto="0"/>
      <p:bldP spid="395" grpId="6" animBg="1" advAuto="0"/>
      <p:bldP spid="396" grpId="8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871062" y="896469"/>
            <a:ext cx="1856899" cy="369332"/>
          </a:xfrm>
          <a:prstGeom prst="rect">
            <a:avLst/>
          </a:prstGeom>
          <a:ln w="12700">
            <a:miter lim="400000"/>
          </a:ln>
        </p:spPr>
        <p:txBody>
          <a:bodyPr lIns="34289" rIns="34289">
            <a:spAutoFit/>
          </a:bodyPr>
          <a:lstStyle>
            <a:lvl1pPr>
              <a:defRPr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sz="1800" b="0"/>
            </a:pPr>
            <a:r>
              <a:rPr sz="1800"/>
              <a:t>目  录</a:t>
            </a:r>
          </a:p>
        </p:txBody>
      </p:sp>
      <p:sp>
        <p:nvSpPr>
          <p:cNvPr id="57" name="Shape 57"/>
          <p:cNvSpPr/>
          <p:nvPr/>
        </p:nvSpPr>
        <p:spPr>
          <a:xfrm>
            <a:off x="1543049" y="1385888"/>
            <a:ext cx="2055077" cy="369332"/>
          </a:xfrm>
          <a:prstGeom prst="rect">
            <a:avLst/>
          </a:prstGeom>
          <a:ln w="12700">
            <a:miter lim="400000"/>
          </a:ln>
        </p:spPr>
        <p:txBody>
          <a:bodyPr wrap="square" lIns="34289" rIns="34289">
            <a:spAutoFit/>
          </a:bodyPr>
          <a:lstStyle>
            <a:lvl1pPr>
              <a:defRPr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/>
            </a:pPr>
            <a:r>
              <a:rPr b="1" dirty="0" err="1"/>
              <a:t>一、公司简介</a:t>
            </a:r>
            <a:endParaRPr b="1" dirty="0"/>
          </a:p>
        </p:txBody>
      </p:sp>
      <p:sp>
        <p:nvSpPr>
          <p:cNvPr id="58" name="Shape 58"/>
          <p:cNvSpPr/>
          <p:nvPr/>
        </p:nvSpPr>
        <p:spPr>
          <a:xfrm>
            <a:off x="1528763" y="1790819"/>
            <a:ext cx="1957852" cy="369332"/>
          </a:xfrm>
          <a:prstGeom prst="rect">
            <a:avLst/>
          </a:prstGeom>
          <a:ln w="12700">
            <a:miter lim="400000"/>
          </a:ln>
        </p:spPr>
        <p:txBody>
          <a:bodyPr wrap="square" lIns="34289" rIns="34289">
            <a:spAutoFit/>
          </a:bodyPr>
          <a:lstStyle>
            <a:lvl1pPr>
              <a:defRPr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/>
            </a:pPr>
            <a:r>
              <a:rPr b="1" dirty="0" err="1"/>
              <a:t>二、团队介绍</a:t>
            </a:r>
            <a:endParaRPr b="1" dirty="0"/>
          </a:p>
        </p:txBody>
      </p:sp>
      <p:sp>
        <p:nvSpPr>
          <p:cNvPr id="59" name="Shape 59"/>
          <p:cNvSpPr/>
          <p:nvPr/>
        </p:nvSpPr>
        <p:spPr>
          <a:xfrm>
            <a:off x="1528763" y="2556391"/>
            <a:ext cx="2396466" cy="369332"/>
          </a:xfrm>
          <a:prstGeom prst="rect">
            <a:avLst/>
          </a:prstGeom>
          <a:ln w="12700">
            <a:miter lim="400000"/>
          </a:ln>
        </p:spPr>
        <p:txBody>
          <a:bodyPr wrap="square" lIns="34289" rIns="34289">
            <a:spAutoFit/>
          </a:bodyPr>
          <a:lstStyle>
            <a:lvl1pPr>
              <a:defRPr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 algn="l">
              <a:defRPr b="0"/>
            </a:pPr>
            <a:r>
              <a:rPr b="1" dirty="0" err="1">
                <a:sym typeface="+mn-ea"/>
              </a:rPr>
              <a:t>四</a:t>
            </a:r>
            <a:r>
              <a:rPr b="1" dirty="0" err="1">
                <a:sym typeface="微软雅黑" panose="020B0503020204020204" charset="-122"/>
              </a:rPr>
              <a:t>、梦驼铃平台介绍</a:t>
            </a:r>
            <a:endParaRPr b="1" dirty="0">
              <a:sym typeface="微软雅黑" panose="020B0503020204020204" charset="-122"/>
            </a:endParaRPr>
          </a:p>
        </p:txBody>
      </p:sp>
      <p:sp>
        <p:nvSpPr>
          <p:cNvPr id="60" name="Shape 60"/>
          <p:cNvSpPr/>
          <p:nvPr/>
        </p:nvSpPr>
        <p:spPr>
          <a:xfrm>
            <a:off x="1535906" y="2942272"/>
            <a:ext cx="2271223" cy="369332"/>
          </a:xfrm>
          <a:prstGeom prst="rect">
            <a:avLst/>
          </a:prstGeom>
          <a:ln w="12700">
            <a:miter lim="400000"/>
          </a:ln>
        </p:spPr>
        <p:txBody>
          <a:bodyPr wrap="square" lIns="34289" rIns="34289">
            <a:spAutoFit/>
          </a:bodyPr>
          <a:lstStyle>
            <a:lvl1pPr>
              <a:defRPr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 algn="l">
              <a:defRPr b="0"/>
            </a:pPr>
            <a:r>
              <a:rPr b="1" dirty="0" err="1">
                <a:sym typeface="+mn-ea"/>
              </a:rPr>
              <a:t>五</a:t>
            </a:r>
            <a:r>
              <a:rPr b="1" dirty="0" err="1">
                <a:sym typeface="微软雅黑" panose="020B0503020204020204" charset="-122"/>
              </a:rPr>
              <a:t>、融资计划</a:t>
            </a:r>
            <a:endParaRPr b="1" dirty="0">
              <a:sym typeface="微软雅黑" panose="020B0503020204020204" charset="-122"/>
            </a:endParaRPr>
          </a:p>
        </p:txBody>
      </p:sp>
      <p:sp>
        <p:nvSpPr>
          <p:cNvPr id="61" name="Shape 61"/>
          <p:cNvSpPr/>
          <p:nvPr/>
        </p:nvSpPr>
        <p:spPr>
          <a:xfrm>
            <a:off x="1543050" y="3355657"/>
            <a:ext cx="2055076" cy="369332"/>
          </a:xfrm>
          <a:prstGeom prst="rect">
            <a:avLst/>
          </a:prstGeom>
          <a:ln w="12700">
            <a:miter lim="400000"/>
          </a:ln>
        </p:spPr>
        <p:txBody>
          <a:bodyPr wrap="square" lIns="34289" rIns="34289">
            <a:spAutoFit/>
          </a:bodyPr>
          <a:lstStyle>
            <a:lvl1pPr>
              <a:defRPr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 algn="l">
              <a:defRPr b="0"/>
            </a:pPr>
            <a:r>
              <a:rPr b="1" dirty="0" err="1">
                <a:sym typeface="+mn-ea"/>
              </a:rPr>
              <a:t>六</a:t>
            </a:r>
            <a:r>
              <a:rPr b="1" dirty="0" err="1">
                <a:sym typeface="微软雅黑" panose="020B0503020204020204" charset="-122"/>
              </a:rPr>
              <a:t>、未来预期</a:t>
            </a:r>
            <a:endParaRPr b="1" dirty="0">
              <a:sym typeface="微软雅黑" panose="020B0503020204020204" charset="-122"/>
            </a:endParaRPr>
          </a:p>
        </p:txBody>
      </p:sp>
      <p:pic>
        <p:nvPicPr>
          <p:cNvPr id="62" name="image2.png" descr="梦驼铃-定稿1-01"/>
          <p:cNvPicPr/>
          <p:nvPr/>
        </p:nvPicPr>
        <p:blipFill>
          <a:blip r:embed="rId2"/>
          <a:stretch>
            <a:fillRect/>
          </a:stretch>
        </p:blipFill>
        <p:spPr>
          <a:xfrm>
            <a:off x="3706177" y="785813"/>
            <a:ext cx="3898583" cy="243268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63" name="Shape 63"/>
          <p:cNvSpPr/>
          <p:nvPr/>
        </p:nvSpPr>
        <p:spPr>
          <a:xfrm>
            <a:off x="4434841" y="3355657"/>
            <a:ext cx="2370773" cy="369332"/>
          </a:xfrm>
          <a:prstGeom prst="rect">
            <a:avLst/>
          </a:prstGeom>
          <a:ln w="12700">
            <a:miter lim="400000"/>
          </a:ln>
        </p:spPr>
        <p:txBody>
          <a:bodyPr lIns="34289" rIns="34289">
            <a:spAutoFit/>
          </a:bodyPr>
          <a:lstStyle>
            <a:lvl1pPr>
              <a:defRPr sz="2400"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  <a:sym typeface="叶根友毛笔行书2.0版" panose="02010601030101010101" charset="-122"/>
              </a:defRPr>
            </a:lvl1pPr>
          </a:lstStyle>
          <a:p>
            <a:pPr lvl="0" algn="ctr">
              <a:defRPr sz="1800"/>
            </a:pPr>
            <a:r>
              <a: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健康生态物流缔造者</a:t>
            </a:r>
          </a:p>
        </p:txBody>
      </p:sp>
      <p:sp>
        <p:nvSpPr>
          <p:cNvPr id="64" name="Shape 64"/>
          <p:cNvSpPr/>
          <p:nvPr/>
        </p:nvSpPr>
        <p:spPr>
          <a:xfrm>
            <a:off x="1542891" y="2157650"/>
            <a:ext cx="2264239" cy="369332"/>
          </a:xfrm>
          <a:prstGeom prst="rect">
            <a:avLst/>
          </a:prstGeom>
          <a:ln w="12700">
            <a:miter lim="400000"/>
          </a:ln>
        </p:spPr>
        <p:txBody>
          <a:bodyPr wrap="square" lIns="34289" rIns="34289">
            <a:spAutoFit/>
          </a:bodyPr>
          <a:lstStyle>
            <a:lvl1pPr>
              <a:defRPr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 algn="l">
              <a:defRPr b="0"/>
            </a:pPr>
            <a:r>
              <a:rPr b="1" dirty="0" err="1">
                <a:sym typeface="+mn-ea"/>
              </a:rPr>
              <a:t>三、公司业绩介绍</a:t>
            </a:r>
            <a:endParaRPr b="1" dirty="0">
              <a:sym typeface="+mn-ea"/>
            </a:endParaRPr>
          </a:p>
        </p:txBody>
      </p:sp>
    </p:spTree>
  </p:cSld>
  <p:clrMapOvr>
    <a:masterClrMapping/>
  </p:clrMapOvr>
  <p:transition spd="med" advClick="0" advTm="39000">
    <p:dissolve/>
  </p:transition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indefinite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indefinite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indefinite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dur="indefinite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indefinite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1" animBg="1" advAuto="0"/>
      <p:bldP spid="57" grpId="2" animBg="1" advAuto="0"/>
      <p:bldP spid="58" grpId="3" animBg="1" advAuto="0"/>
      <p:bldP spid="59" grpId="4" animBg="1" advAuto="0"/>
      <p:bldP spid="60" grpId="5" animBg="1" advAuto="0"/>
      <p:bldP spid="61" grpId="6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ctrTitle"/>
          </p:nvPr>
        </p:nvSpPr>
        <p:spPr>
          <a:xfrm>
            <a:off x="797242" y="571024"/>
            <a:ext cx="6858001" cy="3952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868680">
              <a:defRPr sz="3420">
                <a:effectLst>
                  <a:outerShdw blurRad="48260" dist="36195" dir="5400000" rotWithShape="0">
                    <a:srgbClr val="000000">
                      <a:alpha val="2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 b="1">
                <a:solidFill>
                  <a:schemeClr val="tx1"/>
                </a:solidFill>
                <a:effectLst>
                  <a:outerShdw blurRad="203200" dist="63500" dir="2700000" rotWithShape="0">
                    <a:srgbClr val="000000">
                      <a:alpha val="32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2018-2020年规划</a:t>
            </a:r>
          </a:p>
        </p:txBody>
      </p:sp>
      <p:graphicFrame>
        <p:nvGraphicFramePr>
          <p:cNvPr id="151" name="Chart 151"/>
          <p:cNvGraphicFramePr/>
          <p:nvPr/>
        </p:nvGraphicFramePr>
        <p:xfrm>
          <a:off x="4759166" y="1523048"/>
          <a:ext cx="4008120" cy="3464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4" name="Shape 154"/>
          <p:cNvSpPr/>
          <p:nvPr/>
        </p:nvSpPr>
        <p:spPr>
          <a:xfrm rot="20820000">
            <a:off x="5027295" y="2352199"/>
            <a:ext cx="3320415" cy="13535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0" h="21564" extrusionOk="0">
                <a:moveTo>
                  <a:pt x="20502" y="8"/>
                </a:moveTo>
                <a:cubicBezTo>
                  <a:pt x="20843" y="-36"/>
                  <a:pt x="21111" y="91"/>
                  <a:pt x="21280" y="355"/>
                </a:cubicBezTo>
                <a:cubicBezTo>
                  <a:pt x="21289" y="359"/>
                  <a:pt x="21295" y="367"/>
                  <a:pt x="21301" y="376"/>
                </a:cubicBezTo>
                <a:cubicBezTo>
                  <a:pt x="21532" y="703"/>
                  <a:pt x="21600" y="1261"/>
                  <a:pt x="21450" y="1971"/>
                </a:cubicBezTo>
                <a:lnTo>
                  <a:pt x="21133" y="3476"/>
                </a:lnTo>
                <a:lnTo>
                  <a:pt x="18669" y="14130"/>
                </a:lnTo>
                <a:lnTo>
                  <a:pt x="18662" y="14094"/>
                </a:lnTo>
                <a:lnTo>
                  <a:pt x="17681" y="18342"/>
                </a:lnTo>
                <a:lnTo>
                  <a:pt x="17167" y="11276"/>
                </a:lnTo>
                <a:lnTo>
                  <a:pt x="16759" y="11759"/>
                </a:lnTo>
                <a:cubicBezTo>
                  <a:pt x="9959" y="19282"/>
                  <a:pt x="1222" y="21369"/>
                  <a:pt x="0" y="21564"/>
                </a:cubicBezTo>
                <a:cubicBezTo>
                  <a:pt x="5435" y="19256"/>
                  <a:pt x="9869" y="13589"/>
                  <a:pt x="12818" y="7840"/>
                </a:cubicBezTo>
                <a:lnTo>
                  <a:pt x="13634" y="6126"/>
                </a:lnTo>
                <a:lnTo>
                  <a:pt x="8666" y="5392"/>
                </a:lnTo>
                <a:lnTo>
                  <a:pt x="19876" y="221"/>
                </a:lnTo>
                <a:lnTo>
                  <a:pt x="20138" y="111"/>
                </a:lnTo>
                <a:cubicBezTo>
                  <a:pt x="20267" y="57"/>
                  <a:pt x="20389" y="23"/>
                  <a:pt x="20502" y="8"/>
                </a:cubicBez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6844664" y="3073718"/>
            <a:ext cx="455772" cy="253916"/>
          </a:xfrm>
          <a:prstGeom prst="rect">
            <a:avLst/>
          </a:prstGeom>
          <a:ln w="12700">
            <a:miter lim="400000"/>
          </a:ln>
        </p:spPr>
        <p:txBody>
          <a:bodyPr lIns="34289" rIns="34289">
            <a:spAutoFit/>
          </a:bodyPr>
          <a:lstStyle>
            <a:lvl1pPr>
              <a:defRPr sz="1400"/>
            </a:lvl1pPr>
          </a:lstStyle>
          <a:p>
            <a:pPr lvl="0">
              <a:defRPr sz="1800"/>
            </a:pPr>
            <a:r>
              <a:rPr lang="en-US" sz="1050"/>
              <a:t>66.7</a:t>
            </a:r>
            <a:r>
              <a:rPr sz="1050"/>
              <a:t>%</a:t>
            </a:r>
          </a:p>
        </p:txBody>
      </p:sp>
      <p:sp>
        <p:nvSpPr>
          <p:cNvPr id="156" name="Shape 156"/>
          <p:cNvSpPr/>
          <p:nvPr/>
        </p:nvSpPr>
        <p:spPr>
          <a:xfrm>
            <a:off x="7903368" y="2132171"/>
            <a:ext cx="455772" cy="253916"/>
          </a:xfrm>
          <a:prstGeom prst="rect">
            <a:avLst/>
          </a:prstGeom>
          <a:ln w="12700">
            <a:miter lim="400000"/>
          </a:ln>
        </p:spPr>
        <p:txBody>
          <a:bodyPr lIns="34289" rIns="34289">
            <a:spAutoFit/>
          </a:bodyPr>
          <a:lstStyle>
            <a:lvl1pPr>
              <a:defRPr sz="1400"/>
            </a:lvl1pPr>
          </a:lstStyle>
          <a:p>
            <a:pPr lvl="0">
              <a:defRPr sz="1800"/>
            </a:pPr>
            <a:r>
              <a:rPr sz="1050"/>
              <a:t>1</a:t>
            </a:r>
            <a:r>
              <a:rPr lang="en-US" sz="1050"/>
              <a:t>00</a:t>
            </a:r>
            <a:r>
              <a:rPr sz="1050"/>
              <a:t>%</a:t>
            </a:r>
          </a:p>
        </p:txBody>
      </p:sp>
      <p:pic>
        <p:nvPicPr>
          <p:cNvPr id="167" name="image2.png" descr="梦驼铃-定稿1-0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31016" y="335757"/>
            <a:ext cx="1005365" cy="62722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graphicFrame>
        <p:nvGraphicFramePr>
          <p:cNvPr id="2" name="Chart 151"/>
          <p:cNvGraphicFramePr/>
          <p:nvPr/>
        </p:nvGraphicFramePr>
        <p:xfrm>
          <a:off x="358616" y="1523048"/>
          <a:ext cx="4008120" cy="3464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Shape 154"/>
          <p:cNvSpPr/>
          <p:nvPr/>
        </p:nvSpPr>
        <p:spPr>
          <a:xfrm rot="20820000">
            <a:off x="575786" y="2356009"/>
            <a:ext cx="3355658" cy="13454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0" h="21564" extrusionOk="0">
                <a:moveTo>
                  <a:pt x="20502" y="8"/>
                </a:moveTo>
                <a:cubicBezTo>
                  <a:pt x="20843" y="-36"/>
                  <a:pt x="21111" y="91"/>
                  <a:pt x="21280" y="355"/>
                </a:cubicBezTo>
                <a:cubicBezTo>
                  <a:pt x="21289" y="359"/>
                  <a:pt x="21295" y="367"/>
                  <a:pt x="21301" y="376"/>
                </a:cubicBezTo>
                <a:cubicBezTo>
                  <a:pt x="21532" y="703"/>
                  <a:pt x="21600" y="1261"/>
                  <a:pt x="21450" y="1971"/>
                </a:cubicBezTo>
                <a:lnTo>
                  <a:pt x="21133" y="3476"/>
                </a:lnTo>
                <a:lnTo>
                  <a:pt x="18669" y="14130"/>
                </a:lnTo>
                <a:lnTo>
                  <a:pt x="18662" y="14094"/>
                </a:lnTo>
                <a:lnTo>
                  <a:pt x="17681" y="18342"/>
                </a:lnTo>
                <a:lnTo>
                  <a:pt x="17167" y="11276"/>
                </a:lnTo>
                <a:lnTo>
                  <a:pt x="16759" y="11759"/>
                </a:lnTo>
                <a:cubicBezTo>
                  <a:pt x="9959" y="19282"/>
                  <a:pt x="1222" y="21369"/>
                  <a:pt x="0" y="21564"/>
                </a:cubicBezTo>
                <a:cubicBezTo>
                  <a:pt x="5435" y="19256"/>
                  <a:pt x="9869" y="13589"/>
                  <a:pt x="12818" y="7840"/>
                </a:cubicBezTo>
                <a:lnTo>
                  <a:pt x="13634" y="6126"/>
                </a:lnTo>
                <a:lnTo>
                  <a:pt x="8666" y="5392"/>
                </a:lnTo>
                <a:lnTo>
                  <a:pt x="19876" y="221"/>
                </a:lnTo>
                <a:lnTo>
                  <a:pt x="20138" y="111"/>
                </a:lnTo>
                <a:cubicBezTo>
                  <a:pt x="20267" y="57"/>
                  <a:pt x="20389" y="23"/>
                  <a:pt x="20502" y="8"/>
                </a:cubicBez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Shape 155"/>
          <p:cNvSpPr/>
          <p:nvPr/>
        </p:nvSpPr>
        <p:spPr>
          <a:xfrm>
            <a:off x="2480309" y="3140393"/>
            <a:ext cx="455772" cy="253916"/>
          </a:xfrm>
          <a:prstGeom prst="rect">
            <a:avLst/>
          </a:prstGeom>
          <a:ln w="12700">
            <a:miter lim="400000"/>
          </a:ln>
        </p:spPr>
        <p:txBody>
          <a:bodyPr lIns="34289" rIns="34289">
            <a:spAutoFit/>
          </a:bodyPr>
          <a:lstStyle>
            <a:lvl1pPr>
              <a:defRPr sz="1400"/>
            </a:lvl1pPr>
          </a:lstStyle>
          <a:p>
            <a:pPr lvl="0">
              <a:defRPr sz="1800"/>
            </a:pPr>
            <a:r>
              <a:rPr lang="en-US" sz="1050"/>
              <a:t>66.7</a:t>
            </a:r>
            <a:r>
              <a:rPr sz="1050"/>
              <a:t>%</a:t>
            </a:r>
          </a:p>
        </p:txBody>
      </p:sp>
      <p:sp>
        <p:nvSpPr>
          <p:cNvPr id="6" name="Shape 156"/>
          <p:cNvSpPr/>
          <p:nvPr/>
        </p:nvSpPr>
        <p:spPr>
          <a:xfrm>
            <a:off x="3509962" y="2132171"/>
            <a:ext cx="455772" cy="253916"/>
          </a:xfrm>
          <a:prstGeom prst="rect">
            <a:avLst/>
          </a:prstGeom>
          <a:ln w="12700">
            <a:miter lim="400000"/>
          </a:ln>
        </p:spPr>
        <p:txBody>
          <a:bodyPr lIns="34289" rIns="34289">
            <a:spAutoFit/>
          </a:bodyPr>
          <a:lstStyle>
            <a:lvl1pPr>
              <a:defRPr sz="1400"/>
            </a:lvl1pPr>
          </a:lstStyle>
          <a:p>
            <a:pPr lvl="0">
              <a:defRPr sz="1800"/>
            </a:pPr>
            <a:r>
              <a:rPr sz="1050"/>
              <a:t>1</a:t>
            </a:r>
            <a:r>
              <a:rPr lang="en-US" sz="1050"/>
              <a:t>00</a:t>
            </a:r>
            <a:r>
              <a:rPr sz="1050"/>
              <a:t>%</a:t>
            </a:r>
          </a:p>
        </p:txBody>
      </p:sp>
    </p:spTree>
  </p:cSld>
  <p:clrMapOvr>
    <a:masterClrMapping/>
  </p:clrMapOvr>
  <p:transition spd="med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/>
          <p:nvPr/>
        </p:nvSpPr>
        <p:spPr>
          <a:xfrm>
            <a:off x="473869" y="3332321"/>
            <a:ext cx="8476843" cy="415498"/>
          </a:xfrm>
          <a:prstGeom prst="rect">
            <a:avLst/>
          </a:prstGeom>
          <a:ln w="12700">
            <a:miter lim="400000"/>
          </a:ln>
        </p:spPr>
        <p:txBody>
          <a:bodyPr wrap="square" lIns="34289" rIns="34289">
            <a:spAutoFit/>
          </a:bodyPr>
          <a:lstStyle/>
          <a:p>
            <a:pPr lvl="0" algn="l"/>
            <a:r>
              <a:rPr sz="2100" b="1" dirty="0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2020年，</a:t>
            </a:r>
            <a:r>
              <a:rPr lang="zh-CN" altLang="en-US" sz="2100" b="1" dirty="0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完成 </a:t>
            </a:r>
            <a:r>
              <a:rPr sz="2100" b="1" dirty="0">
                <a:solidFill>
                  <a:srgbClr val="FF0000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1000 </a:t>
            </a:r>
            <a:r>
              <a:rPr sz="2100" b="1" dirty="0" err="1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万吨运输量</a:t>
            </a:r>
            <a:r>
              <a:rPr lang="zh-CN" altLang="en-US" sz="2100" b="1" dirty="0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，</a:t>
            </a:r>
            <a:r>
              <a:rPr sz="2100" b="1" dirty="0" err="1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成为西北最有竞争力的物流服务商</a:t>
            </a:r>
            <a:r>
              <a:rPr lang="zh-CN" altLang="en-US" sz="2100" b="1" dirty="0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。</a:t>
            </a:r>
          </a:p>
        </p:txBody>
      </p:sp>
      <p:sp>
        <p:nvSpPr>
          <p:cNvPr id="400" name="Shape 400"/>
          <p:cNvSpPr/>
          <p:nvPr/>
        </p:nvSpPr>
        <p:spPr>
          <a:xfrm>
            <a:off x="-4287" y="868204"/>
            <a:ext cx="9153050" cy="646331"/>
          </a:xfrm>
          <a:prstGeom prst="rect">
            <a:avLst/>
          </a:prstGeom>
          <a:ln w="12700">
            <a:miter lim="400000"/>
          </a:ln>
        </p:spPr>
        <p:txBody>
          <a:bodyPr lIns="34289" rIns="34289">
            <a:spAutoFit/>
          </a:bodyPr>
          <a:lstStyle>
            <a:lvl1pPr algn="ctr">
              <a:defRPr sz="4800" b="1">
                <a:solidFill>
                  <a:srgbClr val="397CEF"/>
                </a:solidFill>
                <a:effectLst>
                  <a:outerShdw blurRad="203200" dist="63500" dir="2700000" rotWithShape="0">
                    <a:srgbClr val="000000">
                      <a:alpha val="32000"/>
                    </a:srgbClr>
                  </a:outerShdw>
                </a:effectLst>
                <a:latin typeface="锐字工房云字库魏体GBK"/>
                <a:ea typeface="锐字工房云字库魏体GBK"/>
                <a:cs typeface="锐字工房云字库魏体GBK"/>
                <a:sym typeface="锐字工房云字库魏体GBK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2018-2020年规划</a:t>
            </a:r>
          </a:p>
        </p:txBody>
      </p:sp>
      <p:sp>
        <p:nvSpPr>
          <p:cNvPr id="401" name="Shape 401"/>
          <p:cNvSpPr/>
          <p:nvPr/>
        </p:nvSpPr>
        <p:spPr>
          <a:xfrm>
            <a:off x="473868" y="1880710"/>
            <a:ext cx="6880862" cy="415498"/>
          </a:xfrm>
          <a:prstGeom prst="rect">
            <a:avLst/>
          </a:prstGeom>
          <a:ln w="12700">
            <a:miter lim="400000"/>
          </a:ln>
        </p:spPr>
        <p:txBody>
          <a:bodyPr lIns="34289" rIns="34289">
            <a:spAutoFit/>
          </a:bodyPr>
          <a:lstStyle/>
          <a:p>
            <a:pPr lvl="0"/>
            <a:r>
              <a:rPr sz="2100" b="1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2018年，完成 </a:t>
            </a:r>
            <a:r>
              <a:rPr sz="2100" b="1">
                <a:solidFill>
                  <a:srgbClr val="FF0000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300 </a:t>
            </a:r>
            <a:r>
              <a:rPr sz="2100" b="1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万吨运输量，主营业务收入 </a:t>
            </a:r>
            <a:r>
              <a:rPr sz="2100" b="1">
                <a:solidFill>
                  <a:srgbClr val="FF0000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3 </a:t>
            </a:r>
            <a:r>
              <a:rPr sz="2100" b="1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个亿。</a:t>
            </a:r>
          </a:p>
        </p:txBody>
      </p:sp>
      <p:sp>
        <p:nvSpPr>
          <p:cNvPr id="402" name="Shape 402"/>
          <p:cNvSpPr/>
          <p:nvPr/>
        </p:nvSpPr>
        <p:spPr>
          <a:xfrm>
            <a:off x="473868" y="2661761"/>
            <a:ext cx="6688932" cy="738664"/>
          </a:xfrm>
          <a:prstGeom prst="rect">
            <a:avLst/>
          </a:prstGeom>
          <a:ln w="12700">
            <a:miter lim="400000"/>
          </a:ln>
        </p:spPr>
        <p:txBody>
          <a:bodyPr lIns="34289" rIns="34289">
            <a:spAutoFit/>
          </a:bodyPr>
          <a:lstStyle/>
          <a:p>
            <a:pPr lvl="0" algn="l"/>
            <a:r>
              <a:rPr sz="2100" b="1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2019年，完成 </a:t>
            </a:r>
            <a:r>
              <a:rPr sz="2100" b="1">
                <a:solidFill>
                  <a:srgbClr val="FF0000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500</a:t>
            </a:r>
            <a:r>
              <a:rPr sz="2100" b="1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 万吨运输量，主营业务收入 </a:t>
            </a:r>
            <a:r>
              <a:rPr sz="2100" b="1">
                <a:solidFill>
                  <a:srgbClr val="FF0000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5</a:t>
            </a:r>
            <a:r>
              <a:rPr sz="2100" b="1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 个亿。</a:t>
            </a:r>
          </a:p>
        </p:txBody>
      </p:sp>
      <p:pic>
        <p:nvPicPr>
          <p:cNvPr id="403" name="image2.png" descr="梦驼铃-定稿1-0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1016" y="335757"/>
            <a:ext cx="1005365" cy="627221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ctrTitle"/>
          </p:nvPr>
        </p:nvSpPr>
        <p:spPr>
          <a:xfrm>
            <a:off x="797242" y="571024"/>
            <a:ext cx="6858001" cy="3952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868680">
              <a:defRPr sz="3420">
                <a:effectLst>
                  <a:outerShdw blurRad="48260" dist="36195" dir="5400000" rotWithShape="0">
                    <a:srgbClr val="000000">
                      <a:alpha val="2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我们的市场目标</a:t>
            </a:r>
          </a:p>
        </p:txBody>
      </p:sp>
      <p:graphicFrame>
        <p:nvGraphicFramePr>
          <p:cNvPr id="146" name="Chart 146"/>
          <p:cNvGraphicFramePr/>
          <p:nvPr/>
        </p:nvGraphicFramePr>
        <p:xfrm>
          <a:off x="319088" y="1097281"/>
          <a:ext cx="3984784" cy="3423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8" name="Shape 148"/>
          <p:cNvSpPr/>
          <p:nvPr/>
        </p:nvSpPr>
        <p:spPr>
          <a:xfrm>
            <a:off x="919163" y="2499836"/>
            <a:ext cx="455771" cy="253916"/>
          </a:xfrm>
          <a:prstGeom prst="rect">
            <a:avLst/>
          </a:prstGeom>
          <a:ln w="12700">
            <a:miter lim="400000"/>
          </a:ln>
        </p:spPr>
        <p:txBody>
          <a:bodyPr lIns="34289" rIns="34289">
            <a:spAutoFit/>
          </a:bodyPr>
          <a:lstStyle>
            <a:lvl1pPr>
              <a:defRPr sz="1400"/>
            </a:lvl1pPr>
          </a:lstStyle>
          <a:p>
            <a:pPr lvl="0">
              <a:defRPr sz="1800"/>
            </a:pPr>
            <a:r>
              <a:rPr sz="1050"/>
              <a:t>5.4%</a:t>
            </a:r>
          </a:p>
        </p:txBody>
      </p:sp>
      <p:sp>
        <p:nvSpPr>
          <p:cNvPr id="150" name="Shape 150"/>
          <p:cNvSpPr/>
          <p:nvPr/>
        </p:nvSpPr>
        <p:spPr>
          <a:xfrm>
            <a:off x="3581877" y="1966436"/>
            <a:ext cx="534353" cy="253916"/>
          </a:xfrm>
          <a:prstGeom prst="rect">
            <a:avLst/>
          </a:prstGeom>
          <a:ln w="12700">
            <a:miter lim="400000"/>
          </a:ln>
        </p:spPr>
        <p:txBody>
          <a:bodyPr lIns="34289" rIns="34289">
            <a:spAutoFit/>
          </a:bodyPr>
          <a:lstStyle>
            <a:lvl1pPr>
              <a:defRPr sz="1400"/>
            </a:lvl1pPr>
          </a:lstStyle>
          <a:p>
            <a:pPr lvl="0">
              <a:defRPr sz="1800"/>
            </a:pPr>
            <a:r>
              <a:rPr sz="1050"/>
              <a:t>25.4%</a:t>
            </a:r>
          </a:p>
        </p:txBody>
      </p:sp>
      <p:graphicFrame>
        <p:nvGraphicFramePr>
          <p:cNvPr id="153" name="Chart 153"/>
          <p:cNvGraphicFramePr/>
          <p:nvPr/>
        </p:nvGraphicFramePr>
        <p:xfrm>
          <a:off x="4582478" y="1097280"/>
          <a:ext cx="3985260" cy="3423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0" name="Shape 160"/>
          <p:cNvSpPr/>
          <p:nvPr/>
        </p:nvSpPr>
        <p:spPr>
          <a:xfrm>
            <a:off x="5124926" y="1681163"/>
            <a:ext cx="2655570" cy="14292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0" h="21564" extrusionOk="0">
                <a:moveTo>
                  <a:pt x="20502" y="8"/>
                </a:moveTo>
                <a:cubicBezTo>
                  <a:pt x="20843" y="-36"/>
                  <a:pt x="21111" y="91"/>
                  <a:pt x="21280" y="355"/>
                </a:cubicBezTo>
                <a:cubicBezTo>
                  <a:pt x="21289" y="359"/>
                  <a:pt x="21295" y="367"/>
                  <a:pt x="21301" y="376"/>
                </a:cubicBezTo>
                <a:cubicBezTo>
                  <a:pt x="21532" y="703"/>
                  <a:pt x="21600" y="1261"/>
                  <a:pt x="21450" y="1971"/>
                </a:cubicBezTo>
                <a:lnTo>
                  <a:pt x="21133" y="3476"/>
                </a:lnTo>
                <a:lnTo>
                  <a:pt x="18669" y="14130"/>
                </a:lnTo>
                <a:lnTo>
                  <a:pt x="18662" y="14094"/>
                </a:lnTo>
                <a:lnTo>
                  <a:pt x="17681" y="18342"/>
                </a:lnTo>
                <a:lnTo>
                  <a:pt x="17167" y="11276"/>
                </a:lnTo>
                <a:lnTo>
                  <a:pt x="16759" y="11759"/>
                </a:lnTo>
                <a:cubicBezTo>
                  <a:pt x="9959" y="19282"/>
                  <a:pt x="1222" y="21369"/>
                  <a:pt x="0" y="21564"/>
                </a:cubicBezTo>
                <a:cubicBezTo>
                  <a:pt x="5435" y="19256"/>
                  <a:pt x="9869" y="13589"/>
                  <a:pt x="12818" y="7840"/>
                </a:cubicBezTo>
                <a:lnTo>
                  <a:pt x="13634" y="6126"/>
                </a:lnTo>
                <a:lnTo>
                  <a:pt x="8666" y="5392"/>
                </a:lnTo>
                <a:lnTo>
                  <a:pt x="19876" y="221"/>
                </a:lnTo>
                <a:lnTo>
                  <a:pt x="20138" y="111"/>
                </a:lnTo>
                <a:cubicBezTo>
                  <a:pt x="20267" y="57"/>
                  <a:pt x="20389" y="23"/>
                  <a:pt x="20502" y="8"/>
                </a:cubicBezTo>
                <a:close/>
              </a:path>
            </a:pathLst>
          </a:custGeom>
          <a:solidFill>
            <a:srgbClr val="FFC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1" name="Shape 161"/>
          <p:cNvSpPr/>
          <p:nvPr/>
        </p:nvSpPr>
        <p:spPr>
          <a:xfrm>
            <a:off x="6292691" y="2852261"/>
            <a:ext cx="455772" cy="253916"/>
          </a:xfrm>
          <a:prstGeom prst="rect">
            <a:avLst/>
          </a:prstGeom>
          <a:ln w="12700">
            <a:miter lim="400000"/>
          </a:ln>
        </p:spPr>
        <p:txBody>
          <a:bodyPr lIns="34289" rIns="34289">
            <a:spAutoFit/>
          </a:bodyPr>
          <a:lstStyle>
            <a:lvl1pPr>
              <a:defRPr sz="1400"/>
            </a:lvl1pPr>
          </a:lstStyle>
          <a:p>
            <a:pPr lvl="0">
              <a:defRPr sz="1800"/>
            </a:pPr>
            <a:r>
              <a:rPr sz="1050"/>
              <a:t>166%</a:t>
            </a:r>
          </a:p>
        </p:txBody>
      </p:sp>
      <p:sp>
        <p:nvSpPr>
          <p:cNvPr id="162" name="Shape 162"/>
          <p:cNvSpPr/>
          <p:nvPr/>
        </p:nvSpPr>
        <p:spPr>
          <a:xfrm>
            <a:off x="7780496" y="1880711"/>
            <a:ext cx="455772" cy="253916"/>
          </a:xfrm>
          <a:prstGeom prst="rect">
            <a:avLst/>
          </a:prstGeom>
          <a:ln w="12700">
            <a:miter lim="400000"/>
          </a:ln>
        </p:spPr>
        <p:txBody>
          <a:bodyPr lIns="34289" rIns="34289">
            <a:spAutoFit/>
          </a:bodyPr>
          <a:lstStyle>
            <a:lvl1pPr>
              <a:defRPr sz="1400"/>
            </a:lvl1pPr>
          </a:lstStyle>
          <a:p>
            <a:pPr lvl="0">
              <a:defRPr sz="1800"/>
            </a:pPr>
            <a:r>
              <a:rPr sz="1050"/>
              <a:t>175%</a:t>
            </a:r>
          </a:p>
        </p:txBody>
      </p:sp>
      <p:sp>
        <p:nvSpPr>
          <p:cNvPr id="147" name="Shape 147"/>
          <p:cNvSpPr/>
          <p:nvPr/>
        </p:nvSpPr>
        <p:spPr>
          <a:xfrm>
            <a:off x="1112996" y="1606868"/>
            <a:ext cx="2586038" cy="12453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0" h="21564" extrusionOk="0">
                <a:moveTo>
                  <a:pt x="20502" y="8"/>
                </a:moveTo>
                <a:cubicBezTo>
                  <a:pt x="20843" y="-36"/>
                  <a:pt x="21111" y="91"/>
                  <a:pt x="21280" y="355"/>
                </a:cubicBezTo>
                <a:cubicBezTo>
                  <a:pt x="21289" y="359"/>
                  <a:pt x="21295" y="367"/>
                  <a:pt x="21301" y="376"/>
                </a:cubicBezTo>
                <a:cubicBezTo>
                  <a:pt x="21532" y="703"/>
                  <a:pt x="21600" y="1261"/>
                  <a:pt x="21450" y="1971"/>
                </a:cubicBezTo>
                <a:lnTo>
                  <a:pt x="21133" y="3476"/>
                </a:lnTo>
                <a:lnTo>
                  <a:pt x="18669" y="14130"/>
                </a:lnTo>
                <a:lnTo>
                  <a:pt x="18662" y="14094"/>
                </a:lnTo>
                <a:lnTo>
                  <a:pt x="17681" y="18342"/>
                </a:lnTo>
                <a:lnTo>
                  <a:pt x="17167" y="11276"/>
                </a:lnTo>
                <a:lnTo>
                  <a:pt x="16759" y="11759"/>
                </a:lnTo>
                <a:cubicBezTo>
                  <a:pt x="9959" y="19282"/>
                  <a:pt x="1222" y="21369"/>
                  <a:pt x="0" y="21564"/>
                </a:cubicBezTo>
                <a:cubicBezTo>
                  <a:pt x="5435" y="19256"/>
                  <a:pt x="9869" y="13589"/>
                  <a:pt x="12818" y="7840"/>
                </a:cubicBezTo>
                <a:lnTo>
                  <a:pt x="13634" y="6126"/>
                </a:lnTo>
                <a:lnTo>
                  <a:pt x="8666" y="5392"/>
                </a:lnTo>
                <a:lnTo>
                  <a:pt x="19876" y="221"/>
                </a:lnTo>
                <a:lnTo>
                  <a:pt x="20138" y="111"/>
                </a:lnTo>
                <a:cubicBezTo>
                  <a:pt x="20267" y="57"/>
                  <a:pt x="20389" y="23"/>
                  <a:pt x="20502" y="8"/>
                </a:cubicBezTo>
                <a:close/>
              </a:path>
            </a:pathLst>
          </a:custGeom>
          <a:solidFill>
            <a:srgbClr val="00B0F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4967764" y="4652010"/>
            <a:ext cx="3105626" cy="4154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wrap="square" lIns="34289" rIns="34289">
            <a:spAutoFit/>
          </a:bodyPr>
          <a:lstStyle/>
          <a:p>
            <a:pPr lvl="0"/>
            <a:r>
              <a:rPr sz="1050">
                <a:solidFill>
                  <a:schemeClr val="bg1">
                    <a:lumMod val="65000"/>
                  </a:schemeClr>
                </a:solidFill>
                <a:sym typeface="Wingdings 2" panose="05020102010507070707" charset="0"/>
              </a:rPr>
              <a:t></a:t>
            </a:r>
            <a:r>
              <a:rPr sz="1050">
                <a:sym typeface="+mn-ea"/>
              </a:rPr>
              <a:t>连锁加盟从30家发展到220家</a:t>
            </a:r>
            <a:endParaRPr sz="1050"/>
          </a:p>
          <a:p>
            <a:pPr lvl="0"/>
            <a:r>
              <a:rPr sz="1050">
                <a:solidFill>
                  <a:schemeClr val="accent2">
                    <a:lumMod val="75000"/>
                  </a:schemeClr>
                </a:solidFill>
                <a:sym typeface="Wingdings 2" panose="05020102010507070707" charset="0"/>
              </a:rPr>
              <a:t></a:t>
            </a:r>
            <a:r>
              <a:rPr sz="1050"/>
              <a:t>平台认证从200家到2020年发展到1000家</a:t>
            </a:r>
          </a:p>
        </p:txBody>
      </p:sp>
      <p:pic>
        <p:nvPicPr>
          <p:cNvPr id="167" name="image2.png" descr="梦驼铃-定稿1-0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31016" y="335757"/>
            <a:ext cx="1005365" cy="62722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49" name="Shape 149"/>
          <p:cNvSpPr/>
          <p:nvPr/>
        </p:nvSpPr>
        <p:spPr>
          <a:xfrm>
            <a:off x="2337911" y="2333149"/>
            <a:ext cx="564833" cy="253916"/>
          </a:xfrm>
          <a:prstGeom prst="rect">
            <a:avLst/>
          </a:prstGeom>
          <a:ln w="12700">
            <a:miter lim="400000"/>
          </a:ln>
        </p:spPr>
        <p:txBody>
          <a:bodyPr lIns="34289" rIns="34289">
            <a:spAutoFit/>
          </a:bodyPr>
          <a:lstStyle>
            <a:lvl1pPr>
              <a:defRPr sz="1400"/>
            </a:lvl1pPr>
          </a:lstStyle>
          <a:p>
            <a:pPr lvl="0">
              <a:defRPr sz="1800"/>
            </a:pPr>
            <a:r>
              <a:rPr sz="1050"/>
              <a:t>13.98%</a:t>
            </a:r>
          </a:p>
        </p:txBody>
      </p:sp>
      <p:sp>
        <p:nvSpPr>
          <p:cNvPr id="4" name="Shape 166"/>
          <p:cNvSpPr/>
          <p:nvPr/>
        </p:nvSpPr>
        <p:spPr>
          <a:xfrm>
            <a:off x="584835" y="4652010"/>
            <a:ext cx="3279458" cy="57708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wrap="square" lIns="34289" rIns="34289">
            <a:spAutoFit/>
          </a:bodyPr>
          <a:lstStyle/>
          <a:p>
            <a:pPr lvl="0"/>
            <a:r>
              <a:rPr sz="1050">
                <a:solidFill>
                  <a:schemeClr val="bg1">
                    <a:lumMod val="65000"/>
                  </a:schemeClr>
                </a:solidFill>
                <a:sym typeface="Wingdings 2" panose="05020102010507070707" charset="0"/>
              </a:rPr>
              <a:t></a:t>
            </a:r>
            <a:r>
              <a:rPr lang="zh-CN" altLang="en-US" sz="1050">
                <a:solidFill>
                  <a:schemeClr val="tx1"/>
                </a:solidFill>
                <a:ea typeface="宋体" panose="02010600030101010101" pitchFamily="2" charset="-122"/>
                <a:sym typeface="Wingdings 2" panose="05020102010507070707" charset="0"/>
              </a:rPr>
              <a:t>平台注册车辆数量从</a:t>
            </a:r>
            <a:r>
              <a:rPr lang="en-US" altLang="zh-CN" sz="1050">
                <a:solidFill>
                  <a:schemeClr val="tx1"/>
                </a:solidFill>
                <a:ea typeface="宋体" panose="02010600030101010101" pitchFamily="2" charset="-122"/>
                <a:sym typeface="Wingdings 2" panose="05020102010507070707" charset="0"/>
              </a:rPr>
              <a:t>3519</a:t>
            </a:r>
            <a:r>
              <a:rPr lang="zh-CN" altLang="en-US" sz="1050">
                <a:solidFill>
                  <a:schemeClr val="tx1"/>
                </a:solidFill>
                <a:ea typeface="宋体" panose="02010600030101010101" pitchFamily="2" charset="-122"/>
                <a:sym typeface="Wingdings 2" panose="05020102010507070707" charset="0"/>
              </a:rPr>
              <a:t>辆</a:t>
            </a:r>
            <a:r>
              <a:rPr lang="en-US" altLang="zh-CN" sz="1050">
                <a:solidFill>
                  <a:schemeClr val="tx1"/>
                </a:solidFill>
                <a:ea typeface="宋体" panose="02010600030101010101" pitchFamily="2" charset="-122"/>
                <a:sym typeface="Wingdings 2" panose="05020102010507070707" charset="0"/>
              </a:rPr>
              <a:t>——20000</a:t>
            </a:r>
            <a:r>
              <a:rPr lang="zh-CN" altLang="en-US" sz="1050">
                <a:solidFill>
                  <a:schemeClr val="tx1"/>
                </a:solidFill>
                <a:ea typeface="宋体" panose="02010600030101010101" pitchFamily="2" charset="-122"/>
                <a:sym typeface="Wingdings 2" panose="05020102010507070707" charset="0"/>
              </a:rPr>
              <a:t>辆</a:t>
            </a:r>
            <a:endParaRPr sz="1050">
              <a:solidFill>
                <a:schemeClr val="tx1"/>
              </a:solidFill>
            </a:endParaRPr>
          </a:p>
          <a:p>
            <a:pPr lvl="0"/>
            <a:r>
              <a:rPr sz="1050">
                <a:solidFill>
                  <a:schemeClr val="accent2">
                    <a:lumMod val="75000"/>
                  </a:schemeClr>
                </a:solidFill>
                <a:sym typeface="Wingdings 2" panose="05020102010507070707" charset="0"/>
              </a:rPr>
              <a:t></a:t>
            </a:r>
            <a:r>
              <a:rPr lang="zh-CN" altLang="en-US" sz="1050">
                <a:solidFill>
                  <a:schemeClr val="tx1"/>
                </a:solidFill>
                <a:ea typeface="宋体" panose="02010600030101010101" pitchFamily="2" charset="-122"/>
                <a:sym typeface="Wingdings 2" panose="05020102010507070707" charset="0"/>
              </a:rPr>
              <a:t>市场车源数量</a:t>
            </a:r>
          </a:p>
          <a:p>
            <a:pPr lvl="0"/>
            <a:r>
              <a:rPr lang="zh-CN" altLang="en-US" sz="1050">
                <a:solidFill>
                  <a:schemeClr val="tx1"/>
                </a:solidFill>
                <a:ea typeface="宋体" panose="02010600030101010101" pitchFamily="2" charset="-122"/>
                <a:sym typeface="Wingdings 2" panose="05020102010507070707" charset="0"/>
              </a:rPr>
              <a:t>    市场占有率从</a:t>
            </a:r>
            <a:r>
              <a:rPr lang="en-US" altLang="zh-CN" sz="1050">
                <a:solidFill>
                  <a:schemeClr val="tx1"/>
                </a:solidFill>
                <a:ea typeface="宋体" panose="02010600030101010101" pitchFamily="2" charset="-122"/>
                <a:sym typeface="Wingdings 2" panose="05020102010507070707" charset="0"/>
              </a:rPr>
              <a:t>2018</a:t>
            </a:r>
            <a:r>
              <a:rPr lang="zh-CN" altLang="en-US" sz="1050">
                <a:solidFill>
                  <a:schemeClr val="tx1"/>
                </a:solidFill>
                <a:ea typeface="宋体" panose="02010600030101010101" pitchFamily="2" charset="-122"/>
                <a:sym typeface="Wingdings 2" panose="05020102010507070707" charset="0"/>
              </a:rPr>
              <a:t>年的</a:t>
            </a:r>
            <a:r>
              <a:rPr lang="en-US" altLang="zh-CN" sz="1050">
                <a:solidFill>
                  <a:schemeClr val="tx1"/>
                </a:solidFill>
                <a:ea typeface="宋体" panose="02010600030101010101" pitchFamily="2" charset="-122"/>
                <a:sym typeface="Wingdings 2" panose="05020102010507070707" charset="0"/>
              </a:rPr>
              <a:t>5.4%——2020</a:t>
            </a:r>
            <a:r>
              <a:rPr lang="zh-CN" altLang="en-US" sz="1050">
                <a:solidFill>
                  <a:schemeClr val="tx1"/>
                </a:solidFill>
                <a:ea typeface="宋体" panose="02010600030101010101" pitchFamily="2" charset="-122"/>
                <a:sym typeface="Wingdings 2" panose="05020102010507070707" charset="0"/>
              </a:rPr>
              <a:t>年增长到</a:t>
            </a:r>
            <a:r>
              <a:rPr lang="en-US" altLang="zh-CN" sz="1050">
                <a:solidFill>
                  <a:schemeClr val="tx1"/>
                </a:solidFill>
                <a:ea typeface="宋体" panose="02010600030101010101" pitchFamily="2" charset="-122"/>
                <a:sym typeface="Wingdings 2" panose="05020102010507070707" charset="0"/>
              </a:rPr>
              <a:t>25.4%</a:t>
            </a:r>
          </a:p>
        </p:txBody>
      </p:sp>
    </p:spTree>
  </p:cSld>
  <p:clrMapOvr>
    <a:masterClrMapping/>
  </p:clrMapOvr>
  <p:transition spd="med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/>
          <p:nvPr/>
        </p:nvSpPr>
        <p:spPr>
          <a:xfrm>
            <a:off x="-4287" y="2429351"/>
            <a:ext cx="9152098" cy="1706880"/>
          </a:xfrm>
          <a:prstGeom prst="rect">
            <a:avLst/>
          </a:prstGeom>
          <a:solidFill>
            <a:srgbClr val="0070C0"/>
          </a:solidFill>
          <a:ln w="38100">
            <a:solidFill>
              <a:srgbClr val="E7E7E7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6" name="Shape 406"/>
          <p:cNvSpPr/>
          <p:nvPr/>
        </p:nvSpPr>
        <p:spPr>
          <a:xfrm>
            <a:off x="-4287" y="3425665"/>
            <a:ext cx="2643665" cy="923330"/>
          </a:xfrm>
          <a:prstGeom prst="rect">
            <a:avLst/>
          </a:prstGeom>
          <a:ln w="12700">
            <a:miter lim="400000"/>
          </a:ln>
        </p:spPr>
        <p:txBody>
          <a:bodyPr lIns="34289" rIns="34289">
            <a:spAutoFit/>
          </a:bodyPr>
          <a:lstStyle>
            <a:lvl1pPr>
              <a:defRPr sz="7200" i="1">
                <a:solidFill>
                  <a:srgbClr val="FFFFFF"/>
                </a:solidFill>
                <a:latin typeface="Monotype Corsiva" panose="03010101010201010101"/>
                <a:ea typeface="Monotype Corsiva" panose="03010101010201010101"/>
                <a:cs typeface="Monotype Corsiva" panose="03010101010201010101"/>
                <a:sym typeface="Monotype Corsiva" panose="03010101010201010101"/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5400"/>
              <a:t>Thanks</a:t>
            </a:r>
          </a:p>
        </p:txBody>
      </p:sp>
      <p:pic>
        <p:nvPicPr>
          <p:cNvPr id="407" name="image2.png" descr="梦驼铃-定稿1-0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16606" y="1007745"/>
            <a:ext cx="2123123" cy="132397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08" name="image16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3731894" y="2666523"/>
            <a:ext cx="1147287" cy="114728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10" name="Shape 410"/>
          <p:cNvSpPr/>
          <p:nvPr/>
        </p:nvSpPr>
        <p:spPr>
          <a:xfrm>
            <a:off x="3273743" y="3856672"/>
            <a:ext cx="2086928" cy="323165"/>
          </a:xfrm>
          <a:prstGeom prst="rect">
            <a:avLst/>
          </a:prstGeom>
          <a:ln w="12700">
            <a:miter lim="400000"/>
          </a:ln>
        </p:spPr>
        <p:txBody>
          <a:bodyPr lIns="34289" rIns="34289">
            <a:spAutoFit/>
          </a:bodyPr>
          <a:lstStyle>
            <a:lvl1pPr algn="ctr">
              <a:defRPr sz="2000">
                <a:ln w="10159">
                  <a:solidFill>
                    <a:srgbClr val="4472C4"/>
                  </a:solidFill>
                </a:ln>
                <a:solidFill>
                  <a:srgbClr val="FFFFFF"/>
                </a:solidFill>
                <a:effectLst>
                  <a:outerShdw blurRad="38100" dist="22860" dir="5400000" rotWithShape="0">
                    <a:srgbClr val="000000">
                      <a:alpha val="30000"/>
                    </a:srgbClr>
                  </a:outerShdw>
                </a:effectLst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  <a:sym typeface="叶根友毛笔行书2.0版" panose="02010601030101010101" charset="-122"/>
              </a:defRPr>
            </a:lvl1pPr>
          </a:lstStyle>
          <a:p>
            <a:pPr lvl="0">
              <a:defRPr sz="180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1500" dirty="0" err="1"/>
              <a:t>健康生态物流缔造者</a:t>
            </a:r>
            <a:endParaRPr sz="15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" grpId="1" animBg="1" advAuto="0"/>
      <p:bldP spid="406" grpId="2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568166" y="933419"/>
            <a:ext cx="1458279" cy="36772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spAutoFit/>
          </a:bodyPr>
          <a:lstStyle>
            <a:lvl1pPr>
              <a:lnSpc>
                <a:spcPct val="114000"/>
              </a:lnSpc>
              <a:defRPr sz="3200" b="1">
                <a:solidFill>
                  <a:srgbClr val="5B9BD5"/>
                </a:solidFill>
                <a:effectLst>
                  <a:outerShdw blurRad="38100" dist="25400" dir="5400000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企业简介</a:t>
            </a:r>
          </a:p>
        </p:txBody>
      </p:sp>
      <p:sp>
        <p:nvSpPr>
          <p:cNvPr id="67" name="Shape 67"/>
          <p:cNvSpPr/>
          <p:nvPr/>
        </p:nvSpPr>
        <p:spPr>
          <a:xfrm>
            <a:off x="568642" y="1456372"/>
            <a:ext cx="8007193" cy="3091680"/>
          </a:xfrm>
          <a:prstGeom prst="rect">
            <a:avLst/>
          </a:prstGeom>
          <a:ln w="12700">
            <a:miter lim="400000"/>
          </a:ln>
        </p:spPr>
        <p:txBody>
          <a:bodyPr lIns="34289" rIns="34289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        宁夏九鼎物流科技有限责任公司，成立于2015年12月，公司成立三年来立志打造了货主、承运商、司机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、</a:t>
            </a:r>
            <a:r>
              <a:rPr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商用车后市场综合服务平台，服务宁夏、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辐射</a:t>
            </a:r>
            <a:r>
              <a:rPr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西北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。以</a:t>
            </a:r>
            <a:r>
              <a:rPr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降低物流成本，提高效率为核心价值观。为营造健康生态物流环境贡献力量。</a:t>
            </a:r>
          </a:p>
          <a:p>
            <a:pPr lvl="0" algn="just">
              <a:lnSpc>
                <a:spcPct val="150000"/>
              </a:lnSpc>
            </a:pPr>
            <a:r>
              <a:rPr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        </a:t>
            </a:r>
          </a:p>
          <a:p>
            <a:pPr lvl="0" algn="just">
              <a:lnSpc>
                <a:spcPct val="150000"/>
              </a:lnSpc>
            </a:pPr>
            <a:r>
              <a:rPr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        愿景：“梦驼铃”物流服务平台——健康生态物流缔造者</a:t>
            </a:r>
          </a:p>
          <a:p>
            <a:pPr lvl="0" algn="just">
              <a:lnSpc>
                <a:spcPct val="150000"/>
              </a:lnSpc>
            </a:pPr>
            <a:endParaRPr sz="675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微软雅黑" panose="020B0503020204020204" charset="-122"/>
            </a:endParaRPr>
          </a:p>
          <a:p>
            <a:pPr lvl="0" algn="just">
              <a:lnSpc>
                <a:spcPct val="150000"/>
              </a:lnSpc>
            </a:pPr>
            <a:r>
              <a:rPr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        目标：成为西北最大的物流服务商</a:t>
            </a:r>
          </a:p>
        </p:txBody>
      </p:sp>
      <p:pic>
        <p:nvPicPr>
          <p:cNvPr id="68" name="image2.png" descr="梦驼铃-定稿1-0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1016" y="335757"/>
            <a:ext cx="1005365" cy="627221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indefinite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1" animBg="1" advAuto="0"/>
      <p:bldP spid="67" grpId="2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/>
        </p:nvSpPr>
        <p:spPr>
          <a:xfrm>
            <a:off x="4936807" y="5209394"/>
            <a:ext cx="4200050" cy="16158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spAutoFit/>
          </a:bodyPr>
          <a:lstStyle>
            <a:lvl1pPr algn="r">
              <a:defRPr sz="1400">
                <a:solidFill>
                  <a:srgbClr val="888888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50"/>
              <a:t>诚信  奉献  合作  共羸</a:t>
            </a:r>
          </a:p>
        </p:txBody>
      </p:sp>
      <p:sp>
        <p:nvSpPr>
          <p:cNvPr id="100" name="Shape 100"/>
          <p:cNvSpPr>
            <a:spLocks noGrp="1"/>
          </p:cNvSpPr>
          <p:nvPr>
            <p:ph type="title"/>
          </p:nvPr>
        </p:nvSpPr>
        <p:spPr>
          <a:xfrm>
            <a:off x="-397669" y="360521"/>
            <a:ext cx="8043863" cy="76628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 b="1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管理团队行业背景</a:t>
            </a:r>
            <a:r>
              <a:rPr sz="1800" b="1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（供应链、汽配、互联网）</a:t>
            </a:r>
          </a:p>
        </p:txBody>
      </p:sp>
      <p:sp>
        <p:nvSpPr>
          <p:cNvPr id="101" name="Shape 101"/>
          <p:cNvSpPr>
            <a:spLocks noGrp="1"/>
          </p:cNvSpPr>
          <p:nvPr>
            <p:ph type="body" idx="1"/>
          </p:nvPr>
        </p:nvSpPr>
        <p:spPr>
          <a:xfrm>
            <a:off x="1315876" y="1170277"/>
            <a:ext cx="3188019" cy="3959543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 w="28575">
            <a:solidFill>
              <a:srgbClr val="FFFFFF"/>
            </a:solidFill>
            <a:miter lim="800000"/>
          </a:ln>
        </p:spPr>
        <p:txBody>
          <a:bodyPr lIns="0" tIns="0" rIns="0" bIns="0">
            <a:normAutofit/>
          </a:bodyPr>
          <a:lstStyle/>
          <a:p>
            <a:pPr lvl="0">
              <a:buSzTx/>
              <a:buFont typeface="Wingdings" panose="05000000000000000000" charset="0"/>
              <a:buChar char="Ø"/>
              <a:defRPr sz="1800">
                <a:solidFill>
                  <a:srgbClr val="000000"/>
                </a:solidFill>
              </a:defRPr>
            </a:pPr>
            <a:endParaRPr lang="en-US" altLang="zh-CN" b="1" dirty="0">
              <a:solidFill>
                <a:srgbClr val="397CEF"/>
              </a:solidFill>
              <a:latin typeface="锐字工房云字库魏体GBK"/>
              <a:ea typeface="锐字工房云字库魏体GBK"/>
              <a:cs typeface="锐字工房云字库魏体GBK"/>
              <a:sym typeface="锐字工房云字库魏体GBK"/>
            </a:endParaRPr>
          </a:p>
          <a:p>
            <a:pPr marL="0" indent="0">
              <a:buClr>
                <a:srgbClr val="FFFFFF"/>
              </a:buClr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Wingdings 2" panose="05020102010507070707" charset="0"/>
              </a:rPr>
              <a:t></a:t>
            </a:r>
            <a:r>
              <a:rPr sz="1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朱   吉    </a:t>
            </a:r>
            <a:r>
              <a:rPr sz="1400" b="1" dirty="0" err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总经理</a:t>
            </a:r>
            <a:endParaRPr sz="14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锐字工房云字库魏体GBK"/>
            </a:endParaRPr>
          </a:p>
          <a:p>
            <a:pPr marL="0" indent="0">
              <a:buClr>
                <a:srgbClr val="FFFFFF"/>
              </a:buClr>
              <a:buNone/>
              <a:defRPr sz="1800">
                <a:solidFill>
                  <a:srgbClr val="000000"/>
                </a:solidFill>
              </a:defRPr>
            </a:pPr>
            <a:r>
              <a:rPr lang="en-US" sz="1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   15</a:t>
            </a:r>
            <a:r>
              <a:rPr sz="1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年供应链营销、运营管理从业经验</a:t>
            </a:r>
          </a:p>
          <a:p>
            <a:pPr marL="0" indent="0">
              <a:buClr>
                <a:srgbClr val="397CEF"/>
              </a:buClr>
              <a:buNone/>
              <a:defRPr sz="1800">
                <a:solidFill>
                  <a:srgbClr val="000000"/>
                </a:solidFill>
              </a:defRPr>
            </a:pPr>
            <a:r>
              <a:rPr sz="1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   </a:t>
            </a:r>
            <a:r>
              <a:rPr sz="1400" b="1" dirty="0" err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壳牌（中国</a:t>
            </a:r>
            <a:r>
              <a:rPr sz="1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）  </a:t>
            </a:r>
            <a:r>
              <a:rPr sz="1400" b="1" dirty="0" err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华北区域营销总监</a:t>
            </a:r>
            <a:endParaRPr sz="14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锐字工房云字库魏体GBK"/>
            </a:endParaRPr>
          </a:p>
          <a:p>
            <a:pPr marL="0" indent="0">
              <a:buClr>
                <a:srgbClr val="397CEF"/>
              </a:buClr>
              <a:buNone/>
              <a:defRPr sz="1800">
                <a:solidFill>
                  <a:srgbClr val="000000"/>
                </a:solidFill>
              </a:defRPr>
            </a:pPr>
            <a:r>
              <a:rPr sz="1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   </a:t>
            </a:r>
            <a:r>
              <a:rPr sz="1400" b="1" dirty="0" err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现任</a:t>
            </a:r>
            <a:r>
              <a:rPr sz="1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 </a:t>
            </a:r>
            <a:r>
              <a:rPr sz="1400" b="1" dirty="0" err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宁夏九鼎物流科技有限责任公司总经理</a:t>
            </a:r>
            <a:r>
              <a:rPr sz="1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   </a:t>
            </a:r>
          </a:p>
          <a:p>
            <a:pPr marL="0" indent="0">
              <a:buSzTx/>
              <a:buNone/>
              <a:defRPr sz="1800">
                <a:solidFill>
                  <a:srgbClr val="000000"/>
                </a:solidFill>
              </a:defRPr>
            </a:pPr>
            <a:endParaRPr lang="en-US" altLang="zh-CN" sz="6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锐字工房云字库魏体GBK"/>
            </a:endParaRPr>
          </a:p>
          <a:p>
            <a:pPr marL="0" indent="0">
              <a:buSzTx/>
              <a:buNone/>
              <a:defRPr sz="1800">
                <a:solidFill>
                  <a:srgbClr val="000000"/>
                </a:solidFill>
              </a:defRPr>
            </a:pPr>
            <a:endParaRPr lang="en-US" altLang="zh-CN" sz="6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锐字工房云字库魏体GBK"/>
            </a:endParaRPr>
          </a:p>
          <a:p>
            <a:pPr marL="0" indent="0">
              <a:buSzTx/>
              <a:buNone/>
              <a:defRPr sz="1800">
                <a:solidFill>
                  <a:srgbClr val="000000"/>
                </a:solidFill>
              </a:defRPr>
            </a:pPr>
            <a:endParaRPr sz="6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锐字工房云字库魏体GBK"/>
            </a:endParaRPr>
          </a:p>
          <a:p>
            <a:pPr mar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Wingdings 2" panose="05020102010507070707" charset="0"/>
              </a:rPr>
              <a:t></a:t>
            </a:r>
            <a:r>
              <a:rPr sz="1400" b="1" dirty="0" err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魏小忠</a:t>
            </a:r>
            <a:r>
              <a:rPr sz="1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      </a:t>
            </a:r>
            <a:r>
              <a:rPr sz="1400" b="1" dirty="0" err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金融总监</a:t>
            </a:r>
            <a:endParaRPr sz="14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锐字工房云字库魏体GBK"/>
            </a:endParaRPr>
          </a:p>
          <a:p>
            <a:pPr marL="0" indent="0">
              <a:buClr>
                <a:srgbClr val="397CEF"/>
              </a:buClr>
              <a:buNone/>
              <a:defRPr sz="1800">
                <a:solidFill>
                  <a:srgbClr val="000000"/>
                </a:solidFill>
              </a:defRPr>
            </a:pPr>
            <a:r>
              <a:rPr sz="1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   6年中国银行总部任职经验</a:t>
            </a:r>
          </a:p>
          <a:p>
            <a:pPr marL="0" indent="0">
              <a:buClr>
                <a:srgbClr val="397CEF"/>
              </a:buClr>
              <a:buNone/>
              <a:defRPr sz="1800">
                <a:solidFill>
                  <a:srgbClr val="000000"/>
                </a:solidFill>
              </a:defRPr>
            </a:pPr>
            <a:r>
              <a:rPr sz="1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   </a:t>
            </a:r>
            <a:r>
              <a:rPr sz="1400" b="1" dirty="0" err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北京理工大学</a:t>
            </a:r>
            <a:r>
              <a:rPr sz="1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   </a:t>
            </a:r>
            <a:r>
              <a:rPr sz="1400" b="1" dirty="0" err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金融学</a:t>
            </a:r>
            <a:r>
              <a:rPr sz="1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   </a:t>
            </a:r>
            <a:r>
              <a:rPr sz="1400" b="1" dirty="0" err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学士</a:t>
            </a:r>
            <a:endParaRPr sz="14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锐字工房云字库魏体GBK"/>
            </a:endParaRPr>
          </a:p>
          <a:p>
            <a:pPr marL="0" indent="0">
              <a:buClr>
                <a:srgbClr val="397CEF"/>
              </a:buClr>
              <a:buNone/>
              <a:defRPr sz="1800">
                <a:solidFill>
                  <a:srgbClr val="000000"/>
                </a:solidFill>
              </a:defRPr>
            </a:pPr>
            <a:r>
              <a:rPr sz="1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   </a:t>
            </a:r>
            <a:r>
              <a:rPr sz="1400" b="1" dirty="0" err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中央财经大学</a:t>
            </a:r>
            <a:r>
              <a:rPr sz="1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   </a:t>
            </a:r>
            <a:r>
              <a:rPr sz="1400" b="1" dirty="0" err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经济管理学</a:t>
            </a:r>
            <a:r>
              <a:rPr sz="1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     </a:t>
            </a:r>
            <a:r>
              <a:rPr sz="1400" b="1" dirty="0" err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硕士</a:t>
            </a:r>
            <a:endParaRPr sz="14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锐字工房云字库魏体GBK"/>
            </a:endParaRPr>
          </a:p>
        </p:txBody>
      </p:sp>
      <p:grpSp>
        <p:nvGrpSpPr>
          <p:cNvPr id="104" name="Group 104"/>
          <p:cNvGrpSpPr/>
          <p:nvPr/>
        </p:nvGrpSpPr>
        <p:grpSpPr>
          <a:xfrm>
            <a:off x="5095875" y="1126807"/>
            <a:ext cx="3188019" cy="3959543"/>
            <a:chOff x="0" y="0"/>
            <a:chExt cx="4250691" cy="5279388"/>
          </a:xfrm>
        </p:grpSpPr>
        <p:sp>
          <p:nvSpPr>
            <p:cNvPr id="102" name="Shape 102"/>
            <p:cNvSpPr/>
            <p:nvPr/>
          </p:nvSpPr>
          <p:spPr>
            <a:xfrm>
              <a:off x="0" y="0"/>
              <a:ext cx="4250691" cy="5278755"/>
            </a:xfrm>
            <a:prstGeom prst="rect">
              <a:avLst/>
            </a:prstGeom>
            <a:solidFill>
              <a:srgbClr val="FFFFFF"/>
            </a:solidFill>
            <a:ln w="285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lnSpc>
                  <a:spcPct val="120000"/>
                </a:lnSpc>
                <a:spcBef>
                  <a:spcPts val="750"/>
                </a:spcBef>
                <a:defRPr b="1">
                  <a:solidFill>
                    <a:srgbClr val="397CEF"/>
                  </a:solidFill>
                  <a:latin typeface="锐字工房云字库魏体GBK"/>
                  <a:ea typeface="锐字工房云字库魏体GBK"/>
                  <a:cs typeface="锐字工房云字库魏体GBK"/>
                  <a:sym typeface="锐字工房云字库魏体GBK"/>
                </a:defRPr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0" y="0"/>
              <a:ext cx="4250689" cy="5279388"/>
            </a:xfrm>
            <a:prstGeom prst="rect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5400000" scaled="0"/>
            </a:gradFill>
            <a:ln w="28575">
              <a:solidFill>
                <a:srgbClr val="FFFFFF"/>
              </a:solidFill>
              <a:miter lim="800000"/>
            </a:ln>
          </p:spPr>
          <p:txBody>
            <a:bodyPr vert="horz" wrap="square" lIns="0" tIns="0" rIns="0" bIns="0" numCol="1" rtlCol="0" anchor="t">
              <a:normAutofit/>
            </a:bodyPr>
            <a:lstStyle/>
            <a:p>
              <a:pPr algn="l">
                <a:lnSpc>
                  <a:spcPct val="120000"/>
                </a:lnSpc>
                <a:spcBef>
                  <a:spcPts val="750"/>
                </a:spcBef>
                <a:buFont typeface="Arial" panose="020B0604020202020204"/>
                <a:defRPr sz="1800">
                  <a:solidFill>
                    <a:srgbClr val="000000"/>
                  </a:solidFill>
                </a:defRPr>
              </a:pPr>
              <a:r>
                <a:rPr sz="1350" b="1">
                  <a:solidFill>
                    <a:srgbClr val="397CEF"/>
                  </a:solidFill>
                  <a:latin typeface="锐字工房云字库魏体GBK"/>
                  <a:ea typeface="锐字工房云字库魏体GBK"/>
                  <a:cs typeface="锐字工房云字库魏体GBK"/>
                  <a:sym typeface="锐字工房云字库魏体GBK"/>
                </a:rPr>
                <a:t> </a:t>
              </a:r>
            </a:p>
            <a:p>
              <a:pPr algn="l">
                <a:lnSpc>
                  <a:spcPct val="120000"/>
                </a:lnSpc>
                <a:spcBef>
                  <a:spcPts val="750"/>
                </a:spcBef>
                <a:buFont typeface="Arial" panose="020B0604020202020204"/>
                <a:defRPr sz="1800">
                  <a:solidFill>
                    <a:srgbClr val="000000"/>
                  </a:solidFill>
                </a:defRPr>
              </a:pPr>
              <a:r>
                <a:rPr sz="1350" b="1">
                  <a:solidFill>
                    <a:schemeClr val="bg1"/>
                  </a:solidFill>
                  <a:latin typeface="锐字工房云字库魏体GBK"/>
                  <a:ea typeface="锐字工房云字库魏体GBK"/>
                  <a:cs typeface="锐字工房云字库魏体GBK"/>
                  <a:sym typeface="锐字工房云字库魏体GBK"/>
                </a:rPr>
                <a:t> </a:t>
              </a:r>
              <a:r>
                <a:rPr sz="2100" b="1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Wingdings 2" panose="05020102010507070707" charset="0"/>
                </a:rPr>
                <a:t></a:t>
              </a:r>
              <a:r>
                <a:rPr sz="1350" b="1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锐字工房云字库魏体GBK"/>
                </a:rPr>
                <a:t>宋显成   营销中心总监 </a:t>
              </a:r>
            </a:p>
            <a:p>
              <a:pPr algn="l">
                <a:lnSpc>
                  <a:spcPct val="120000"/>
                </a:lnSpc>
                <a:spcBef>
                  <a:spcPts val="750"/>
                </a:spcBef>
                <a:buFont typeface="Arial" panose="020B0604020202020204"/>
                <a:defRPr sz="1800">
                  <a:solidFill>
                    <a:srgbClr val="000000"/>
                  </a:solidFill>
                </a:defRPr>
              </a:pPr>
              <a:r>
                <a:rPr sz="1350" b="1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锐字工房云字库魏体GBK"/>
                </a:rPr>
                <a:t>   15年供应链营销、运营管理从业经验</a:t>
              </a:r>
            </a:p>
            <a:p>
              <a:pPr algn="l">
                <a:lnSpc>
                  <a:spcPct val="120000"/>
                </a:lnSpc>
                <a:spcBef>
                  <a:spcPts val="750"/>
                </a:spcBef>
                <a:buFont typeface="Arial" panose="020B0604020202020204"/>
                <a:defRPr sz="1800">
                  <a:solidFill>
                    <a:srgbClr val="000000"/>
                  </a:solidFill>
                </a:defRPr>
              </a:pPr>
              <a:r>
                <a:rPr sz="1350" b="1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锐字工房云字库魏体GBK"/>
                </a:rPr>
                <a:t>   远成物流（宁夏）公司总经理</a:t>
              </a:r>
            </a:p>
            <a:p>
              <a:pPr algn="l">
                <a:lnSpc>
                  <a:spcPct val="120000"/>
                </a:lnSpc>
                <a:spcBef>
                  <a:spcPts val="750"/>
                </a:spcBef>
                <a:buFont typeface="Arial" panose="020B0604020202020204"/>
                <a:defRPr sz="1800">
                  <a:solidFill>
                    <a:srgbClr val="000000"/>
                  </a:solidFill>
                </a:defRPr>
              </a:pPr>
              <a:r>
                <a:rPr sz="1350" b="1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锐字工房云字库魏体GBK"/>
                </a:rPr>
                <a:t>   哈尔滨工业大学   物流管理  学士</a:t>
              </a:r>
            </a:p>
            <a:p>
              <a:pPr algn="l">
                <a:lnSpc>
                  <a:spcPct val="120000"/>
                </a:lnSpc>
                <a:spcBef>
                  <a:spcPts val="750"/>
                </a:spcBef>
                <a:buFont typeface="Arial" panose="020B0604020202020204"/>
                <a:defRPr sz="1800">
                  <a:solidFill>
                    <a:srgbClr val="000000"/>
                  </a:solidFill>
                </a:defRPr>
              </a:pPr>
              <a:r>
                <a:rPr sz="1350" b="1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锐字工房云字库魏体GBK"/>
                </a:rPr>
                <a:t> </a:t>
              </a:r>
            </a:p>
            <a:p>
              <a:pPr algn="l">
                <a:lnSpc>
                  <a:spcPct val="120000"/>
                </a:lnSpc>
                <a:spcBef>
                  <a:spcPts val="750"/>
                </a:spcBef>
                <a:buFont typeface="Arial" panose="020B0604020202020204"/>
                <a:defRPr sz="1800">
                  <a:solidFill>
                    <a:srgbClr val="000000"/>
                  </a:solidFill>
                </a:defRPr>
              </a:pPr>
              <a:r>
                <a:rPr sz="1350" b="1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锐字工房云字库魏体GBK"/>
                </a:rPr>
                <a:t> </a:t>
              </a:r>
              <a:r>
                <a:rPr sz="2100" b="1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Wingdings 2" panose="05020102010507070707" charset="0"/>
                </a:rPr>
                <a:t></a:t>
              </a:r>
              <a:r>
                <a:rPr sz="1350" b="1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锐字工房云字库魏体GBK"/>
                </a:rPr>
                <a:t>刘志刚   商用车市场经理</a:t>
              </a:r>
            </a:p>
            <a:p>
              <a:pPr algn="l">
                <a:lnSpc>
                  <a:spcPct val="120000"/>
                </a:lnSpc>
                <a:spcBef>
                  <a:spcPts val="750"/>
                </a:spcBef>
                <a:buFont typeface="Arial" panose="020B0604020202020204"/>
                <a:defRPr sz="1800">
                  <a:solidFill>
                    <a:srgbClr val="000000"/>
                  </a:solidFill>
                </a:defRPr>
              </a:pPr>
              <a:r>
                <a:rPr sz="1350" b="1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锐字工房云字库魏体GBK"/>
                </a:rPr>
                <a:t>   12年互联网＋物流行业运营管理经验</a:t>
              </a:r>
            </a:p>
            <a:p>
              <a:pPr algn="l">
                <a:lnSpc>
                  <a:spcPct val="120000"/>
                </a:lnSpc>
                <a:spcBef>
                  <a:spcPts val="750"/>
                </a:spcBef>
                <a:buFont typeface="Arial" panose="020B0604020202020204"/>
                <a:defRPr sz="1800">
                  <a:solidFill>
                    <a:srgbClr val="000000"/>
                  </a:solidFill>
                </a:defRPr>
              </a:pPr>
              <a:r>
                <a:rPr sz="1350" b="1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锐字工房云字库魏体GBK"/>
                </a:rPr>
                <a:t>   卡行天下（北京）   运营总监</a:t>
              </a:r>
            </a:p>
            <a:p>
              <a:pPr algn="l">
                <a:lnSpc>
                  <a:spcPct val="120000"/>
                </a:lnSpc>
                <a:spcBef>
                  <a:spcPts val="750"/>
                </a:spcBef>
                <a:buFont typeface="Arial" panose="020B0604020202020204"/>
                <a:defRPr sz="1800">
                  <a:solidFill>
                    <a:srgbClr val="000000"/>
                  </a:solidFill>
                </a:defRPr>
              </a:pPr>
              <a:r>
                <a:rPr sz="1350" b="1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锐字工房云字库魏体GBK"/>
                </a:rPr>
                <a:t>   武汉大学    物流管理   学士</a:t>
              </a:r>
              <a:endParaRPr sz="1350" b="1">
                <a:solidFill>
                  <a:srgbClr val="397CE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endParaRPr>
            </a:p>
            <a:p>
              <a:pPr algn="l">
                <a:lnSpc>
                  <a:spcPct val="120000"/>
                </a:lnSpc>
                <a:spcBef>
                  <a:spcPts val="750"/>
                </a:spcBef>
                <a:buFont typeface="Arial" panose="020B0604020202020204"/>
                <a:defRPr sz="1800">
                  <a:solidFill>
                    <a:srgbClr val="000000"/>
                  </a:solidFill>
                </a:defRPr>
              </a:pPr>
              <a:endParaRPr sz="1350" b="1">
                <a:solidFill>
                  <a:srgbClr val="397CEF"/>
                </a:solidFill>
                <a:latin typeface="锐字工房云字库魏体GBK"/>
                <a:ea typeface="锐字工房云字库魏体GBK"/>
                <a:cs typeface="锐字工房云字库魏体GBK"/>
                <a:sym typeface="锐字工房云字库魏体GBK"/>
              </a:endParaRPr>
            </a:p>
            <a:p>
              <a:pPr algn="l">
                <a:lnSpc>
                  <a:spcPct val="120000"/>
                </a:lnSpc>
                <a:spcBef>
                  <a:spcPts val="750"/>
                </a:spcBef>
                <a:buFont typeface="Arial" panose="020B0604020202020204"/>
                <a:defRPr sz="1800">
                  <a:solidFill>
                    <a:srgbClr val="000000"/>
                  </a:solidFill>
                </a:defRPr>
              </a:pPr>
              <a:endParaRPr sz="1350" b="1">
                <a:solidFill>
                  <a:srgbClr val="397CEF"/>
                </a:solidFill>
                <a:latin typeface="锐字工房云字库魏体GBK"/>
                <a:ea typeface="锐字工房云字库魏体GBK"/>
                <a:cs typeface="锐字工房云字库魏体GBK"/>
                <a:sym typeface="锐字工房云字库魏体GBK"/>
              </a:endParaRPr>
            </a:p>
            <a:p>
              <a:pPr algn="l">
                <a:lnSpc>
                  <a:spcPct val="120000"/>
                </a:lnSpc>
                <a:spcBef>
                  <a:spcPts val="750"/>
                </a:spcBef>
                <a:buFont typeface="Arial" panose="020B0604020202020204"/>
                <a:defRPr sz="1800">
                  <a:solidFill>
                    <a:srgbClr val="000000"/>
                  </a:solidFill>
                </a:defRPr>
              </a:pPr>
              <a:endParaRPr sz="1350" b="1">
                <a:solidFill>
                  <a:srgbClr val="397CEF"/>
                </a:solidFill>
                <a:latin typeface="锐字工房云字库魏体GBK"/>
                <a:ea typeface="锐字工房云字库魏体GBK"/>
                <a:cs typeface="锐字工房云字库魏体GBK"/>
                <a:sym typeface="锐字工房云字库魏体GBK"/>
              </a:endParaRPr>
            </a:p>
          </p:txBody>
        </p:sp>
      </p:grpSp>
      <p:pic>
        <p:nvPicPr>
          <p:cNvPr id="105" name="image2.png" descr="梦驼铃-定稿1-0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1016" y="335757"/>
            <a:ext cx="1005365" cy="627221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image2.png" descr="梦驼铃-定稿1-0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1016" y="335757"/>
            <a:ext cx="1005365" cy="62722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08" name="Shape 108"/>
          <p:cNvSpPr>
            <a:spLocks noGrp="1"/>
          </p:cNvSpPr>
          <p:nvPr>
            <p:ph type="ctrTitle"/>
          </p:nvPr>
        </p:nvSpPr>
        <p:spPr>
          <a:xfrm>
            <a:off x="-397669" y="360521"/>
            <a:ext cx="8043863" cy="76628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7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b="1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管理团队行业背景</a:t>
            </a:r>
            <a:r>
              <a:rPr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（供应链、汽配、互联网）</a:t>
            </a:r>
          </a:p>
        </p:txBody>
      </p:sp>
      <p:sp>
        <p:nvSpPr>
          <p:cNvPr id="109" name="Shape 109"/>
          <p:cNvSpPr/>
          <p:nvPr/>
        </p:nvSpPr>
        <p:spPr>
          <a:xfrm>
            <a:off x="1234068" y="1264919"/>
            <a:ext cx="3095998" cy="3926139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 w="12700">
            <a:solidFill>
              <a:srgbClr val="FFFFFF"/>
            </a:solidFill>
            <a:miter/>
          </a:ln>
        </p:spPr>
        <p:txBody>
          <a:bodyPr wrap="square" lIns="0" tIns="0" rIns="0" bIns="0">
            <a:spAutoFit/>
          </a:bodyPr>
          <a:lstStyle/>
          <a:p>
            <a:pPr lvl="0"/>
            <a:r>
              <a:rPr b="1" dirty="0">
                <a:solidFill>
                  <a:schemeClr val="bg1"/>
                </a:solidFill>
                <a:latin typeface="锐字工房云字库魏体GBK"/>
                <a:ea typeface="锐字工房云字库魏体GBK"/>
                <a:cs typeface="锐字工房云字库魏体GBK"/>
                <a:sym typeface="锐字工房云字库魏体GBK"/>
              </a:rPr>
              <a:t>    </a:t>
            </a:r>
          </a:p>
          <a:p>
            <a:pPr>
              <a:lnSpc>
                <a:spcPct val="120000"/>
              </a:lnSpc>
            </a:pPr>
            <a:r>
              <a:rPr sz="1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Wingdings 2" panose="05020102010507070707" charset="0"/>
              </a:rPr>
              <a:t></a:t>
            </a:r>
            <a:r>
              <a:rPr sz="1400" b="1" dirty="0" err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王振中</a:t>
            </a:r>
            <a:r>
              <a:rPr sz="1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  </a:t>
            </a:r>
            <a:r>
              <a:rPr sz="1400" b="1" dirty="0" err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营销经理</a:t>
            </a:r>
            <a:endParaRPr sz="14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锐字工房云字库魏体GBK"/>
            </a:endParaRPr>
          </a:p>
          <a:p>
            <a:pPr>
              <a:lnSpc>
                <a:spcPct val="120000"/>
              </a:lnSpc>
              <a:buClr>
                <a:srgbClr val="397CEF"/>
              </a:buClr>
              <a:buSzPct val="100000"/>
            </a:pPr>
            <a:r>
              <a:rPr sz="1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   </a:t>
            </a:r>
            <a:r>
              <a:rPr sz="1400" b="1" dirty="0" err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顺丰速运（宁夏</a:t>
            </a:r>
            <a:r>
              <a:rPr sz="1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）  </a:t>
            </a:r>
            <a:r>
              <a:rPr sz="1400" b="1" dirty="0" err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经营规划部高级经理</a:t>
            </a:r>
            <a:endParaRPr sz="14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锐字工房云字库魏体GBK"/>
            </a:endParaRPr>
          </a:p>
          <a:p>
            <a:pPr>
              <a:lnSpc>
                <a:spcPct val="120000"/>
              </a:lnSpc>
              <a:buClr>
                <a:srgbClr val="397CEF"/>
              </a:buClr>
              <a:buSzPct val="100000"/>
            </a:pPr>
            <a:r>
              <a:rPr sz="1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   </a:t>
            </a:r>
            <a:r>
              <a:rPr sz="1400" b="1" dirty="0" err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吉林大学</a:t>
            </a:r>
            <a:r>
              <a:rPr sz="1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   </a:t>
            </a:r>
            <a:r>
              <a:rPr sz="1400" b="1" dirty="0" err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信息工程</a:t>
            </a:r>
            <a:r>
              <a:rPr sz="1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   </a:t>
            </a:r>
            <a:r>
              <a:rPr sz="1400" b="1" dirty="0" err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生物技术</a:t>
            </a:r>
            <a:r>
              <a:rPr sz="1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  </a:t>
            </a:r>
            <a:r>
              <a:rPr sz="1400" b="1" dirty="0" err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双学士</a:t>
            </a:r>
            <a:endParaRPr sz="14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锐字工房云字库魏体GBK"/>
            </a:endParaRPr>
          </a:p>
          <a:p>
            <a:pPr>
              <a:lnSpc>
                <a:spcPct val="120000"/>
              </a:lnSpc>
            </a:pPr>
            <a:endParaRPr lang="en-US" altLang="zh-CN" sz="14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锐字工房云字库魏体GBK"/>
            </a:endParaRPr>
          </a:p>
          <a:p>
            <a:pPr>
              <a:lnSpc>
                <a:spcPct val="120000"/>
              </a:lnSpc>
            </a:pPr>
            <a:endParaRPr lang="en-US" altLang="zh-CN" sz="14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锐字工房云字库魏体GBK"/>
            </a:endParaRPr>
          </a:p>
          <a:p>
            <a:pPr>
              <a:lnSpc>
                <a:spcPct val="120000"/>
              </a:lnSpc>
            </a:pPr>
            <a:endParaRPr sz="14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锐字工房云字库魏体GBK"/>
            </a:endParaRPr>
          </a:p>
          <a:p>
            <a:pPr>
              <a:lnSpc>
                <a:spcPct val="120000"/>
              </a:lnSpc>
            </a:pPr>
            <a:r>
              <a:rPr sz="1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Wingdings 2" panose="05020102010507070707" charset="0"/>
              </a:rPr>
              <a:t></a:t>
            </a:r>
            <a:r>
              <a:rPr sz="1400" b="1" dirty="0" err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周翔</a:t>
            </a:r>
            <a:r>
              <a:rPr sz="1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    </a:t>
            </a:r>
            <a:r>
              <a:rPr sz="1400" b="1" dirty="0" err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开发工程师</a:t>
            </a:r>
            <a:endParaRPr sz="14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锐字工房云字库魏体GBK"/>
            </a:endParaRPr>
          </a:p>
          <a:p>
            <a:pPr>
              <a:lnSpc>
                <a:spcPct val="120000"/>
              </a:lnSpc>
              <a:buClr>
                <a:srgbClr val="397CEF"/>
              </a:buClr>
              <a:buSzPct val="100000"/>
            </a:pPr>
            <a:r>
              <a:rPr sz="1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   10年软件高级工程师   </a:t>
            </a:r>
            <a:r>
              <a:rPr sz="1400" b="1" dirty="0" err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软件研发经理经验</a:t>
            </a:r>
            <a:endParaRPr sz="14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锐字工房云字库魏体GBK"/>
            </a:endParaRPr>
          </a:p>
          <a:p>
            <a:pPr>
              <a:lnSpc>
                <a:spcPct val="120000"/>
              </a:lnSpc>
              <a:buClr>
                <a:srgbClr val="397CEF"/>
              </a:buClr>
              <a:buSzPct val="100000"/>
            </a:pPr>
            <a:r>
              <a:rPr sz="1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   </a:t>
            </a:r>
            <a:r>
              <a:rPr sz="1400" b="1" dirty="0" err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四川大学</a:t>
            </a:r>
            <a:r>
              <a:rPr sz="1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  </a:t>
            </a:r>
            <a:r>
              <a:rPr sz="1400" b="1" dirty="0" err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网络工程</a:t>
            </a:r>
            <a:r>
              <a:rPr sz="1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   </a:t>
            </a:r>
            <a:r>
              <a:rPr sz="1400" b="1" dirty="0" err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学士</a:t>
            </a:r>
            <a:r>
              <a:rPr sz="1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  </a:t>
            </a:r>
            <a:r>
              <a:rPr sz="1400" b="1" dirty="0" err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软件架构师</a:t>
            </a:r>
            <a:r>
              <a:rPr lang="en-US" altLang="zh-CN" sz="1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 </a:t>
            </a:r>
            <a:r>
              <a:rPr sz="1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 </a:t>
            </a:r>
            <a:r>
              <a:rPr sz="1400" b="1" dirty="0" err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Adobe设计师</a:t>
            </a:r>
            <a:endParaRPr sz="1400" b="1" dirty="0">
              <a:solidFill>
                <a:srgbClr val="397CEF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锐字工房云字库魏体GBK"/>
            </a:endParaRPr>
          </a:p>
          <a:p>
            <a:pPr marL="214313">
              <a:lnSpc>
                <a:spcPct val="120000"/>
              </a:lnSpc>
              <a:buSzPct val="100000"/>
            </a:pPr>
            <a:endParaRPr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锐字工房云字库魏体GBK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4871084" y="1264921"/>
            <a:ext cx="3259931" cy="3815340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 w="12700">
            <a:solidFill>
              <a:srgbClr val="FFFFFF"/>
            </a:solidFill>
            <a:miter/>
          </a:ln>
        </p:spPr>
        <p:txBody>
          <a:bodyPr wrap="square" lIns="0" tIns="0" rIns="0" bIns="0">
            <a:spAutoFit/>
          </a:bodyPr>
          <a:lstStyle/>
          <a:p>
            <a:pPr lvl="0"/>
            <a:endParaRPr b="1" dirty="0">
              <a:solidFill>
                <a:srgbClr val="397CEF"/>
              </a:solidFill>
              <a:latin typeface="锐字工房云字库魏体GBK"/>
              <a:ea typeface="锐字工房云字库魏体GBK"/>
              <a:cs typeface="锐字工房云字库魏体GBK"/>
              <a:sym typeface="锐字工房云字库魏体GBK"/>
            </a:endParaRPr>
          </a:p>
          <a:p>
            <a:pPr lvl="0" eaLnBrk="1" fontAlgn="auto" latinLnBrk="0" hangingPunct="1">
              <a:lnSpc>
                <a:spcPct val="120000"/>
              </a:lnSpc>
            </a:pPr>
            <a:r>
              <a:rPr b="1" dirty="0">
                <a:solidFill>
                  <a:schemeClr val="bg1"/>
                </a:solidFill>
                <a:latin typeface="锐字工房云字库魏体GBK"/>
                <a:ea typeface="锐字工房云字库魏体GBK"/>
                <a:cs typeface="锐字工房云字库魏体GBK"/>
                <a:sym typeface="Wingdings 2" panose="05020102010507070707" charset="0"/>
              </a:rPr>
              <a:t></a:t>
            </a:r>
            <a:r>
              <a:rPr sz="1400" b="1" dirty="0" err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雷福强</a:t>
            </a:r>
            <a:r>
              <a:rPr sz="1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   </a:t>
            </a:r>
            <a:r>
              <a:rPr sz="1400" b="1" dirty="0" err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项目经理</a:t>
            </a:r>
            <a:endParaRPr sz="14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锐字工房云字库魏体GBK"/>
            </a:endParaRPr>
          </a:p>
          <a:p>
            <a:pPr>
              <a:lnSpc>
                <a:spcPct val="120000"/>
              </a:lnSpc>
              <a:buClr>
                <a:srgbClr val="397CEF"/>
              </a:buClr>
              <a:buSzPct val="100000"/>
            </a:pPr>
            <a:r>
              <a:rPr sz="1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   10年以上互联网商业模式构建经验，处理</a:t>
            </a:r>
          </a:p>
          <a:p>
            <a:pPr lvl="0" eaLnBrk="1" fontAlgn="auto" latinLnBrk="0" hangingPunct="1">
              <a:lnSpc>
                <a:spcPct val="120000"/>
              </a:lnSpc>
            </a:pPr>
            <a:r>
              <a:rPr sz="1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   </a:t>
            </a:r>
            <a:r>
              <a:rPr sz="1400" b="1" dirty="0" err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各类复杂系统集成与模块设计</a:t>
            </a:r>
            <a:endParaRPr sz="14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锐字工房云字库魏体GBK"/>
            </a:endParaRPr>
          </a:p>
          <a:p>
            <a:pPr>
              <a:lnSpc>
                <a:spcPct val="120000"/>
              </a:lnSpc>
              <a:buClr>
                <a:srgbClr val="397CEF"/>
              </a:buClr>
              <a:buSzPct val="100000"/>
            </a:pPr>
            <a:r>
              <a:rPr sz="1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   </a:t>
            </a:r>
            <a:r>
              <a:rPr sz="1400" b="1" dirty="0" err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项目经验：四川凉山州大桥水电集团、中联大禹水环境控股等</a:t>
            </a:r>
            <a:r>
              <a:rPr sz="1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  </a:t>
            </a:r>
          </a:p>
          <a:p>
            <a:pPr lvl="0" eaLnBrk="1" fontAlgn="auto" latinLnBrk="0" hangingPunct="1">
              <a:lnSpc>
                <a:spcPct val="120000"/>
              </a:lnSpc>
            </a:pPr>
            <a:r>
              <a:rPr sz="1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  </a:t>
            </a:r>
          </a:p>
          <a:p>
            <a:pPr lvl="0" eaLnBrk="1" fontAlgn="auto" latinLnBrk="0" hangingPunct="1">
              <a:lnSpc>
                <a:spcPct val="120000"/>
              </a:lnSpc>
            </a:pPr>
            <a:r>
              <a:rPr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Wingdings 2" panose="05020102010507070707" charset="0"/>
              </a:rPr>
              <a:t></a:t>
            </a:r>
            <a:r>
              <a:rPr sz="1400" b="1" dirty="0" err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陈露</a:t>
            </a:r>
            <a:r>
              <a:rPr sz="1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     </a:t>
            </a:r>
            <a:r>
              <a:rPr sz="1400" b="1" dirty="0" err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产品经理</a:t>
            </a:r>
            <a:endParaRPr sz="14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锐字工房云字库魏体GBK"/>
            </a:endParaRPr>
          </a:p>
          <a:p>
            <a:pPr>
              <a:lnSpc>
                <a:spcPct val="120000"/>
              </a:lnSpc>
              <a:buClr>
                <a:srgbClr val="397CEF"/>
              </a:buClr>
              <a:buSzPct val="100000"/>
            </a:pPr>
            <a:r>
              <a:rPr sz="1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   8年以上物流系统设计与规划经验</a:t>
            </a:r>
          </a:p>
          <a:p>
            <a:pPr>
              <a:lnSpc>
                <a:spcPct val="120000"/>
              </a:lnSpc>
              <a:buClr>
                <a:srgbClr val="397CEF"/>
              </a:buClr>
              <a:buSzPct val="100000"/>
            </a:pPr>
            <a:r>
              <a:rPr sz="1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   </a:t>
            </a:r>
            <a:r>
              <a:rPr sz="1400" b="1" dirty="0" err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项目经验：四川省物流大数据中心建设</a:t>
            </a:r>
            <a:r>
              <a:rPr lang="zh-CN" sz="1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、四川省</a:t>
            </a:r>
            <a:r>
              <a:rPr sz="1400" b="1" dirty="0" err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物流公共信息平台及相关业务系统</a:t>
            </a:r>
            <a:r>
              <a:rPr lang="zh-CN" sz="1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锐字工房云字库魏体GBK"/>
              </a:rPr>
              <a:t>建设等</a:t>
            </a:r>
          </a:p>
          <a:p>
            <a:pPr>
              <a:lnSpc>
                <a:spcPct val="120000"/>
              </a:lnSpc>
              <a:buClr>
                <a:srgbClr val="397CEF"/>
              </a:buClr>
              <a:buSzPct val="100000"/>
            </a:pPr>
            <a:endParaRPr lang="zh-CN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锐字工房云字库魏体GBK"/>
            </a:endParaRPr>
          </a:p>
        </p:txBody>
      </p:sp>
    </p:spTree>
  </p:cSld>
  <p:clrMapOvr>
    <a:masterClrMapping/>
  </p:clrMapOvr>
  <p:transition spd="med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>
            <a:off x="-32386" y="1618297"/>
            <a:ext cx="9209248" cy="1706881"/>
          </a:xfrm>
          <a:prstGeom prst="rect">
            <a:avLst/>
          </a:prstGeom>
          <a:solidFill>
            <a:srgbClr val="0070C0"/>
          </a:solidFill>
          <a:ln w="38100">
            <a:solidFill>
              <a:srgbClr val="E7E7E7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389002" y="3032830"/>
            <a:ext cx="628790" cy="6287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AFABAB"/>
              </a:gs>
              <a:gs pos="100000">
                <a:srgbClr val="3B3838"/>
              </a:gs>
            </a:gsLst>
            <a:lin ang="13500000"/>
          </a:gradFill>
          <a:ln w="25400">
            <a:solidFill>
              <a:srgbClr val="757272"/>
            </a:solidFill>
            <a:miter/>
          </a:ln>
          <a:effectLst>
            <a:outerShdw blurRad="152400" dist="152400" dir="2700000" rotWithShape="0">
              <a:srgbClr val="000000">
                <a:alpha val="6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400">
                <a:solidFill>
                  <a:srgbClr val="FFFFFF"/>
                </a:solidFill>
              </a:defRPr>
            </a:pPr>
            <a:endParaRPr sz="1050"/>
          </a:p>
        </p:txBody>
      </p:sp>
      <p:sp>
        <p:nvSpPr>
          <p:cNvPr id="118" name="Shape 118"/>
          <p:cNvSpPr/>
          <p:nvPr/>
        </p:nvSpPr>
        <p:spPr>
          <a:xfrm>
            <a:off x="2352198" y="2703672"/>
            <a:ext cx="765811" cy="8196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0432FF"/>
              </a:gs>
              <a:gs pos="100000">
                <a:srgbClr val="1F4E79"/>
              </a:gs>
            </a:gsLst>
            <a:lin ang="13500000"/>
          </a:gradFill>
          <a:ln w="25400">
            <a:solidFill>
              <a:srgbClr val="ECECEC"/>
            </a:solidFill>
            <a:miter/>
          </a:ln>
          <a:effectLst>
            <a:outerShdw blurRad="152400" dist="152400" dir="2700000" rotWithShape="0">
              <a:srgbClr val="000000">
                <a:alpha val="6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400">
                <a:solidFill>
                  <a:srgbClr val="FFFFFF"/>
                </a:solidFill>
              </a:defRPr>
            </a:pPr>
            <a:endParaRPr sz="1050"/>
          </a:p>
        </p:txBody>
      </p:sp>
      <p:sp>
        <p:nvSpPr>
          <p:cNvPr id="119" name="Shape 119"/>
          <p:cNvSpPr/>
          <p:nvPr/>
        </p:nvSpPr>
        <p:spPr>
          <a:xfrm>
            <a:off x="1557828" y="3325254"/>
            <a:ext cx="616951" cy="6169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D9D9D9"/>
              </a:gs>
            </a:gsLst>
            <a:lin ang="13500000"/>
          </a:gradFill>
          <a:ln w="25400">
            <a:solidFill>
              <a:srgbClr val="ECECEC"/>
            </a:solidFill>
            <a:miter/>
          </a:ln>
          <a:effectLst>
            <a:outerShdw blurRad="152400" dist="152400" dir="2700000" rotWithShape="0">
              <a:srgbClr val="000000">
                <a:alpha val="6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400">
                <a:solidFill>
                  <a:srgbClr val="FFFFFF"/>
                </a:solidFill>
              </a:defRPr>
            </a:pPr>
            <a:endParaRPr sz="1050"/>
          </a:p>
        </p:txBody>
      </p:sp>
      <p:sp>
        <p:nvSpPr>
          <p:cNvPr id="120" name="Shape 120"/>
          <p:cNvSpPr/>
          <p:nvPr/>
        </p:nvSpPr>
        <p:spPr>
          <a:xfrm>
            <a:off x="434817" y="1277302"/>
            <a:ext cx="2356010" cy="2356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BFBFBF"/>
              </a:gs>
            </a:gsLst>
            <a:lin ang="13500000"/>
          </a:gradFill>
          <a:ln w="38100">
            <a:solidFill>
              <a:srgbClr val="ECECEC"/>
            </a:solidFill>
            <a:miter/>
          </a:ln>
          <a:effectLst>
            <a:outerShdw blurRad="254000" dist="203200" dir="2700000" rotWithShape="0">
              <a:srgbClr val="000000">
                <a:alpha val="6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400">
                <a:solidFill>
                  <a:srgbClr val="FFFFFF"/>
                </a:solidFill>
              </a:defRPr>
            </a:pPr>
            <a:endParaRPr sz="1050"/>
          </a:p>
        </p:txBody>
      </p:sp>
      <p:sp>
        <p:nvSpPr>
          <p:cNvPr id="121" name="Shape 121"/>
          <p:cNvSpPr/>
          <p:nvPr/>
        </p:nvSpPr>
        <p:spPr>
          <a:xfrm>
            <a:off x="2398812" y="1333725"/>
            <a:ext cx="547060" cy="5470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FFC000"/>
              </a:gs>
              <a:gs pos="100000">
                <a:srgbClr val="97871B"/>
              </a:gs>
            </a:gsLst>
            <a:lin ang="13500000"/>
          </a:gradFill>
          <a:ln w="25400">
            <a:solidFill>
              <a:srgbClr val="CBA40E"/>
            </a:solidFill>
            <a:miter/>
          </a:ln>
          <a:effectLst>
            <a:outerShdw blurRad="152400" dist="152400" dir="2700000" rotWithShape="0">
              <a:srgbClr val="000000">
                <a:alpha val="6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400">
                <a:solidFill>
                  <a:srgbClr val="FFFFFF"/>
                </a:solidFill>
              </a:defRPr>
            </a:pPr>
            <a:endParaRPr sz="1050"/>
          </a:p>
        </p:txBody>
      </p:sp>
      <p:sp>
        <p:nvSpPr>
          <p:cNvPr id="122" name="Shape 122"/>
          <p:cNvSpPr/>
          <p:nvPr/>
        </p:nvSpPr>
        <p:spPr>
          <a:xfrm>
            <a:off x="1017651" y="792073"/>
            <a:ext cx="628790" cy="6287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8497B0"/>
              </a:gs>
              <a:gs pos="100000">
                <a:srgbClr val="333F50"/>
              </a:gs>
            </a:gsLst>
            <a:lin ang="13500000"/>
          </a:gradFill>
          <a:ln w="25400">
            <a:solidFill>
              <a:srgbClr val="3D4B5F"/>
            </a:solidFill>
            <a:miter/>
          </a:ln>
          <a:effectLst>
            <a:outerShdw blurRad="152400" dist="152400" dir="2700000" rotWithShape="0">
              <a:srgbClr val="000000">
                <a:alpha val="6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400">
                <a:solidFill>
                  <a:srgbClr val="FFFFFF"/>
                </a:solidFill>
              </a:defRPr>
            </a:pPr>
            <a:endParaRPr sz="1050"/>
          </a:p>
        </p:txBody>
      </p:sp>
      <p:sp>
        <p:nvSpPr>
          <p:cNvPr id="123" name="Shape 123"/>
          <p:cNvSpPr/>
          <p:nvPr/>
        </p:nvSpPr>
        <p:spPr>
          <a:xfrm>
            <a:off x="3891438" y="1793749"/>
            <a:ext cx="2839237" cy="646331"/>
          </a:xfrm>
          <a:prstGeom prst="rect">
            <a:avLst/>
          </a:prstGeom>
          <a:ln w="12700">
            <a:miter lim="400000"/>
          </a:ln>
        </p:spPr>
        <p:txBody>
          <a:bodyPr wrap="none" lIns="34289" rIns="34289">
            <a:spAutoFit/>
          </a:bodyPr>
          <a:lstStyle>
            <a:lvl1pPr>
              <a:defRPr sz="4800" b="1">
                <a:solidFill>
                  <a:srgbClr val="FFFFFF"/>
                </a:solidFill>
                <a:effectLst>
                  <a:outerShdw blurRad="203200" dist="63500" dir="2700000" rotWithShape="0">
                    <a:srgbClr val="000000">
                      <a:alpha val="32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lang="zh-CN" altLang="en-US" sz="3600"/>
              <a:t>公司业绩介绍</a:t>
            </a:r>
          </a:p>
        </p:txBody>
      </p:sp>
      <p:pic>
        <p:nvPicPr>
          <p:cNvPr id="124" name="image2.png" descr="梦驼铃-定稿1-0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689" y="1708785"/>
            <a:ext cx="2123123" cy="1323976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6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" presetClass="entr" presetSubtype="3" fill="hold" grpId="3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49"/>
                            </p:stCondLst>
                            <p:childTnLst>
                              <p:par>
                                <p:cTn id="20" presetID="2" presetClass="entr" presetSubtype="6" fill="hold" grpId="4" nodeType="after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indefinite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49"/>
                            </p:stCondLst>
                            <p:childTnLst>
                              <p:par>
                                <p:cTn id="25" presetID="2" presetClass="entr" presetSubtype="3" fill="hold" grpId="5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indefinite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349"/>
                            </p:stCondLst>
                            <p:childTnLst>
                              <p:par>
                                <p:cTn id="30" presetID="2" presetClass="entr" presetSubtype="3" fill="hold" grpId="6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dur="indefinite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149"/>
                            </p:stCondLst>
                            <p:childTnLst>
                              <p:par>
                                <p:cTn id="35" presetID="23" presetClass="entr" presetSubtype="32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indefinite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649"/>
                            </p:stCondLst>
                            <p:childTnLst>
                              <p:par>
                                <p:cTn id="40" presetID="23" presetClass="entr" presetSubtype="32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dur="indefinite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7" bldLvl="0" animBg="1" advAuto="0"/>
      <p:bldP spid="117" grpId="3" bldLvl="0" animBg="1" advAuto="0"/>
      <p:bldP spid="118" grpId="2" bldLvl="0" animBg="1" advAuto="0"/>
      <p:bldP spid="119" grpId="4" bldLvl="0" animBg="1" advAuto="0"/>
      <p:bldP spid="120" grpId="1" bldLvl="0" animBg="1" advAuto="0"/>
      <p:bldP spid="121" grpId="5" bldLvl="0" animBg="1" advAuto="0"/>
      <p:bldP spid="122" grpId="6" bldLvl="0" animBg="1" advAuto="0"/>
      <p:bldP spid="123" grpId="8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91917" y="459582"/>
            <a:ext cx="7137559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2016-2018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年公司业绩增长图表（单位：万元）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397943" y="2437924"/>
            <a:ext cx="2372201" cy="200501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Overflow="clip" horzOverflow="clip" wrap="square" rtlCol="0" anchor="t"/>
          <a:lstStyle>
            <a:defPPr>
              <a:defRPr lang="zh-CN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825"/>
              <a:t>  </a:t>
            </a:r>
            <a:r>
              <a:rPr lang="en-US" altLang="zh-CN" sz="750" b="1">
                <a:solidFill>
                  <a:schemeClr val="accent1"/>
                </a:solidFill>
              </a:rPr>
              <a:t> 7764.75</a:t>
            </a:r>
            <a:r>
              <a:rPr lang="zh-CN" altLang="en-US" sz="675" b="1">
                <a:solidFill>
                  <a:schemeClr val="accent1"/>
                </a:solidFill>
                <a:cs typeface="+mn-lt"/>
              </a:rPr>
              <a:t>万元 </a:t>
            </a:r>
            <a:r>
              <a:rPr lang="zh-CN" altLang="en-US" sz="675" b="1">
                <a:cs typeface="+mn-lt"/>
              </a:rPr>
              <a:t>          </a:t>
            </a:r>
            <a:r>
              <a:rPr lang="en-US" altLang="zh-CN" sz="675" b="1">
                <a:solidFill>
                  <a:srgbClr val="FF8D41"/>
                </a:solidFill>
                <a:cs typeface="+mn-lt"/>
              </a:rPr>
              <a:t>8812.03</a:t>
            </a:r>
            <a:r>
              <a:rPr lang="zh-CN" altLang="en-US" sz="675" b="1">
                <a:solidFill>
                  <a:schemeClr val="accent2"/>
                </a:solidFill>
                <a:cs typeface="+mn-lt"/>
              </a:rPr>
              <a:t>万元</a:t>
            </a:r>
            <a:r>
              <a:rPr lang="zh-CN" altLang="en-US" sz="675" b="1">
                <a:cs typeface="+mn-lt"/>
              </a:rPr>
              <a:t> </a:t>
            </a:r>
            <a:r>
              <a:rPr lang="zh-CN" altLang="en-US" sz="675" b="1">
                <a:solidFill>
                  <a:schemeClr val="accent3">
                    <a:lumMod val="50000"/>
                  </a:schemeClr>
                </a:solidFill>
                <a:cs typeface="+mn-lt"/>
              </a:rPr>
              <a:t>  </a:t>
            </a:r>
            <a:r>
              <a:rPr lang="zh-CN" altLang="en-US" sz="675" b="1">
                <a:solidFill>
                  <a:schemeClr val="accent6"/>
                </a:solidFill>
                <a:cs typeface="+mn-lt"/>
              </a:rPr>
              <a:t>       </a:t>
            </a:r>
            <a:r>
              <a:rPr lang="zh-CN" altLang="en-US" sz="675" b="1">
                <a:solidFill>
                  <a:schemeClr val="tx1">
                    <a:lumMod val="50000"/>
                    <a:lumOff val="50000"/>
                  </a:schemeClr>
                </a:solidFill>
                <a:cs typeface="+mn-lt"/>
              </a:rPr>
              <a:t> </a:t>
            </a:r>
            <a:r>
              <a:rPr lang="en-US" altLang="zh-CN" sz="675" b="1">
                <a:solidFill>
                  <a:schemeClr val="tx1">
                    <a:lumMod val="50000"/>
                    <a:lumOff val="50000"/>
                  </a:schemeClr>
                </a:solidFill>
                <a:cs typeface="+mn-lt"/>
              </a:rPr>
              <a:t>3819.69</a:t>
            </a:r>
            <a:r>
              <a:rPr lang="zh-CN" altLang="en-US" sz="675" b="1">
                <a:solidFill>
                  <a:schemeClr val="tx1">
                    <a:lumMod val="50000"/>
                    <a:lumOff val="50000"/>
                  </a:schemeClr>
                </a:solidFill>
                <a:cs typeface="+mn-lt"/>
              </a:rPr>
              <a:t>万元（</a:t>
            </a:r>
            <a:r>
              <a:rPr lang="en-US" altLang="zh-CN" sz="675" b="1">
                <a:solidFill>
                  <a:schemeClr val="tx1">
                    <a:lumMod val="50000"/>
                    <a:lumOff val="50000"/>
                  </a:schemeClr>
                </a:solidFill>
                <a:cs typeface="+mn-lt"/>
              </a:rPr>
              <a:t>1-4</a:t>
            </a:r>
            <a:r>
              <a:rPr lang="zh-CN" altLang="en-US" sz="675" b="1">
                <a:solidFill>
                  <a:schemeClr val="tx1">
                    <a:lumMod val="50000"/>
                    <a:lumOff val="50000"/>
                  </a:schemeClr>
                </a:solidFill>
                <a:cs typeface="+mn-lt"/>
              </a:rPr>
              <a:t>月）</a:t>
            </a:r>
          </a:p>
        </p:txBody>
      </p:sp>
      <p:graphicFrame>
        <p:nvGraphicFramePr>
          <p:cNvPr id="31" name="图表 30"/>
          <p:cNvGraphicFramePr/>
          <p:nvPr>
            <p:extLst>
              <p:ext uri="{D42A27DB-BD31-4B8C-83A1-F6EECF244321}">
                <p14:modId xmlns:p14="http://schemas.microsoft.com/office/powerpoint/2010/main" val="1504676626"/>
              </p:ext>
            </p:extLst>
          </p:nvPr>
        </p:nvGraphicFramePr>
        <p:xfrm>
          <a:off x="474833" y="1180514"/>
          <a:ext cx="8194334" cy="3792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2" name="文本框 31"/>
          <p:cNvSpPr txBox="1"/>
          <p:nvPr/>
        </p:nvSpPr>
        <p:spPr>
          <a:xfrm>
            <a:off x="2647759" y="5124510"/>
            <a:ext cx="4052888" cy="214789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Overflow="clip" horzOverflow="clip" wrap="square" rtlCol="0" anchor="t"/>
          <a:lstStyle>
            <a:defPPr>
              <a:defRPr lang="zh-CN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9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en-US" altLang="zh-CN" sz="900" b="1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7764.75</a:t>
            </a:r>
            <a:r>
              <a:rPr lang="zh-CN" altLang="en-US" sz="900" b="1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万元 </a:t>
            </a:r>
            <a:r>
              <a:rPr lang="zh-CN" altLang="en-US" sz="9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</a:t>
            </a:r>
            <a:r>
              <a:rPr lang="en-US" altLang="zh-CN" sz="900" b="1">
                <a:solidFill>
                  <a:srgbClr val="FF8D4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8812.03</a:t>
            </a:r>
            <a:r>
              <a:rPr lang="zh-CN" altLang="en-US" sz="900" b="1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万元</a:t>
            </a:r>
            <a:r>
              <a:rPr lang="zh-CN" altLang="en-US" sz="9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900" b="1">
                <a:solidFill>
                  <a:schemeClr val="accent3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900" b="1">
                <a:solidFill>
                  <a:schemeClr val="accent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</a:t>
            </a:r>
            <a:r>
              <a:rPr lang="zh-CN" altLang="en-US" sz="900" b="1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900" b="1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3819.69</a:t>
            </a:r>
            <a:r>
              <a:rPr lang="zh-CN" altLang="en-US" sz="900" b="1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万元</a:t>
            </a:r>
            <a:r>
              <a:rPr lang="zh-CN" altLang="en-US" sz="900" b="1">
                <a:solidFill>
                  <a:schemeClr val="tx1">
                    <a:lumMod val="50000"/>
                    <a:lumOff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900" b="1">
                <a:solidFill>
                  <a:schemeClr val="tx1">
                    <a:lumMod val="50000"/>
                    <a:lumOff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1-4</a:t>
            </a:r>
            <a:r>
              <a:rPr lang="zh-CN" altLang="en-US" sz="900" b="1">
                <a:solidFill>
                  <a:schemeClr val="tx1">
                    <a:lumMod val="50000"/>
                    <a:lumOff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月）</a:t>
            </a:r>
          </a:p>
        </p:txBody>
      </p:sp>
      <p:pic>
        <p:nvPicPr>
          <p:cNvPr id="107" name="image2.png" descr="梦驼铃-定稿1-0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31016" y="335757"/>
            <a:ext cx="1005365" cy="627221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84482" y="305752"/>
            <a:ext cx="605612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2016-2018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年公司发运量图表（单位：吨）</a:t>
            </a:r>
          </a:p>
        </p:txBody>
      </p:sp>
      <p:graphicFrame>
        <p:nvGraphicFramePr>
          <p:cNvPr id="12" name="图表 11"/>
          <p:cNvGraphicFramePr/>
          <p:nvPr>
            <p:extLst>
              <p:ext uri="{D42A27DB-BD31-4B8C-83A1-F6EECF244321}">
                <p14:modId xmlns:p14="http://schemas.microsoft.com/office/powerpoint/2010/main" val="2562812097"/>
              </p:ext>
            </p:extLst>
          </p:nvPr>
        </p:nvGraphicFramePr>
        <p:xfrm>
          <a:off x="847492" y="830418"/>
          <a:ext cx="7449015" cy="454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文本框 31"/>
          <p:cNvSpPr txBox="1"/>
          <p:nvPr/>
        </p:nvSpPr>
        <p:spPr>
          <a:xfrm>
            <a:off x="2754867" y="5409248"/>
            <a:ext cx="3634264" cy="214789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Overflow="clip" horzOverflow="clip" wrap="square" rtlCol="0" anchor="t"/>
          <a:lstStyle>
            <a:defPPr>
              <a:defRPr lang="zh-CN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9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en-US" sz="900" b="1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453944</a:t>
            </a:r>
            <a:r>
              <a:rPr lang="zh-CN" altLang="en-US" sz="900" b="1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吨 </a:t>
            </a:r>
            <a:r>
              <a:rPr lang="zh-CN" altLang="en-US" sz="9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</a:t>
            </a:r>
            <a:r>
              <a:rPr lang="en-US" sz="900" b="1">
                <a:solidFill>
                  <a:schemeClr val="accent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480101</a:t>
            </a:r>
            <a:r>
              <a:rPr lang="zh-CN" altLang="en-US" sz="900" b="1">
                <a:solidFill>
                  <a:schemeClr val="accent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吨 </a:t>
            </a:r>
            <a:r>
              <a:rPr lang="zh-CN" altLang="en-US" sz="900" b="1">
                <a:solidFill>
                  <a:schemeClr val="accent3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900" b="1">
                <a:solidFill>
                  <a:schemeClr val="accent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900" b="1">
                <a:solidFill>
                  <a:schemeClr val="tx1">
                    <a:lumMod val="50000"/>
                    <a:lumOff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900" b="1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235251</a:t>
            </a:r>
            <a:r>
              <a:rPr lang="zh-CN" altLang="en-US" sz="900" b="1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吨（</a:t>
            </a:r>
            <a:r>
              <a:rPr lang="en-US" altLang="zh-CN" sz="900" b="1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1-</a:t>
            </a:r>
            <a:r>
              <a:rPr lang="en-US" altLang="zh-CN" sz="900" b="1">
                <a:solidFill>
                  <a:schemeClr val="tx1">
                    <a:lumMod val="50000"/>
                    <a:lumOff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sz="900" b="1">
                <a:solidFill>
                  <a:schemeClr val="tx1">
                    <a:lumMod val="50000"/>
                    <a:lumOff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月）</a:t>
            </a:r>
          </a:p>
        </p:txBody>
      </p:sp>
      <p:pic>
        <p:nvPicPr>
          <p:cNvPr id="107" name="image2.png" descr="梦驼铃-定稿1-0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31016" y="335757"/>
            <a:ext cx="1005365" cy="627221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91916" y="459582"/>
            <a:ext cx="5519738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2016-2018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公司物流业务类型分布图</a:t>
            </a:r>
          </a:p>
        </p:txBody>
      </p:sp>
      <p:graphicFrame>
        <p:nvGraphicFramePr>
          <p:cNvPr id="3" name="图表 2"/>
          <p:cNvGraphicFramePr/>
          <p:nvPr>
            <p:extLst>
              <p:ext uri="{D42A27DB-BD31-4B8C-83A1-F6EECF244321}">
                <p14:modId xmlns:p14="http://schemas.microsoft.com/office/powerpoint/2010/main" val="3432822047"/>
              </p:ext>
            </p:extLst>
          </p:nvPr>
        </p:nvGraphicFramePr>
        <p:xfrm>
          <a:off x="-15716" y="1039178"/>
          <a:ext cx="9155430" cy="4375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7" name="image2.png" descr="梦驼铃-定稿1-0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31016" y="335757"/>
            <a:ext cx="1005365" cy="627221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15"/>
</p:tagLst>
</file>

<file path=ppt/theme/theme1.xml><?xml version="1.0" encoding="utf-8"?>
<a:theme xmlns:a="http://schemas.openxmlformats.org/drawingml/2006/main" name="Default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5B9BD5"/>
          </a:solidFill>
          <a:prstDash val="solid"/>
          <a:miter lim="800000"/>
        </a:ln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 panose="020F0502020204030204"/>
            <a:ea typeface="Calibri" panose="020F0502020204030204"/>
            <a:cs typeface="Calibri" panose="020F0502020204030204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12700" cap="flat">
          <a:solidFill>
            <a:srgbClr val="5B9BD5"/>
          </a:solidFill>
          <a:prstDash val="solid"/>
          <a:miter lim="8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 panose="020F0502020204030204"/>
            <a:ea typeface="Calibri" panose="020F0502020204030204"/>
            <a:cs typeface="Calibri" panose="020F0502020204030204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684</Words>
  <Application>Microsoft Office PowerPoint</Application>
  <PresentationFormat>全屏显示(16:10)</PresentationFormat>
  <Paragraphs>188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9" baseType="lpstr">
      <vt:lpstr>Helvetica Neue</vt:lpstr>
      <vt:lpstr>等线</vt:lpstr>
      <vt:lpstr>等线 Light</vt:lpstr>
      <vt:lpstr>楷体</vt:lpstr>
      <vt:lpstr>锐字工房云字库魏体GBK</vt:lpstr>
      <vt:lpstr>宋体</vt:lpstr>
      <vt:lpstr>微软雅黑</vt:lpstr>
      <vt:lpstr>叶根友毛笔行书2.0版</vt:lpstr>
      <vt:lpstr>Arial</vt:lpstr>
      <vt:lpstr>Calibri</vt:lpstr>
      <vt:lpstr>Calibri Light</vt:lpstr>
      <vt:lpstr>Helvetica</vt:lpstr>
      <vt:lpstr>Monotype Corsiva</vt:lpstr>
      <vt:lpstr>Wingdings</vt:lpstr>
      <vt:lpstr>Wingdings 2</vt:lpstr>
      <vt:lpstr>Default</vt:lpstr>
      <vt:lpstr>PowerPoint 演示文稿</vt:lpstr>
      <vt:lpstr>PowerPoint 演示文稿</vt:lpstr>
      <vt:lpstr>PowerPoint 演示文稿</vt:lpstr>
      <vt:lpstr>  管理团队行业背景（供应链、汽配、互联网）</vt:lpstr>
      <vt:lpstr>  管理团队行业背景（供应链、汽配、互联网）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我们的市场机会</vt:lpstr>
      <vt:lpstr>我们的进入市场路线</vt:lpstr>
      <vt:lpstr>梦驼铃：健康物流生态平台</vt:lpstr>
      <vt:lpstr>梦驼铃：平台展示</vt:lpstr>
      <vt:lpstr>PowerPoint 演示文稿</vt:lpstr>
      <vt:lpstr>PowerPoint 演示文稿</vt:lpstr>
      <vt:lpstr>PowerPoint 演示文稿</vt:lpstr>
      <vt:lpstr>PowerPoint 演示文稿</vt:lpstr>
      <vt:lpstr>2018-2020年规划</vt:lpstr>
      <vt:lpstr>PowerPoint 演示文稿</vt:lpstr>
      <vt:lpstr>我们的市场目标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王涛</cp:lastModifiedBy>
  <cp:revision>12</cp:revision>
  <dcterms:created xsi:type="dcterms:W3CDTF">2018-05-28T06:17:00Z</dcterms:created>
  <dcterms:modified xsi:type="dcterms:W3CDTF">2018-05-30T01:19:33Z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</Properties>
</file>