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5" r:id="rId3"/>
  </p:sldMasterIdLst>
  <p:notesMasterIdLst>
    <p:notesMasterId r:id="rId30"/>
  </p:notesMasterIdLst>
  <p:handoutMasterIdLst>
    <p:handoutMasterId r:id="rId31"/>
  </p:handoutMasterIdLst>
  <p:sldIdLst>
    <p:sldId id="1583" r:id="rId4"/>
    <p:sldId id="1570" r:id="rId5"/>
    <p:sldId id="1569" r:id="rId6"/>
    <p:sldId id="1559" r:id="rId7"/>
    <p:sldId id="1571" r:id="rId8"/>
    <p:sldId id="1549" r:id="rId9"/>
    <p:sldId id="1572" r:id="rId10"/>
    <p:sldId id="1573" r:id="rId11"/>
    <p:sldId id="1574" r:id="rId12"/>
    <p:sldId id="1564" r:id="rId13"/>
    <p:sldId id="1543" r:id="rId14"/>
    <p:sldId id="1566" r:id="rId15"/>
    <p:sldId id="1551" r:id="rId16"/>
    <p:sldId id="1544" r:id="rId17"/>
    <p:sldId id="1567" r:id="rId18"/>
    <p:sldId id="1576" r:id="rId19"/>
    <p:sldId id="1580" r:id="rId20"/>
    <p:sldId id="1568" r:id="rId21"/>
    <p:sldId id="1577" r:id="rId22"/>
    <p:sldId id="1578" r:id="rId23"/>
    <p:sldId id="1579" r:id="rId24"/>
    <p:sldId id="1584" r:id="rId25"/>
    <p:sldId id="1581" r:id="rId26"/>
    <p:sldId id="1585" r:id="rId27"/>
    <p:sldId id="1582" r:id="rId28"/>
    <p:sldId id="1575" r:id="rId29"/>
  </p:sldIdLst>
  <p:sldSz cx="9144000" cy="5143500" type="screen16x9"/>
  <p:notesSz cx="7099300" cy="1023461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213"/>
    <a:srgbClr val="181617"/>
    <a:srgbClr val="161616"/>
    <a:srgbClr val="0F0F0F"/>
    <a:srgbClr val="121212"/>
    <a:srgbClr val="161417"/>
    <a:srgbClr val="070F22"/>
    <a:srgbClr val="262626"/>
    <a:srgbClr val="1D6DA3"/>
    <a:srgbClr val="02B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 autoAdjust="0"/>
    <p:restoredTop sz="95495" autoAdjust="0"/>
  </p:normalViewPr>
  <p:slideViewPr>
    <p:cSldViewPr>
      <p:cViewPr>
        <p:scale>
          <a:sx n="100" d="100"/>
          <a:sy n="100" d="100"/>
        </p:scale>
        <p:origin x="266" y="314"/>
      </p:cViewPr>
      <p:guideLst>
        <p:guide orient="horz" pos="15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44"/>
    </p:cViewPr>
  </p:sorterViewPr>
  <p:notesViewPr>
    <p:cSldViewPr>
      <p:cViewPr varScale="1">
        <p:scale>
          <a:sx n="79" d="100"/>
          <a:sy n="79" d="100"/>
        </p:scale>
        <p:origin x="-2046" y="-102"/>
      </p:cViewPr>
      <p:guideLst>
        <p:guide orient="horz" pos="306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6383" tIns="48192" rIns="96383" bIns="48192" numCol="1" anchor="t" anchorCtr="0" compatLnSpc="1"/>
          <a:lstStyle>
            <a:lvl1pPr defTabSz="963295" eaLnBrk="0" hangingPunct="0">
              <a:spcBef>
                <a:spcPct val="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>
                <a:ea typeface="方正中倩简体" pitchFamily="65" charset="-122"/>
              </a:rPr>
              <a:t>Presentation Title</a:t>
            </a:r>
            <a:endParaRPr lang="en-US" altLang="zh-CN" dirty="0">
              <a:ea typeface="方正中倩简体" pitchFamily="65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6383" tIns="48192" rIns="96383" bIns="48192" numCol="1" anchor="b" anchorCtr="0" compatLnSpc="1"/>
          <a:lstStyle>
            <a:lvl1pPr algn="r" defTabSz="963295" eaLnBrk="0" hangingPunct="0">
              <a:spcBef>
                <a:spcPct val="0"/>
              </a:spcBef>
              <a:defRPr sz="800">
                <a:ea typeface="宋体" pitchFamily="2" charset="-122"/>
              </a:defRPr>
            </a:lvl1pPr>
          </a:lstStyle>
          <a:p>
            <a:pPr>
              <a:defRPr/>
            </a:pPr>
            <a:fld id="{7F7966BB-7259-45A9-BD0C-08D1D2544EE4}" type="datetime2">
              <a:rPr lang="zh-CN" altLang="en-US">
                <a:ea typeface="方正中倩简体" pitchFamily="65" charset="-122"/>
              </a:rPr>
              <a:t>2018年5月18日</a:t>
            </a:fld>
            <a:endParaRPr lang="en-US" altLang="zh-CN" sz="1200" dirty="0">
              <a:ea typeface="方正中倩简体" pitchFamily="65" charset="-122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6575" cy="511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6383" tIns="48192" rIns="96383" bIns="48192" numCol="1" anchor="b" anchorCtr="0" compatLnSpc="1"/>
          <a:lstStyle>
            <a:lvl1pPr defTabSz="963295" eaLnBrk="0" hangingPunct="0">
              <a:spcBef>
                <a:spcPct val="0"/>
              </a:spcBef>
              <a:defRPr sz="80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 dirty="0">
                <a:ea typeface="方正中倩简体" pitchFamily="65" charset="-122"/>
              </a:rPr>
              <a:t>Consultant's Name</a:t>
            </a:r>
            <a:endParaRPr lang="en-US" altLang="zh-CN" dirty="0">
              <a:ea typeface="方正中倩简体" pitchFamily="65" charset="-122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6383" tIns="48192" rIns="96383" bIns="48192" numCol="1" anchor="t" anchorCtr="0" compatLnSpc="1"/>
          <a:lstStyle>
            <a:lvl1pPr algn="r" defTabSz="963295" eaLnBrk="0" hangingPunct="0">
              <a:spcBef>
                <a:spcPct val="0"/>
              </a:spcBef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97E4898-BC7D-40F4-955B-5CCB902F90E9}" type="slidenum">
              <a:rPr lang="zh-CN" altLang="en-US">
                <a:ea typeface="方正中倩简体" pitchFamily="65" charset="-122"/>
              </a:rPr>
              <a:t>‹#›</a:t>
            </a:fld>
            <a:endParaRPr lang="en-US" altLang="zh-CN" dirty="0">
              <a:ea typeface="方正中倩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521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50838" y="5083175"/>
            <a:ext cx="6443662" cy="48069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192766" tIns="144574" rIns="95379" bIns="46852" numCol="1" anchor="t" anchorCtr="0" compatLnSpc="1"/>
          <a:lstStyle/>
          <a:p>
            <a:pPr lvl="0"/>
            <a:r>
              <a:rPr lang="en-US" altLang="zh-CN" noProof="0" dirty="0" smtClean="0"/>
              <a:t>Click to edit Master text styles</a:t>
            </a:r>
          </a:p>
          <a:p>
            <a:pPr lvl="1"/>
            <a:r>
              <a:rPr lang="en-US" altLang="zh-CN" noProof="0" dirty="0" smtClean="0"/>
              <a:t>second level</a:t>
            </a:r>
          </a:p>
          <a:p>
            <a:pPr lvl="2"/>
            <a:r>
              <a:rPr lang="en-US" altLang="zh-CN" noProof="0" dirty="0" smtClean="0"/>
              <a:t>third level</a:t>
            </a:r>
          </a:p>
          <a:p>
            <a:pPr lvl="3"/>
            <a:r>
              <a:rPr lang="en-US" altLang="zh-CN" noProof="0" dirty="0" smtClean="0"/>
              <a:t>fourth level</a:t>
            </a:r>
          </a:p>
          <a:p>
            <a:pPr lvl="4"/>
            <a:r>
              <a:rPr lang="en-US" altLang="zh-CN" noProof="0" dirty="0" smtClean="0"/>
              <a:t>fifth level</a:t>
            </a:r>
          </a:p>
        </p:txBody>
      </p:sp>
      <p:sp>
        <p:nvSpPr>
          <p:cNvPr id="102403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25425" y="490538"/>
            <a:ext cx="7624763" cy="4289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46150" y="146050"/>
            <a:ext cx="4448175" cy="341313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0" tIns="0" rIns="0" bIns="48192" numCol="1" anchor="b" anchorCtr="0" compatLnSpc="1"/>
          <a:lstStyle>
            <a:lvl1pPr defTabSz="963295" eaLnBrk="0" hangingPunct="0">
              <a:spcBef>
                <a:spcPct val="0"/>
              </a:spcBef>
              <a:defRPr>
                <a:ea typeface="方正中倩简体" pitchFamily="65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Presentation Title</a:t>
            </a:r>
            <a:endParaRPr lang="en-US" altLang="zh-CN" sz="1400" dirty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4781550"/>
            <a:ext cx="2262188" cy="30162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0" tIns="48192" rIns="0" bIns="0" numCol="1" anchor="t" anchorCtr="0" compatLnSpc="1"/>
          <a:lstStyle>
            <a:lvl1pPr algn="r" defTabSz="963295" eaLnBrk="0" hangingPunct="0">
              <a:spcBef>
                <a:spcPct val="0"/>
              </a:spcBef>
              <a:defRPr sz="800">
                <a:ea typeface="方正中倩简体" pitchFamily="65" charset="-122"/>
              </a:defRPr>
            </a:lvl1pPr>
          </a:lstStyle>
          <a:p>
            <a:pPr>
              <a:defRPr/>
            </a:pPr>
            <a:fld id="{DF247B6C-5B76-4965-BEF6-376B48633558}" type="datetime2">
              <a:rPr lang="zh-CN" altLang="en-US" smtClean="0"/>
              <a:t>2018年5月18日</a:t>
            </a:fld>
            <a:endParaRPr lang="en-US" altLang="zh-CN" sz="120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46150" y="4779963"/>
            <a:ext cx="3027363" cy="30321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0" tIns="48192" rIns="0" bIns="0" numCol="1" anchor="t" anchorCtr="0" compatLnSpc="1"/>
          <a:lstStyle>
            <a:lvl1pPr defTabSz="963295" eaLnBrk="0" hangingPunct="0">
              <a:spcBef>
                <a:spcPct val="0"/>
              </a:spcBef>
              <a:defRPr sz="800">
                <a:ea typeface="方正中倩简体" pitchFamily="65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Consultant's Name</a:t>
            </a:r>
            <a:endParaRPr lang="en-US" altLang="zh-CN" sz="1200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91150" y="144463"/>
            <a:ext cx="849313" cy="34131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0" tIns="0" rIns="0" bIns="48192" numCol="1" anchor="b" anchorCtr="0" compatLnSpc="1"/>
          <a:lstStyle>
            <a:lvl1pPr algn="r" defTabSz="963295" eaLnBrk="0" hangingPunct="0">
              <a:spcBef>
                <a:spcPct val="0"/>
              </a:spcBef>
              <a:defRPr>
                <a:ea typeface="方正中倩简体" pitchFamily="65" charset="-122"/>
              </a:defRPr>
            </a:lvl1pPr>
          </a:lstStyle>
          <a:p>
            <a:pPr>
              <a:defRPr/>
            </a:pPr>
            <a:fld id="{489B183A-29B8-49D5-AE21-8706695ED209}" type="slidenum">
              <a:rPr lang="zh-CN" altLang="en-US" smtClean="0"/>
              <a:t>‹#›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63303044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indent="228600" algn="l" defTabSz="762000" rtl="0" eaLnBrk="0" fontAlgn="base" hangingPunct="0">
      <a:spcBef>
        <a:spcPct val="50000"/>
      </a:spcBef>
      <a:spcAft>
        <a:spcPct val="0"/>
      </a:spcAft>
      <a:buSzPct val="90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方正中倩简体" pitchFamily="65" charset="-122"/>
        <a:cs typeface="+mn-cs"/>
      </a:defRPr>
    </a:lvl1pPr>
    <a:lvl2pPr marL="230505" indent="227330" algn="l" defTabSz="762000" rtl="0" eaLnBrk="0" fontAlgn="base" hangingPunct="0">
      <a:spcBef>
        <a:spcPct val="20000"/>
      </a:spcBef>
      <a:spcAft>
        <a:spcPct val="0"/>
      </a:spcAft>
      <a:buClr>
        <a:srgbClr val="C0C0C0"/>
      </a:buClr>
      <a:buSzPct val="90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方正中倩简体" pitchFamily="65" charset="-122"/>
        <a:cs typeface="+mn-cs"/>
      </a:defRPr>
    </a:lvl2pPr>
    <a:lvl3pPr marL="459105" indent="227330" algn="l" defTabSz="762000" rtl="0" eaLnBrk="0" fontAlgn="base" hangingPunct="0">
      <a:spcBef>
        <a:spcPct val="20000"/>
      </a:spcBef>
      <a:spcAft>
        <a:spcPct val="0"/>
      </a:spcAft>
      <a:buFont typeface="Arial" charset="0"/>
      <a:buChar char="—"/>
      <a:defRPr sz="1400" kern="1200">
        <a:solidFill>
          <a:schemeClr val="tx1"/>
        </a:solidFill>
        <a:latin typeface="Arial" charset="0"/>
        <a:ea typeface="方正中倩简体" pitchFamily="65" charset="-122"/>
        <a:cs typeface="+mn-cs"/>
      </a:defRPr>
    </a:lvl3pPr>
    <a:lvl4pPr marL="687705" indent="222250" algn="l" defTabSz="762000" rtl="0" eaLnBrk="0" fontAlgn="base" hangingPunct="0">
      <a:spcBef>
        <a:spcPct val="2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Arial" charset="0"/>
        <a:ea typeface="方正中倩简体" pitchFamily="65" charset="-122"/>
        <a:cs typeface="+mn-cs"/>
      </a:defRPr>
    </a:lvl4pPr>
    <a:lvl5pPr marL="911225" indent="231775" algn="l" defTabSz="762000" rtl="0" eaLnBrk="0" fontAlgn="base" hangingPunct="0">
      <a:spcBef>
        <a:spcPct val="20000"/>
      </a:spcBef>
      <a:spcAft>
        <a:spcPct val="0"/>
      </a:spcAft>
      <a:buFont typeface="Arial" charset="0"/>
      <a:buChar char="–"/>
      <a:defRPr sz="1400" kern="1200">
        <a:solidFill>
          <a:schemeClr val="tx1"/>
        </a:solidFill>
        <a:latin typeface="Arial" charset="0"/>
        <a:ea typeface="方正中倩简体" pitchFamily="65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400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不错把现象当问题</a:t>
            </a:r>
            <a:r>
              <a:rPr lang="en-US" altLang="zh-TW" sz="1400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,</a:t>
            </a:r>
            <a:r>
              <a:rPr lang="zh-CN" altLang="en-US" sz="1400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不把问题当结论</a:t>
            </a:r>
            <a:endParaRPr lang="en-US" altLang="zh-TW" sz="1400" dirty="0" smtClean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Presentation Title</a:t>
            </a:r>
            <a:endParaRPr lang="en-US" altLang="zh-CN" sz="1400" dirty="0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F247B6C-5B76-4965-BEF6-376B48633558}" type="datetime2">
              <a:rPr lang="zh-CN" altLang="en-US" smtClean="0"/>
              <a:t>2018年5月18日</a:t>
            </a:fld>
            <a:endParaRPr lang="en-US" altLang="zh-CN" sz="1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B183A-29B8-49D5-AE21-8706695ED209}" type="slidenum">
              <a:rPr lang="zh-CN" altLang="en-US" smtClean="0"/>
              <a:t>23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47960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9476B-75B2-45AD-BD0C-46DAF19C541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7501" y="70254"/>
            <a:ext cx="2017713" cy="458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0254"/>
            <a:ext cx="5905500" cy="458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2DC630-1144-4C97-ACEC-07721008E5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225" y="70249"/>
            <a:ext cx="7773988" cy="6334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200150"/>
            <a:ext cx="7773988" cy="3451622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720BC-FA10-4D0C-89CC-81EC77DB49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 bwMode="auto">
          <a:xfrm>
            <a:off x="0" y="-62930"/>
            <a:ext cx="9144000" cy="5301679"/>
          </a:xfrm>
          <a:prstGeom prst="rect">
            <a:avLst/>
          </a:prstGeom>
          <a:solidFill>
            <a:schemeClr val="bg1">
              <a:alpha val="7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媒体占位符 3"/>
          <p:cNvSpPr>
            <a:spLocks noGrp="1"/>
          </p:cNvSpPr>
          <p:nvPr>
            <p:ph type="media" sz="half" idx="2"/>
          </p:nvPr>
        </p:nvSpPr>
        <p:spPr>
          <a:xfrm>
            <a:off x="0" y="2"/>
            <a:ext cx="9144000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6601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页">
    <p:bg>
      <p:bgPr>
        <a:gradFill>
          <a:gsLst>
            <a:gs pos="0">
              <a:srgbClr val="163048"/>
            </a:gs>
            <a:gs pos="100000">
              <a:srgbClr val="09161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444" y="1689757"/>
            <a:ext cx="8137922" cy="94271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2444" y="2701529"/>
            <a:ext cx="8137922" cy="55071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4" name="Picture 3" descr="C:\Users\Nir\Desktop\未vv标题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/>
          <a:stretch>
            <a:fillRect/>
          </a:stretch>
        </p:blipFill>
        <p:spPr bwMode="auto">
          <a:xfrm>
            <a:off x="4619851" y="1078952"/>
            <a:ext cx="53895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695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页">
    <p:bg>
      <p:bgPr>
        <a:gradFill>
          <a:gsLst>
            <a:gs pos="0">
              <a:srgbClr val="163048"/>
            </a:gs>
            <a:gs pos="100000">
              <a:srgbClr val="09161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02446" y="4789038"/>
            <a:ext cx="2182415" cy="273844"/>
          </a:xfrm>
        </p:spPr>
        <p:txBody>
          <a:bodyPr/>
          <a:lstStyle>
            <a:lvl1pPr algn="l">
              <a:defRPr/>
            </a:lvl1pPr>
          </a:lstStyle>
          <a:p>
            <a:fld id="{06BF085E-C51B-4E4D-A83F-EA34A2593F4E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405475" y="481374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dirty="0" smtClean="0">
                <a:solidFill>
                  <a:srgbClr val="FFFFFF"/>
                </a:solidFill>
                <a:latin typeface="方正呐喊体" panose="02010600010101010101" pitchFamily="2" charset="-122"/>
                <a:ea typeface="方正呐喊体" panose="02010600010101010101" pitchFamily="2" charset="-122"/>
              </a:rPr>
              <a:t>金大松</a:t>
            </a:r>
            <a:endParaRPr lang="zh-CN" altLang="en-US" sz="1200" dirty="0">
              <a:solidFill>
                <a:srgbClr val="FFFFFF"/>
              </a:solidFill>
              <a:latin typeface="方正呐喊体" panose="02010600010101010101" pitchFamily="2" charset="-122"/>
              <a:ea typeface="方正呐喊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610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>
            <a:spLocks noGrp="1"/>
          </p:cNvSpPr>
          <p:nvPr>
            <p:ph type="ctrTitle"/>
          </p:nvPr>
        </p:nvSpPr>
        <p:spPr>
          <a:xfrm>
            <a:off x="502444" y="1406132"/>
            <a:ext cx="8137922" cy="49183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文本占位符 62"/>
          <p:cNvSpPr>
            <a:spLocks noGrp="1"/>
          </p:cNvSpPr>
          <p:nvPr>
            <p:ph type="body" sz="quarter" idx="17"/>
          </p:nvPr>
        </p:nvSpPr>
        <p:spPr>
          <a:xfrm>
            <a:off x="502444" y="2224380"/>
            <a:ext cx="8137922" cy="81631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altLang="zh-CN" sz="45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3270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页">
    <p:bg>
      <p:bgPr>
        <a:gradFill>
          <a:gsLst>
            <a:gs pos="0">
              <a:srgbClr val="163048"/>
            </a:gs>
            <a:gs pos="100000">
              <a:srgbClr val="09161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103860"/>
            <a:ext cx="8137922" cy="49183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5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02444" y="2807543"/>
            <a:ext cx="8137922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6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044269"/>
            <a:ext cx="8137922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42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000" y="102871"/>
            <a:ext cx="8228013" cy="633413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直角三角形 6"/>
          <p:cNvSpPr/>
          <p:nvPr userDrawn="1"/>
        </p:nvSpPr>
        <p:spPr bwMode="auto">
          <a:xfrm>
            <a:off x="0" y="4345549"/>
            <a:ext cx="1981200" cy="78867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方正细倩简体" pitchFamily="65" charset="-122"/>
            </a:endParaRPr>
          </a:p>
        </p:txBody>
      </p:sp>
      <p:pic>
        <p:nvPicPr>
          <p:cNvPr id="8" name="Picture 2" descr="C:\Users\www\Desktop\三茅课程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3588"/>
            <a:ext cx="990600" cy="2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78CE-FED0-4D13-BE88-F615B93848C4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2018/5/18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085E-C51B-4E4D-A83F-EA34A2593F4E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8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 userDrawn="1"/>
        </p:nvSpPr>
        <p:spPr>
          <a:xfrm>
            <a:off x="0" y="208989"/>
            <a:ext cx="9144000" cy="4937498"/>
          </a:xfrm>
          <a:prstGeom prst="foldedCorner">
            <a:avLst>
              <a:gd name="adj" fmla="val 100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20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TW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0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 userDrawn="1"/>
        </p:nvSpPr>
        <p:spPr>
          <a:xfrm>
            <a:off x="0" y="208989"/>
            <a:ext cx="9144000" cy="4937498"/>
          </a:xfrm>
          <a:prstGeom prst="foldedCorner">
            <a:avLst>
              <a:gd name="adj" fmla="val 100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90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TW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媒体占位符 3"/>
          <p:cNvSpPr>
            <a:spLocks noGrp="1"/>
          </p:cNvSpPr>
          <p:nvPr>
            <p:ph type="media" sz="half" idx="2"/>
          </p:nvPr>
        </p:nvSpPr>
        <p:spPr>
          <a:xfrm>
            <a:off x="0" y="4"/>
            <a:ext cx="9144000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678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928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BB5-89F9-470C-95FD-46366F036BB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2018/5/18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D99B-0120-4B7D-9C6B-C0BBC6D5E6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6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页">
    <p:bg>
      <p:bgPr>
        <a:gradFill>
          <a:gsLst>
            <a:gs pos="0">
              <a:srgbClr val="163048"/>
            </a:gs>
            <a:gs pos="100000">
              <a:srgbClr val="09161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444" y="1689757"/>
            <a:ext cx="8137922" cy="942718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2444" y="2701529"/>
            <a:ext cx="8137922" cy="55071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4" name="Picture 3" descr="C:\Users\Nir\Desktop\未vv标题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"/>
          <a:stretch>
            <a:fillRect/>
          </a:stretch>
        </p:blipFill>
        <p:spPr bwMode="auto">
          <a:xfrm>
            <a:off x="4619851" y="1078952"/>
            <a:ext cx="53895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33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节页">
    <p:bg>
      <p:bgPr>
        <a:gradFill>
          <a:gsLst>
            <a:gs pos="0">
              <a:srgbClr val="163048"/>
            </a:gs>
            <a:gs pos="100000">
              <a:srgbClr val="09161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5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3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02446" y="4789038"/>
            <a:ext cx="2182415" cy="273844"/>
          </a:xfrm>
        </p:spPr>
        <p:txBody>
          <a:bodyPr/>
          <a:lstStyle>
            <a:lvl1pPr algn="l">
              <a:defRPr/>
            </a:lvl1pPr>
          </a:lstStyle>
          <a:p>
            <a:fld id="{06BF085E-C51B-4E4D-A83F-EA34A2593F4E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405475" y="4813749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dirty="0" smtClean="0">
                <a:solidFill>
                  <a:srgbClr val="FFFFFF"/>
                </a:solidFill>
                <a:latin typeface="方正呐喊体" panose="02010600010101010101" pitchFamily="2" charset="-122"/>
                <a:ea typeface="方正呐喊体" panose="02010600010101010101" pitchFamily="2" charset="-122"/>
              </a:rPr>
              <a:t>金大松</a:t>
            </a:r>
            <a:endParaRPr lang="zh-CN" altLang="en-US" sz="1200" dirty="0">
              <a:solidFill>
                <a:srgbClr val="FFFFFF"/>
              </a:solidFill>
              <a:latin typeface="方正呐喊体" panose="02010600010101010101" pitchFamily="2" charset="-122"/>
              <a:ea typeface="方正呐喊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6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>
            <a:spLocks noGrp="1"/>
          </p:cNvSpPr>
          <p:nvPr>
            <p:ph type="ctrTitle"/>
          </p:nvPr>
        </p:nvSpPr>
        <p:spPr>
          <a:xfrm>
            <a:off x="502444" y="1406132"/>
            <a:ext cx="8137922" cy="49183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文本占位符 62"/>
          <p:cNvSpPr>
            <a:spLocks noGrp="1"/>
          </p:cNvSpPr>
          <p:nvPr>
            <p:ph type="body" sz="quarter" idx="17"/>
          </p:nvPr>
        </p:nvSpPr>
        <p:spPr>
          <a:xfrm>
            <a:off x="502444" y="2224380"/>
            <a:ext cx="8137922" cy="816316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altLang="zh-CN" sz="45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099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页">
    <p:bg>
      <p:bgPr>
        <a:gradFill>
          <a:gsLst>
            <a:gs pos="0">
              <a:srgbClr val="163048"/>
            </a:gs>
            <a:gs pos="100000">
              <a:srgbClr val="09161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>
            <p:ph type="ctrTitle" hasCustomPrompt="1"/>
          </p:nvPr>
        </p:nvSpPr>
        <p:spPr>
          <a:xfrm>
            <a:off x="502444" y="2103860"/>
            <a:ext cx="8137922" cy="491838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5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02444" y="2807543"/>
            <a:ext cx="8137922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6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044269"/>
            <a:ext cx="8137922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200" smtClean="0">
                <a:solidFill>
                  <a:schemeClr val="bg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38" marR="0" lvl="0" indent="-171438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287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/>
          <p:cNvSpPr/>
          <p:nvPr userDrawn="1"/>
        </p:nvSpPr>
        <p:spPr bwMode="auto">
          <a:xfrm>
            <a:off x="0" y="4345549"/>
            <a:ext cx="1981200" cy="78867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方正细倩简体" pitchFamily="65" charset="-122"/>
            </a:endParaRPr>
          </a:p>
        </p:txBody>
      </p:sp>
      <p:pic>
        <p:nvPicPr>
          <p:cNvPr id="6" name="Picture 2" descr="C:\Users\www\Desktop\三茅课程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73588"/>
            <a:ext cx="990600" cy="2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78CE-FED0-4D13-BE88-F615B93848C4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2018/5/18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085E-C51B-4E4D-A83F-EA34A2593F4E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56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 userDrawn="1"/>
        </p:nvSpPr>
        <p:spPr>
          <a:xfrm>
            <a:off x="0" y="208989"/>
            <a:ext cx="9144000" cy="4937498"/>
          </a:xfrm>
          <a:prstGeom prst="foldedCorner">
            <a:avLst>
              <a:gd name="adj" fmla="val 100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120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TW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1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 userDrawn="1"/>
        </p:nvSpPr>
        <p:spPr>
          <a:xfrm>
            <a:off x="0" y="208989"/>
            <a:ext cx="9144000" cy="4937498"/>
          </a:xfrm>
          <a:prstGeom prst="foldedCorner">
            <a:avLst>
              <a:gd name="adj" fmla="val 1008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CN" sz="90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zh-TW" sz="9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01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媒体占位符 3"/>
          <p:cNvSpPr>
            <a:spLocks noGrp="1"/>
          </p:cNvSpPr>
          <p:nvPr>
            <p:ph type="media" sz="half" idx="2"/>
          </p:nvPr>
        </p:nvSpPr>
        <p:spPr>
          <a:xfrm>
            <a:off x="0" y="4"/>
            <a:ext cx="9144000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901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057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BB5-89F9-470C-95FD-46366F036BB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2018/5/18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D99B-0120-4B7D-9C6B-C0BBC6D5E69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0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3810000" cy="3451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200150"/>
            <a:ext cx="3811588" cy="3451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F1959A-0D62-44E2-89CF-7345378BE4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04BE6A-0FCB-47FE-927C-37C8E8406DB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D51BA-57D3-46FB-A524-0A70D341DE5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227CD2-BEBC-4573-88D8-85C90C47071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5" y="204791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4F2351-1A75-43E3-BE86-F4B6702ABF1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94188" y="4743450"/>
            <a:ext cx="658813" cy="2012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6001BD-1772-4EC2-9F02-A2D9590232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70249"/>
            <a:ext cx="8228013" cy="63341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en-US" altLang="zh-CN" dirty="0" smtClean="0"/>
              <a:t>Click to edit Master title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7310"/>
            <a:ext cx="7773988" cy="345162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 bullet</a:t>
            </a:r>
          </a:p>
          <a:p>
            <a:pPr lvl="2"/>
            <a:r>
              <a:rPr lang="en-US" altLang="zh-CN" dirty="0" smtClean="0"/>
              <a:t>Third level bullet</a:t>
            </a:r>
          </a:p>
          <a:p>
            <a:pPr lvl="3"/>
            <a:r>
              <a:rPr lang="en-US" altLang="zh-CN" dirty="0" smtClean="0"/>
              <a:t>Fourth level bullet</a:t>
            </a:r>
          </a:p>
          <a:p>
            <a:pPr lvl="4"/>
            <a:r>
              <a:rPr lang="en-US" altLang="zh-CN" dirty="0" smtClean="0"/>
              <a:t>Fifth level bullet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75882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方正中倩简体" pitchFamily="65" charset="-122"/>
          <a:ea typeface="方正中倩简体" pitchFamily="65" charset="-122"/>
          <a:cs typeface="+mj-cs"/>
        </a:defRPr>
      </a:lvl1pPr>
      <a:lvl2pPr algn="l" defTabSz="75882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2pPr>
      <a:lvl3pPr algn="l" defTabSz="75882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3pPr>
      <a:lvl4pPr algn="l" defTabSz="75882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4pPr>
      <a:lvl5pPr algn="l" defTabSz="75882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5pPr>
      <a:lvl6pPr marL="457200" algn="l" defTabSz="75882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6pPr>
      <a:lvl7pPr marL="914400" algn="l" defTabSz="75882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7pPr>
      <a:lvl8pPr marL="1371600" algn="l" defTabSz="75882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8pPr>
      <a:lvl9pPr marL="1828800" algn="l" defTabSz="758825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Arial" charset="0"/>
          <a:ea typeface="华文新魏" pitchFamily="2" charset="-122"/>
          <a:cs typeface="Arial" charset="0"/>
        </a:defRPr>
      </a:lvl9pPr>
    </p:titleStyle>
    <p:bodyStyle>
      <a:lvl1pPr marL="214630" indent="-214630" algn="l" defTabSz="758825" rtl="0" eaLnBrk="0" fontAlgn="base" hangingPunct="0">
        <a:spcBef>
          <a:spcPct val="25000"/>
        </a:spcBef>
        <a:spcAft>
          <a:spcPct val="25000"/>
        </a:spcAft>
        <a:buClr>
          <a:schemeClr val="accent1"/>
        </a:buClr>
        <a:buFont typeface="Wingdings" pitchFamily="2" charset="2"/>
        <a:buChar char="n"/>
        <a:defRPr sz="2400">
          <a:solidFill>
            <a:schemeClr val="tx1"/>
          </a:solidFill>
          <a:latin typeface="方正中倩简体" pitchFamily="65" charset="-122"/>
          <a:ea typeface="方正中倩简体" pitchFamily="65" charset="-122"/>
          <a:cs typeface="+mn-cs"/>
        </a:defRPr>
      </a:lvl1pPr>
      <a:lvl2pPr marL="428625" indent="-212725" algn="l" defTabSz="758825" rtl="0" eaLnBrk="0" fontAlgn="base" hangingPunct="0">
        <a:spcBef>
          <a:spcPct val="25000"/>
        </a:spcBef>
        <a:spcAft>
          <a:spcPct val="25000"/>
        </a:spcAft>
        <a:buClr>
          <a:schemeClr val="accent2"/>
        </a:buClr>
        <a:buFont typeface="Wingdings" pitchFamily="2" charset="2"/>
        <a:buChar char="n"/>
        <a:defRPr sz="2400">
          <a:solidFill>
            <a:srgbClr val="000000"/>
          </a:solidFill>
          <a:latin typeface="方正中倩简体" pitchFamily="65" charset="-122"/>
          <a:ea typeface="方正中倩简体" pitchFamily="65" charset="-122"/>
        </a:defRPr>
      </a:lvl2pPr>
      <a:lvl3pPr marL="752475" indent="-322580" algn="l" defTabSz="758825" rtl="0" eaLnBrk="0" fontAlgn="base" hangingPunct="0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—"/>
        <a:defRPr sz="2400">
          <a:solidFill>
            <a:schemeClr val="tx1"/>
          </a:solidFill>
          <a:latin typeface="方正中倩简体" pitchFamily="65" charset="-122"/>
          <a:ea typeface="方正中倩简体" pitchFamily="65" charset="-122"/>
        </a:defRPr>
      </a:lvl3pPr>
      <a:lvl4pPr marL="957580" indent="-203200" algn="l" defTabSz="758825" rtl="0" eaLnBrk="0" fontAlgn="base" hangingPunct="0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方正中倩简体" pitchFamily="65" charset="-122"/>
          <a:ea typeface="方正中倩简体" pitchFamily="65" charset="-122"/>
        </a:defRPr>
      </a:lvl4pPr>
      <a:lvl5pPr marL="1157605" indent="-198755" algn="l" defTabSz="758825" rtl="0" eaLnBrk="0" fontAlgn="base" hangingPunct="0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方正中倩简体" pitchFamily="65" charset="-122"/>
          <a:ea typeface="方正中倩简体" pitchFamily="65" charset="-122"/>
        </a:defRPr>
      </a:lvl5pPr>
      <a:lvl6pPr marL="1614805" indent="-198755" algn="l" defTabSz="758825" rtl="0" fontAlgn="base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072005" indent="-198755" algn="l" defTabSz="758825" rtl="0" fontAlgn="base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529205" indent="-198755" algn="l" defTabSz="758825" rtl="0" fontAlgn="base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986405" indent="-198755" algn="l" defTabSz="758825" rtl="0" fontAlgn="base">
        <a:spcBef>
          <a:spcPct val="25000"/>
        </a:spcBef>
        <a:spcAft>
          <a:spcPct val="250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5" y="862708"/>
            <a:ext cx="8137923" cy="374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445" y="4767266"/>
            <a:ext cx="21836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0C78CE-FED0-4D13-BE88-F615B93848C4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2018/5/18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4767266"/>
            <a:ext cx="21824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BF085E-C51B-4E4D-A83F-EA34A2593F4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2444" y="771525"/>
            <a:ext cx="81379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93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423">
          <p15:clr>
            <a:srgbClr val="F26B43"/>
          </p15:clr>
        </p15:guide>
        <p15:guide id="4294967295" pos="7257">
          <p15:clr>
            <a:srgbClr val="F26B43"/>
          </p15:clr>
        </p15:guide>
        <p15:guide id="4294967295" orient="horz" pos="648">
          <p15:clr>
            <a:srgbClr val="F26B43"/>
          </p15:clr>
        </p15:guide>
        <p15:guide id="4294967295" orient="horz" pos="712">
          <p15:clr>
            <a:srgbClr val="F26B43"/>
          </p15:clr>
        </p15:guide>
        <p15:guide id="4294967295" orient="horz" pos="3931">
          <p15:clr>
            <a:srgbClr val="F26B43"/>
          </p15:clr>
        </p15:guide>
        <p15:guide id="4294967295" orient="horz" pos="38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5" y="862708"/>
            <a:ext cx="8137923" cy="374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445" y="4767266"/>
            <a:ext cx="21836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0C78CE-FED0-4D13-BE88-F615B93848C4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2018/5/18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2" y="4767266"/>
            <a:ext cx="21824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BF085E-C51B-4E4D-A83F-EA34A2593F4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"/>
                <a:ea typeface="微软雅黑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"/>
              <a:ea typeface="微软雅黑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2444" y="771525"/>
            <a:ext cx="81379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423">
          <p15:clr>
            <a:srgbClr val="F26B43"/>
          </p15:clr>
        </p15:guide>
        <p15:guide id="4294967295" pos="7257">
          <p15:clr>
            <a:srgbClr val="F26B43"/>
          </p15:clr>
        </p15:guide>
        <p15:guide id="4294967295" orient="horz" pos="648">
          <p15:clr>
            <a:srgbClr val="F26B43"/>
          </p15:clr>
        </p15:guide>
        <p15:guide id="4294967295" orient="horz" pos="712">
          <p15:clr>
            <a:srgbClr val="F26B43"/>
          </p15:clr>
        </p15:guide>
        <p15:guide id="4294967295" orient="horz" pos="3931">
          <p15:clr>
            <a:srgbClr val="F26B43"/>
          </p15:clr>
        </p15:guide>
        <p15:guide id="4294967295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8143" y="497772"/>
            <a:ext cx="8137922" cy="942718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新时代下</a:t>
            </a:r>
            <a:r>
              <a:rPr lang="en-US" altLang="zh-CN" sz="6000" dirty="0">
                <a:solidFill>
                  <a:srgbClr val="00B050"/>
                </a:solidFill>
              </a:rPr>
              <a:t>HR</a:t>
            </a:r>
            <a:r>
              <a:rPr lang="zh-CN" altLang="en-US" dirty="0">
                <a:solidFill>
                  <a:srgbClr val="C00000"/>
                </a:solidFill>
              </a:rPr>
              <a:t>的职业挑战与成长路径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2444" y="2701529"/>
            <a:ext cx="8137922" cy="784621"/>
          </a:xfrm>
        </p:spPr>
        <p:txBody>
          <a:bodyPr>
            <a:normAutofit/>
          </a:bodyPr>
          <a:lstStyle/>
          <a:p>
            <a:r>
              <a:rPr lang="zh-TW" altLang="en-US" sz="19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金大</a:t>
            </a:r>
            <a:r>
              <a:rPr lang="zh-TW" altLang="en-US" sz="1900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松</a:t>
            </a:r>
            <a:endParaRPr lang="en-US" altLang="zh-TW" sz="1900" dirty="0" smtClean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r>
              <a:rPr lang="en-US" altLang="zh-CN" dirty="0" smtClean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2018</a:t>
            </a:r>
            <a:endParaRPr lang="zh-CN" altLang="en-US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9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3400" y="514350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当价值创造的基础改变时，管理方法也随之而变</a:t>
            </a:r>
            <a:endParaRPr lang="zh-CN" altLang="en-US" sz="2800" dirty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ww\Desktop\三茅精品课程小角标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1"/>
            <a:ext cx="1981199" cy="8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MH_PageTitl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5800" y="1962150"/>
            <a:ext cx="487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dirty="0" smtClean="0">
                <a:solidFill>
                  <a:srgbClr val="FF0000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HR</a:t>
            </a:r>
            <a:r>
              <a:rPr lang="zh-CN" altLang="zh-CN" dirty="0" smtClean="0">
                <a:solidFill>
                  <a:srgbClr val="FF0000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成长路线图</a:t>
            </a:r>
            <a:endParaRPr lang="zh-CN" altLang="zh-CN" dirty="0">
              <a:solidFill>
                <a:srgbClr val="FF0000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81600" y="3047588"/>
            <a:ext cx="2001378" cy="2419762"/>
            <a:chOff x="5181600" y="3047588"/>
            <a:chExt cx="2001378" cy="2419762"/>
          </a:xfrm>
        </p:grpSpPr>
        <p:grpSp>
          <p:nvGrpSpPr>
            <p:cNvPr id="50" name="组合 49"/>
            <p:cNvGrpSpPr/>
            <p:nvPr/>
          </p:nvGrpSpPr>
          <p:grpSpPr>
            <a:xfrm rot="194978">
              <a:off x="5415452" y="3047588"/>
              <a:ext cx="1528477" cy="2419762"/>
              <a:chOff x="1245870" y="1518285"/>
              <a:chExt cx="3588385" cy="4662805"/>
            </a:xfrm>
          </p:grpSpPr>
          <p:sp>
            <p:nvSpPr>
              <p:cNvPr id="51" name="Freeform 67"/>
              <p:cNvSpPr/>
              <p:nvPr/>
            </p:nvSpPr>
            <p:spPr bwMode="auto">
              <a:xfrm>
                <a:off x="1498600" y="2139315"/>
                <a:ext cx="3335655" cy="3939540"/>
              </a:xfrm>
              <a:custGeom>
                <a:avLst/>
                <a:gdLst>
                  <a:gd name="T0" fmla="*/ 551 w 723"/>
                  <a:gd name="T1" fmla="*/ 488 h 931"/>
                  <a:gd name="T2" fmla="*/ 428 w 723"/>
                  <a:gd name="T3" fmla="*/ 93 h 931"/>
                  <a:gd name="T4" fmla="*/ 18 w 723"/>
                  <a:gd name="T5" fmla="*/ 333 h 931"/>
                  <a:gd name="T6" fmla="*/ 181 w 723"/>
                  <a:gd name="T7" fmla="*/ 792 h 931"/>
                  <a:gd name="T8" fmla="*/ 399 w 723"/>
                  <a:gd name="T9" fmla="*/ 915 h 931"/>
                  <a:gd name="T10" fmla="*/ 586 w 723"/>
                  <a:gd name="T11" fmla="*/ 705 h 931"/>
                  <a:gd name="T12" fmla="*/ 551 w 723"/>
                  <a:gd name="T13" fmla="*/ 48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931">
                    <a:moveTo>
                      <a:pt x="551" y="488"/>
                    </a:moveTo>
                    <a:cubicBezTo>
                      <a:pt x="551" y="488"/>
                      <a:pt x="723" y="187"/>
                      <a:pt x="428" y="93"/>
                    </a:cubicBezTo>
                    <a:cubicBezTo>
                      <a:pt x="134" y="0"/>
                      <a:pt x="18" y="313"/>
                      <a:pt x="18" y="333"/>
                    </a:cubicBezTo>
                    <a:cubicBezTo>
                      <a:pt x="18" y="353"/>
                      <a:pt x="0" y="532"/>
                      <a:pt x="181" y="792"/>
                    </a:cubicBezTo>
                    <a:cubicBezTo>
                      <a:pt x="181" y="792"/>
                      <a:pt x="292" y="931"/>
                      <a:pt x="399" y="915"/>
                    </a:cubicBezTo>
                    <a:cubicBezTo>
                      <a:pt x="506" y="898"/>
                      <a:pt x="581" y="794"/>
                      <a:pt x="586" y="705"/>
                    </a:cubicBezTo>
                    <a:cubicBezTo>
                      <a:pt x="590" y="616"/>
                      <a:pt x="499" y="567"/>
                      <a:pt x="551" y="48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3"/>
              <p:cNvSpPr>
                <a:spLocks noEditPoints="1"/>
              </p:cNvSpPr>
              <p:nvPr/>
            </p:nvSpPr>
            <p:spPr bwMode="auto">
              <a:xfrm>
                <a:off x="1447800" y="2344420"/>
                <a:ext cx="3192145" cy="3836670"/>
              </a:xfrm>
              <a:custGeom>
                <a:avLst/>
                <a:gdLst>
                  <a:gd name="T0" fmla="*/ 410 w 670"/>
                  <a:gd name="T1" fmla="*/ 891 h 906"/>
                  <a:gd name="T2" fmla="*/ 414 w 670"/>
                  <a:gd name="T3" fmla="*/ 890 h 906"/>
                  <a:gd name="T4" fmla="*/ 621 w 670"/>
                  <a:gd name="T5" fmla="*/ 658 h 906"/>
                  <a:gd name="T6" fmla="*/ 591 w 670"/>
                  <a:gd name="T7" fmla="*/ 549 h 906"/>
                  <a:gd name="T8" fmla="*/ 582 w 670"/>
                  <a:gd name="T9" fmla="*/ 453 h 906"/>
                  <a:gd name="T10" fmla="*/ 583 w 670"/>
                  <a:gd name="T11" fmla="*/ 451 h 906"/>
                  <a:gd name="T12" fmla="*/ 620 w 670"/>
                  <a:gd name="T13" fmla="*/ 167 h 906"/>
                  <a:gd name="T14" fmla="*/ 447 w 670"/>
                  <a:gd name="T15" fmla="*/ 22 h 906"/>
                  <a:gd name="T16" fmla="*/ 295 w 670"/>
                  <a:gd name="T17" fmla="*/ 6 h 906"/>
                  <a:gd name="T18" fmla="*/ 73 w 670"/>
                  <a:gd name="T19" fmla="*/ 147 h 906"/>
                  <a:gd name="T20" fmla="*/ 5 w 670"/>
                  <a:gd name="T21" fmla="*/ 285 h 906"/>
                  <a:gd name="T22" fmla="*/ 5 w 670"/>
                  <a:gd name="T23" fmla="*/ 289 h 906"/>
                  <a:gd name="T24" fmla="*/ 173 w 670"/>
                  <a:gd name="T25" fmla="*/ 758 h 906"/>
                  <a:gd name="T26" fmla="*/ 174 w 670"/>
                  <a:gd name="T27" fmla="*/ 759 h 906"/>
                  <a:gd name="T28" fmla="*/ 410 w 670"/>
                  <a:gd name="T29" fmla="*/ 891 h 906"/>
                  <a:gd name="T30" fmla="*/ 541 w 670"/>
                  <a:gd name="T31" fmla="*/ 427 h 906"/>
                  <a:gd name="T32" fmla="*/ 548 w 670"/>
                  <a:gd name="T33" fmla="*/ 571 h 906"/>
                  <a:gd name="T34" fmla="*/ 573 w 670"/>
                  <a:gd name="T35" fmla="*/ 656 h 906"/>
                  <a:gd name="T36" fmla="*/ 406 w 670"/>
                  <a:gd name="T37" fmla="*/ 843 h 906"/>
                  <a:gd name="T38" fmla="*/ 212 w 670"/>
                  <a:gd name="T39" fmla="*/ 730 h 906"/>
                  <a:gd name="T40" fmla="*/ 53 w 670"/>
                  <a:gd name="T41" fmla="*/ 291 h 906"/>
                  <a:gd name="T42" fmla="*/ 53 w 670"/>
                  <a:gd name="T43" fmla="*/ 287 h 906"/>
                  <a:gd name="T44" fmla="*/ 301 w 670"/>
                  <a:gd name="T45" fmla="*/ 54 h 906"/>
                  <a:gd name="T46" fmla="*/ 432 w 670"/>
                  <a:gd name="T47" fmla="*/ 68 h 906"/>
                  <a:gd name="T48" fmla="*/ 575 w 670"/>
                  <a:gd name="T49" fmla="*/ 185 h 906"/>
                  <a:gd name="T50" fmla="*/ 541 w 670"/>
                  <a:gd name="T51" fmla="*/ 427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0" h="906">
                    <a:moveTo>
                      <a:pt x="410" y="891"/>
                    </a:moveTo>
                    <a:cubicBezTo>
                      <a:pt x="411" y="891"/>
                      <a:pt x="413" y="890"/>
                      <a:pt x="414" y="890"/>
                    </a:cubicBezTo>
                    <a:cubicBezTo>
                      <a:pt x="535" y="871"/>
                      <a:pt x="616" y="755"/>
                      <a:pt x="621" y="658"/>
                    </a:cubicBezTo>
                    <a:cubicBezTo>
                      <a:pt x="623" y="614"/>
                      <a:pt x="606" y="580"/>
                      <a:pt x="591" y="549"/>
                    </a:cubicBezTo>
                    <a:cubicBezTo>
                      <a:pt x="570" y="508"/>
                      <a:pt x="561" y="485"/>
                      <a:pt x="582" y="453"/>
                    </a:cubicBezTo>
                    <a:cubicBezTo>
                      <a:pt x="583" y="451"/>
                      <a:pt x="583" y="451"/>
                      <a:pt x="583" y="451"/>
                    </a:cubicBezTo>
                    <a:cubicBezTo>
                      <a:pt x="586" y="445"/>
                      <a:pt x="670" y="296"/>
                      <a:pt x="620" y="167"/>
                    </a:cubicBezTo>
                    <a:cubicBezTo>
                      <a:pt x="594" y="99"/>
                      <a:pt x="535" y="51"/>
                      <a:pt x="447" y="22"/>
                    </a:cubicBezTo>
                    <a:cubicBezTo>
                      <a:pt x="394" y="6"/>
                      <a:pt x="343" y="0"/>
                      <a:pt x="295" y="6"/>
                    </a:cubicBezTo>
                    <a:cubicBezTo>
                      <a:pt x="186" y="20"/>
                      <a:pt x="114" y="90"/>
                      <a:pt x="73" y="147"/>
                    </a:cubicBezTo>
                    <a:cubicBezTo>
                      <a:pt x="29" y="206"/>
                      <a:pt x="6" y="269"/>
                      <a:pt x="5" y="285"/>
                    </a:cubicBezTo>
                    <a:cubicBezTo>
                      <a:pt x="5" y="286"/>
                      <a:pt x="5" y="288"/>
                      <a:pt x="5" y="289"/>
                    </a:cubicBezTo>
                    <a:cubicBezTo>
                      <a:pt x="0" y="429"/>
                      <a:pt x="59" y="595"/>
                      <a:pt x="173" y="758"/>
                    </a:cubicBezTo>
                    <a:cubicBezTo>
                      <a:pt x="174" y="759"/>
                      <a:pt x="174" y="759"/>
                      <a:pt x="174" y="759"/>
                    </a:cubicBezTo>
                    <a:cubicBezTo>
                      <a:pt x="178" y="765"/>
                      <a:pt x="292" y="906"/>
                      <a:pt x="410" y="891"/>
                    </a:cubicBezTo>
                    <a:close/>
                    <a:moveTo>
                      <a:pt x="541" y="427"/>
                    </a:moveTo>
                    <a:cubicBezTo>
                      <a:pt x="505" y="484"/>
                      <a:pt x="528" y="530"/>
                      <a:pt x="548" y="571"/>
                    </a:cubicBezTo>
                    <a:cubicBezTo>
                      <a:pt x="561" y="598"/>
                      <a:pt x="574" y="624"/>
                      <a:pt x="573" y="656"/>
                    </a:cubicBezTo>
                    <a:cubicBezTo>
                      <a:pt x="569" y="734"/>
                      <a:pt x="501" y="828"/>
                      <a:pt x="406" y="843"/>
                    </a:cubicBezTo>
                    <a:cubicBezTo>
                      <a:pt x="330" y="855"/>
                      <a:pt x="240" y="766"/>
                      <a:pt x="212" y="730"/>
                    </a:cubicBezTo>
                    <a:cubicBezTo>
                      <a:pt x="105" y="576"/>
                      <a:pt x="48" y="420"/>
                      <a:pt x="53" y="291"/>
                    </a:cubicBezTo>
                    <a:cubicBezTo>
                      <a:pt x="53" y="289"/>
                      <a:pt x="53" y="288"/>
                      <a:pt x="53" y="287"/>
                    </a:cubicBezTo>
                    <a:cubicBezTo>
                      <a:pt x="58" y="260"/>
                      <a:pt x="133" y="76"/>
                      <a:pt x="301" y="54"/>
                    </a:cubicBezTo>
                    <a:cubicBezTo>
                      <a:pt x="342" y="49"/>
                      <a:pt x="386" y="53"/>
                      <a:pt x="432" y="68"/>
                    </a:cubicBezTo>
                    <a:cubicBezTo>
                      <a:pt x="506" y="92"/>
                      <a:pt x="554" y="131"/>
                      <a:pt x="575" y="185"/>
                    </a:cubicBezTo>
                    <a:cubicBezTo>
                      <a:pt x="616" y="289"/>
                      <a:pt x="546" y="418"/>
                      <a:pt x="541" y="4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312795" y="1589405"/>
                <a:ext cx="1097915" cy="1099820"/>
              </a:xfrm>
              <a:custGeom>
                <a:avLst/>
                <a:gdLst>
                  <a:gd name="T0" fmla="*/ 8 w 238"/>
                  <a:gd name="T1" fmla="*/ 144 h 260"/>
                  <a:gd name="T2" fmla="*/ 135 w 238"/>
                  <a:gd name="T3" fmla="*/ 252 h 260"/>
                  <a:gd name="T4" fmla="*/ 229 w 238"/>
                  <a:gd name="T5" fmla="*/ 115 h 260"/>
                  <a:gd name="T6" fmla="*/ 103 w 238"/>
                  <a:gd name="T7" fmla="*/ 7 h 260"/>
                  <a:gd name="T8" fmla="*/ 8 w 238"/>
                  <a:gd name="T9" fmla="*/ 14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60">
                    <a:moveTo>
                      <a:pt x="8" y="144"/>
                    </a:moveTo>
                    <a:cubicBezTo>
                      <a:pt x="17" y="212"/>
                      <a:pt x="74" y="260"/>
                      <a:pt x="135" y="252"/>
                    </a:cubicBezTo>
                    <a:cubicBezTo>
                      <a:pt x="196" y="244"/>
                      <a:pt x="238" y="183"/>
                      <a:pt x="229" y="115"/>
                    </a:cubicBezTo>
                    <a:cubicBezTo>
                      <a:pt x="220" y="48"/>
                      <a:pt x="164" y="0"/>
                      <a:pt x="103" y="7"/>
                    </a:cubicBezTo>
                    <a:cubicBezTo>
                      <a:pt x="42" y="15"/>
                      <a:pt x="0" y="76"/>
                      <a:pt x="8" y="14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5"/>
              <p:cNvSpPr>
                <a:spLocks noEditPoints="1"/>
              </p:cNvSpPr>
              <p:nvPr/>
            </p:nvSpPr>
            <p:spPr bwMode="auto">
              <a:xfrm>
                <a:off x="3235325" y="1518285"/>
                <a:ext cx="1252855" cy="1242695"/>
              </a:xfrm>
              <a:custGeom>
                <a:avLst/>
                <a:gdLst>
                  <a:gd name="T0" fmla="*/ 154 w 272"/>
                  <a:gd name="T1" fmla="*/ 285 h 294"/>
                  <a:gd name="T2" fmla="*/ 262 w 272"/>
                  <a:gd name="T3" fmla="*/ 130 h 294"/>
                  <a:gd name="T4" fmla="*/ 118 w 272"/>
                  <a:gd name="T5" fmla="*/ 9 h 294"/>
                  <a:gd name="T6" fmla="*/ 9 w 272"/>
                  <a:gd name="T7" fmla="*/ 163 h 294"/>
                  <a:gd name="T8" fmla="*/ 154 w 272"/>
                  <a:gd name="T9" fmla="*/ 285 h 294"/>
                  <a:gd name="T10" fmla="*/ 122 w 272"/>
                  <a:gd name="T11" fmla="*/ 40 h 294"/>
                  <a:gd name="T12" fmla="*/ 230 w 272"/>
                  <a:gd name="T13" fmla="*/ 134 h 294"/>
                  <a:gd name="T14" fmla="*/ 150 w 272"/>
                  <a:gd name="T15" fmla="*/ 253 h 294"/>
                  <a:gd name="T16" fmla="*/ 41 w 272"/>
                  <a:gd name="T17" fmla="*/ 159 h 294"/>
                  <a:gd name="T18" fmla="*/ 122 w 272"/>
                  <a:gd name="T19" fmla="*/ 4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294">
                    <a:moveTo>
                      <a:pt x="154" y="285"/>
                    </a:moveTo>
                    <a:cubicBezTo>
                      <a:pt x="223" y="276"/>
                      <a:pt x="272" y="207"/>
                      <a:pt x="262" y="130"/>
                    </a:cubicBezTo>
                    <a:cubicBezTo>
                      <a:pt x="252" y="54"/>
                      <a:pt x="188" y="0"/>
                      <a:pt x="118" y="9"/>
                    </a:cubicBezTo>
                    <a:cubicBezTo>
                      <a:pt x="48" y="18"/>
                      <a:pt x="0" y="87"/>
                      <a:pt x="9" y="163"/>
                    </a:cubicBezTo>
                    <a:cubicBezTo>
                      <a:pt x="19" y="239"/>
                      <a:pt x="84" y="294"/>
                      <a:pt x="154" y="285"/>
                    </a:cubicBezTo>
                    <a:close/>
                    <a:moveTo>
                      <a:pt x="122" y="40"/>
                    </a:moveTo>
                    <a:cubicBezTo>
                      <a:pt x="174" y="34"/>
                      <a:pt x="223" y="76"/>
                      <a:pt x="230" y="134"/>
                    </a:cubicBezTo>
                    <a:cubicBezTo>
                      <a:pt x="238" y="193"/>
                      <a:pt x="202" y="246"/>
                      <a:pt x="150" y="253"/>
                    </a:cubicBezTo>
                    <a:cubicBezTo>
                      <a:pt x="97" y="260"/>
                      <a:pt x="49" y="218"/>
                      <a:pt x="41" y="159"/>
                    </a:cubicBezTo>
                    <a:cubicBezTo>
                      <a:pt x="34" y="100"/>
                      <a:pt x="70" y="47"/>
                      <a:pt x="122" y="4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2637155" y="1746885"/>
                <a:ext cx="722630" cy="726440"/>
              </a:xfrm>
              <a:custGeom>
                <a:avLst/>
                <a:gdLst>
                  <a:gd name="T0" fmla="*/ 6 w 157"/>
                  <a:gd name="T1" fmla="*/ 95 h 172"/>
                  <a:gd name="T2" fmla="*/ 89 w 157"/>
                  <a:gd name="T3" fmla="*/ 167 h 172"/>
                  <a:gd name="T4" fmla="*/ 151 w 157"/>
                  <a:gd name="T5" fmla="*/ 77 h 172"/>
                  <a:gd name="T6" fmla="*/ 68 w 157"/>
                  <a:gd name="T7" fmla="*/ 5 h 172"/>
                  <a:gd name="T8" fmla="*/ 6 w 157"/>
                  <a:gd name="T9" fmla="*/ 9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72">
                    <a:moveTo>
                      <a:pt x="6" y="95"/>
                    </a:moveTo>
                    <a:cubicBezTo>
                      <a:pt x="11" y="140"/>
                      <a:pt x="49" y="172"/>
                      <a:pt x="89" y="167"/>
                    </a:cubicBezTo>
                    <a:cubicBezTo>
                      <a:pt x="129" y="161"/>
                      <a:pt x="157" y="121"/>
                      <a:pt x="151" y="77"/>
                    </a:cubicBezTo>
                    <a:cubicBezTo>
                      <a:pt x="146" y="32"/>
                      <a:pt x="108" y="0"/>
                      <a:pt x="68" y="5"/>
                    </a:cubicBezTo>
                    <a:cubicBezTo>
                      <a:pt x="28" y="11"/>
                      <a:pt x="0" y="51"/>
                      <a:pt x="6" y="9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7"/>
              <p:cNvSpPr>
                <a:spLocks noEditPoints="1"/>
              </p:cNvSpPr>
              <p:nvPr/>
            </p:nvSpPr>
            <p:spPr bwMode="auto">
              <a:xfrm>
                <a:off x="2559050" y="1673860"/>
                <a:ext cx="878205" cy="871220"/>
              </a:xfrm>
              <a:custGeom>
                <a:avLst/>
                <a:gdLst>
                  <a:gd name="T0" fmla="*/ 108 w 191"/>
                  <a:gd name="T1" fmla="*/ 200 h 206"/>
                  <a:gd name="T2" fmla="*/ 184 w 191"/>
                  <a:gd name="T3" fmla="*/ 92 h 206"/>
                  <a:gd name="T4" fmla="*/ 83 w 191"/>
                  <a:gd name="T5" fmla="*/ 6 h 206"/>
                  <a:gd name="T6" fmla="*/ 7 w 191"/>
                  <a:gd name="T7" fmla="*/ 114 h 206"/>
                  <a:gd name="T8" fmla="*/ 108 w 191"/>
                  <a:gd name="T9" fmla="*/ 200 h 206"/>
                  <a:gd name="T10" fmla="*/ 87 w 191"/>
                  <a:gd name="T11" fmla="*/ 38 h 206"/>
                  <a:gd name="T12" fmla="*/ 152 w 191"/>
                  <a:gd name="T13" fmla="*/ 96 h 206"/>
                  <a:gd name="T14" fmla="*/ 104 w 191"/>
                  <a:gd name="T15" fmla="*/ 168 h 206"/>
                  <a:gd name="T16" fmla="*/ 38 w 191"/>
                  <a:gd name="T17" fmla="*/ 110 h 206"/>
                  <a:gd name="T18" fmla="*/ 87 w 191"/>
                  <a:gd name="T19" fmla="*/ 3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1" h="206">
                    <a:moveTo>
                      <a:pt x="108" y="200"/>
                    </a:moveTo>
                    <a:cubicBezTo>
                      <a:pt x="157" y="193"/>
                      <a:pt x="191" y="145"/>
                      <a:pt x="184" y="92"/>
                    </a:cubicBezTo>
                    <a:cubicBezTo>
                      <a:pt x="177" y="38"/>
                      <a:pt x="132" y="0"/>
                      <a:pt x="83" y="6"/>
                    </a:cubicBezTo>
                    <a:cubicBezTo>
                      <a:pt x="34" y="13"/>
                      <a:pt x="0" y="61"/>
                      <a:pt x="7" y="114"/>
                    </a:cubicBezTo>
                    <a:cubicBezTo>
                      <a:pt x="14" y="168"/>
                      <a:pt x="59" y="206"/>
                      <a:pt x="108" y="200"/>
                    </a:cubicBezTo>
                    <a:close/>
                    <a:moveTo>
                      <a:pt x="87" y="38"/>
                    </a:moveTo>
                    <a:cubicBezTo>
                      <a:pt x="119" y="34"/>
                      <a:pt x="148" y="60"/>
                      <a:pt x="152" y="96"/>
                    </a:cubicBezTo>
                    <a:cubicBezTo>
                      <a:pt x="157" y="131"/>
                      <a:pt x="135" y="164"/>
                      <a:pt x="104" y="168"/>
                    </a:cubicBezTo>
                    <a:cubicBezTo>
                      <a:pt x="72" y="172"/>
                      <a:pt x="43" y="146"/>
                      <a:pt x="38" y="110"/>
                    </a:cubicBezTo>
                    <a:cubicBezTo>
                      <a:pt x="34" y="75"/>
                      <a:pt x="56" y="42"/>
                      <a:pt x="87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8"/>
              <p:cNvSpPr/>
              <p:nvPr/>
            </p:nvSpPr>
            <p:spPr bwMode="auto">
              <a:xfrm>
                <a:off x="1988185" y="1939290"/>
                <a:ext cx="662305" cy="669290"/>
              </a:xfrm>
              <a:custGeom>
                <a:avLst/>
                <a:gdLst>
                  <a:gd name="T0" fmla="*/ 5 w 144"/>
                  <a:gd name="T1" fmla="*/ 88 h 158"/>
                  <a:gd name="T2" fmla="*/ 81 w 144"/>
                  <a:gd name="T3" fmla="*/ 153 h 158"/>
                  <a:gd name="T4" fmla="*/ 139 w 144"/>
                  <a:gd name="T5" fmla="*/ 71 h 158"/>
                  <a:gd name="T6" fmla="*/ 62 w 144"/>
                  <a:gd name="T7" fmla="*/ 5 h 158"/>
                  <a:gd name="T8" fmla="*/ 5 w 144"/>
                  <a:gd name="T9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58">
                    <a:moveTo>
                      <a:pt x="5" y="88"/>
                    </a:moveTo>
                    <a:cubicBezTo>
                      <a:pt x="10" y="129"/>
                      <a:pt x="45" y="158"/>
                      <a:pt x="81" y="153"/>
                    </a:cubicBezTo>
                    <a:cubicBezTo>
                      <a:pt x="118" y="149"/>
                      <a:pt x="144" y="112"/>
                      <a:pt x="139" y="71"/>
                    </a:cubicBezTo>
                    <a:cubicBezTo>
                      <a:pt x="133" y="30"/>
                      <a:pt x="99" y="0"/>
                      <a:pt x="62" y="5"/>
                    </a:cubicBezTo>
                    <a:cubicBezTo>
                      <a:pt x="25" y="10"/>
                      <a:pt x="0" y="47"/>
                      <a:pt x="5" y="8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9"/>
              <p:cNvSpPr>
                <a:spLocks noEditPoints="1"/>
              </p:cNvSpPr>
              <p:nvPr/>
            </p:nvSpPr>
            <p:spPr bwMode="auto">
              <a:xfrm>
                <a:off x="1908175" y="1868170"/>
                <a:ext cx="819785" cy="812165"/>
              </a:xfrm>
              <a:custGeom>
                <a:avLst/>
                <a:gdLst>
                  <a:gd name="T0" fmla="*/ 101 w 178"/>
                  <a:gd name="T1" fmla="*/ 186 h 192"/>
                  <a:gd name="T2" fmla="*/ 172 w 178"/>
                  <a:gd name="T3" fmla="*/ 86 h 192"/>
                  <a:gd name="T4" fmla="*/ 77 w 178"/>
                  <a:gd name="T5" fmla="*/ 6 h 192"/>
                  <a:gd name="T6" fmla="*/ 6 w 178"/>
                  <a:gd name="T7" fmla="*/ 107 h 192"/>
                  <a:gd name="T8" fmla="*/ 101 w 178"/>
                  <a:gd name="T9" fmla="*/ 186 h 192"/>
                  <a:gd name="T10" fmla="*/ 81 w 178"/>
                  <a:gd name="T11" fmla="*/ 38 h 192"/>
                  <a:gd name="T12" fmla="*/ 140 w 178"/>
                  <a:gd name="T13" fmla="*/ 90 h 192"/>
                  <a:gd name="T14" fmla="*/ 96 w 178"/>
                  <a:gd name="T15" fmla="*/ 154 h 192"/>
                  <a:gd name="T16" fmla="*/ 38 w 178"/>
                  <a:gd name="T17" fmla="*/ 103 h 192"/>
                  <a:gd name="T18" fmla="*/ 81 w 178"/>
                  <a:gd name="T19" fmla="*/ 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92">
                    <a:moveTo>
                      <a:pt x="101" y="186"/>
                    </a:moveTo>
                    <a:cubicBezTo>
                      <a:pt x="146" y="180"/>
                      <a:pt x="178" y="135"/>
                      <a:pt x="172" y="86"/>
                    </a:cubicBezTo>
                    <a:cubicBezTo>
                      <a:pt x="165" y="36"/>
                      <a:pt x="123" y="0"/>
                      <a:pt x="77" y="6"/>
                    </a:cubicBezTo>
                    <a:cubicBezTo>
                      <a:pt x="32" y="12"/>
                      <a:pt x="0" y="57"/>
                      <a:pt x="6" y="107"/>
                    </a:cubicBezTo>
                    <a:cubicBezTo>
                      <a:pt x="13" y="157"/>
                      <a:pt x="55" y="192"/>
                      <a:pt x="101" y="186"/>
                    </a:cubicBezTo>
                    <a:close/>
                    <a:moveTo>
                      <a:pt x="81" y="38"/>
                    </a:moveTo>
                    <a:cubicBezTo>
                      <a:pt x="109" y="34"/>
                      <a:pt x="136" y="58"/>
                      <a:pt x="140" y="90"/>
                    </a:cubicBezTo>
                    <a:cubicBezTo>
                      <a:pt x="144" y="122"/>
                      <a:pt x="125" y="151"/>
                      <a:pt x="96" y="154"/>
                    </a:cubicBezTo>
                    <a:cubicBezTo>
                      <a:pt x="68" y="158"/>
                      <a:pt x="42" y="135"/>
                      <a:pt x="38" y="103"/>
                    </a:cubicBezTo>
                    <a:cubicBezTo>
                      <a:pt x="34" y="71"/>
                      <a:pt x="53" y="42"/>
                      <a:pt x="81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60"/>
              <p:cNvSpPr/>
              <p:nvPr/>
            </p:nvSpPr>
            <p:spPr bwMode="auto">
              <a:xfrm>
                <a:off x="1521460" y="2362835"/>
                <a:ext cx="608330" cy="580390"/>
              </a:xfrm>
              <a:custGeom>
                <a:avLst/>
                <a:gdLst>
                  <a:gd name="T0" fmla="*/ 22 w 132"/>
                  <a:gd name="T1" fmla="*/ 103 h 137"/>
                  <a:gd name="T2" fmla="*/ 105 w 132"/>
                  <a:gd name="T3" fmla="*/ 118 h 137"/>
                  <a:gd name="T4" fmla="*/ 110 w 132"/>
                  <a:gd name="T5" fmla="*/ 34 h 137"/>
                  <a:gd name="T6" fmla="*/ 27 w 132"/>
                  <a:gd name="T7" fmla="*/ 19 h 137"/>
                  <a:gd name="T8" fmla="*/ 22 w 132"/>
                  <a:gd name="T9" fmla="*/ 10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7">
                    <a:moveTo>
                      <a:pt x="22" y="103"/>
                    </a:moveTo>
                    <a:cubicBezTo>
                      <a:pt x="44" y="131"/>
                      <a:pt x="81" y="137"/>
                      <a:pt x="105" y="118"/>
                    </a:cubicBezTo>
                    <a:cubicBezTo>
                      <a:pt x="129" y="98"/>
                      <a:pt x="132" y="61"/>
                      <a:pt x="110" y="34"/>
                    </a:cubicBezTo>
                    <a:cubicBezTo>
                      <a:pt x="89" y="6"/>
                      <a:pt x="51" y="0"/>
                      <a:pt x="27" y="19"/>
                    </a:cubicBezTo>
                    <a:cubicBezTo>
                      <a:pt x="3" y="38"/>
                      <a:pt x="0" y="76"/>
                      <a:pt x="22" y="10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61"/>
              <p:cNvSpPr>
                <a:spLocks noEditPoints="1"/>
              </p:cNvSpPr>
              <p:nvPr/>
            </p:nvSpPr>
            <p:spPr bwMode="auto">
              <a:xfrm>
                <a:off x="1438275" y="2316480"/>
                <a:ext cx="738505" cy="673100"/>
              </a:xfrm>
              <a:custGeom>
                <a:avLst/>
                <a:gdLst>
                  <a:gd name="T0" fmla="*/ 100 w 160"/>
                  <a:gd name="T1" fmla="*/ 155 h 159"/>
                  <a:gd name="T2" fmla="*/ 133 w 160"/>
                  <a:gd name="T3" fmla="*/ 141 h 159"/>
                  <a:gd name="T4" fmla="*/ 159 w 160"/>
                  <a:gd name="T5" fmla="*/ 91 h 159"/>
                  <a:gd name="T6" fmla="*/ 141 w 160"/>
                  <a:gd name="T7" fmla="*/ 35 h 159"/>
                  <a:gd name="T8" fmla="*/ 68 w 160"/>
                  <a:gd name="T9" fmla="*/ 4 h 159"/>
                  <a:gd name="T10" fmla="*/ 35 w 160"/>
                  <a:gd name="T11" fmla="*/ 18 h 159"/>
                  <a:gd name="T12" fmla="*/ 27 w 160"/>
                  <a:gd name="T13" fmla="*/ 124 h 159"/>
                  <a:gd name="T14" fmla="*/ 100 w 160"/>
                  <a:gd name="T15" fmla="*/ 155 h 159"/>
                  <a:gd name="T16" fmla="*/ 73 w 160"/>
                  <a:gd name="T17" fmla="*/ 35 h 159"/>
                  <a:gd name="T18" fmla="*/ 116 w 160"/>
                  <a:gd name="T19" fmla="*/ 54 h 159"/>
                  <a:gd name="T20" fmla="*/ 127 w 160"/>
                  <a:gd name="T21" fmla="*/ 89 h 159"/>
                  <a:gd name="T22" fmla="*/ 113 w 160"/>
                  <a:gd name="T23" fmla="*/ 116 h 159"/>
                  <a:gd name="T24" fmla="*/ 96 w 160"/>
                  <a:gd name="T25" fmla="*/ 123 h 159"/>
                  <a:gd name="T26" fmla="*/ 53 w 160"/>
                  <a:gd name="T27" fmla="*/ 104 h 159"/>
                  <a:gd name="T28" fmla="*/ 55 w 160"/>
                  <a:gd name="T29" fmla="*/ 43 h 159"/>
                  <a:gd name="T30" fmla="*/ 73 w 160"/>
                  <a:gd name="T31" fmla="*/ 3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159">
                    <a:moveTo>
                      <a:pt x="100" y="155"/>
                    </a:moveTo>
                    <a:cubicBezTo>
                      <a:pt x="112" y="154"/>
                      <a:pt x="124" y="149"/>
                      <a:pt x="133" y="141"/>
                    </a:cubicBezTo>
                    <a:cubicBezTo>
                      <a:pt x="148" y="129"/>
                      <a:pt x="158" y="111"/>
                      <a:pt x="159" y="91"/>
                    </a:cubicBezTo>
                    <a:cubicBezTo>
                      <a:pt x="160" y="71"/>
                      <a:pt x="154" y="51"/>
                      <a:pt x="141" y="35"/>
                    </a:cubicBezTo>
                    <a:cubicBezTo>
                      <a:pt x="123" y="12"/>
                      <a:pt x="95" y="0"/>
                      <a:pt x="68" y="4"/>
                    </a:cubicBezTo>
                    <a:cubicBezTo>
                      <a:pt x="56" y="5"/>
                      <a:pt x="45" y="10"/>
                      <a:pt x="35" y="18"/>
                    </a:cubicBezTo>
                    <a:cubicBezTo>
                      <a:pt x="4" y="42"/>
                      <a:pt x="0" y="90"/>
                      <a:pt x="27" y="124"/>
                    </a:cubicBezTo>
                    <a:cubicBezTo>
                      <a:pt x="45" y="147"/>
                      <a:pt x="73" y="159"/>
                      <a:pt x="100" y="155"/>
                    </a:cubicBezTo>
                    <a:close/>
                    <a:moveTo>
                      <a:pt x="73" y="35"/>
                    </a:moveTo>
                    <a:cubicBezTo>
                      <a:pt x="88" y="33"/>
                      <a:pt x="105" y="41"/>
                      <a:pt x="116" y="54"/>
                    </a:cubicBezTo>
                    <a:cubicBezTo>
                      <a:pt x="124" y="65"/>
                      <a:pt x="128" y="77"/>
                      <a:pt x="127" y="89"/>
                    </a:cubicBezTo>
                    <a:cubicBezTo>
                      <a:pt x="126" y="100"/>
                      <a:pt x="121" y="110"/>
                      <a:pt x="113" y="116"/>
                    </a:cubicBezTo>
                    <a:cubicBezTo>
                      <a:pt x="108" y="120"/>
                      <a:pt x="102" y="123"/>
                      <a:pt x="96" y="123"/>
                    </a:cubicBezTo>
                    <a:cubicBezTo>
                      <a:pt x="80" y="125"/>
                      <a:pt x="64" y="118"/>
                      <a:pt x="53" y="104"/>
                    </a:cubicBezTo>
                    <a:cubicBezTo>
                      <a:pt x="37" y="84"/>
                      <a:pt x="38" y="56"/>
                      <a:pt x="55" y="43"/>
                    </a:cubicBezTo>
                    <a:cubicBezTo>
                      <a:pt x="60" y="39"/>
                      <a:pt x="66" y="36"/>
                      <a:pt x="73" y="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2"/>
              <p:cNvSpPr/>
              <p:nvPr/>
            </p:nvSpPr>
            <p:spPr bwMode="auto">
              <a:xfrm>
                <a:off x="1296670" y="2862580"/>
                <a:ext cx="514985" cy="448310"/>
              </a:xfrm>
              <a:custGeom>
                <a:avLst/>
                <a:gdLst>
                  <a:gd name="T0" fmla="*/ 29 w 112"/>
                  <a:gd name="T1" fmla="*/ 89 h 106"/>
                  <a:gd name="T2" fmla="*/ 97 w 112"/>
                  <a:gd name="T3" fmla="*/ 83 h 106"/>
                  <a:gd name="T4" fmla="*/ 83 w 112"/>
                  <a:gd name="T5" fmla="*/ 16 h 106"/>
                  <a:gd name="T6" fmla="*/ 15 w 112"/>
                  <a:gd name="T7" fmla="*/ 23 h 106"/>
                  <a:gd name="T8" fmla="*/ 29 w 112"/>
                  <a:gd name="T9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6">
                    <a:moveTo>
                      <a:pt x="29" y="89"/>
                    </a:moveTo>
                    <a:cubicBezTo>
                      <a:pt x="52" y="106"/>
                      <a:pt x="83" y="103"/>
                      <a:pt x="97" y="83"/>
                    </a:cubicBezTo>
                    <a:cubicBezTo>
                      <a:pt x="112" y="63"/>
                      <a:pt x="106" y="33"/>
                      <a:pt x="83" y="16"/>
                    </a:cubicBezTo>
                    <a:cubicBezTo>
                      <a:pt x="61" y="0"/>
                      <a:pt x="30" y="3"/>
                      <a:pt x="15" y="23"/>
                    </a:cubicBezTo>
                    <a:cubicBezTo>
                      <a:pt x="0" y="43"/>
                      <a:pt x="7" y="73"/>
                      <a:pt x="29" y="8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3"/>
              <p:cNvSpPr>
                <a:spLocks noEditPoints="1"/>
              </p:cNvSpPr>
              <p:nvPr/>
            </p:nvSpPr>
            <p:spPr bwMode="auto">
              <a:xfrm>
                <a:off x="1245870" y="2810510"/>
                <a:ext cx="621665" cy="549910"/>
              </a:xfrm>
              <a:custGeom>
                <a:avLst/>
                <a:gdLst>
                  <a:gd name="T0" fmla="*/ 81 w 135"/>
                  <a:gd name="T1" fmla="*/ 128 h 130"/>
                  <a:gd name="T2" fmla="*/ 121 w 135"/>
                  <a:gd name="T3" fmla="*/ 104 h 130"/>
                  <a:gd name="T4" fmla="*/ 131 w 135"/>
                  <a:gd name="T5" fmla="*/ 57 h 130"/>
                  <a:gd name="T6" fmla="*/ 104 w 135"/>
                  <a:gd name="T7" fmla="*/ 15 h 130"/>
                  <a:gd name="T8" fmla="*/ 54 w 135"/>
                  <a:gd name="T9" fmla="*/ 2 h 130"/>
                  <a:gd name="T10" fmla="*/ 13 w 135"/>
                  <a:gd name="T11" fmla="*/ 25 h 130"/>
                  <a:gd name="T12" fmla="*/ 4 w 135"/>
                  <a:gd name="T13" fmla="*/ 73 h 130"/>
                  <a:gd name="T14" fmla="*/ 31 w 135"/>
                  <a:gd name="T15" fmla="*/ 114 h 130"/>
                  <a:gd name="T16" fmla="*/ 81 w 135"/>
                  <a:gd name="T17" fmla="*/ 128 h 130"/>
                  <a:gd name="T18" fmla="*/ 58 w 135"/>
                  <a:gd name="T19" fmla="*/ 34 h 130"/>
                  <a:gd name="T20" fmla="*/ 85 w 135"/>
                  <a:gd name="T21" fmla="*/ 41 h 130"/>
                  <a:gd name="T22" fmla="*/ 100 w 135"/>
                  <a:gd name="T23" fmla="*/ 63 h 130"/>
                  <a:gd name="T24" fmla="*/ 95 w 135"/>
                  <a:gd name="T25" fmla="*/ 85 h 130"/>
                  <a:gd name="T26" fmla="*/ 77 w 135"/>
                  <a:gd name="T27" fmla="*/ 96 h 130"/>
                  <a:gd name="T28" fmla="*/ 50 w 135"/>
                  <a:gd name="T29" fmla="*/ 89 h 130"/>
                  <a:gd name="T30" fmla="*/ 35 w 135"/>
                  <a:gd name="T31" fmla="*/ 66 h 130"/>
                  <a:gd name="T32" fmla="*/ 39 w 135"/>
                  <a:gd name="T33" fmla="*/ 44 h 130"/>
                  <a:gd name="T34" fmla="*/ 58 w 135"/>
                  <a:gd name="T35" fmla="*/ 3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30">
                    <a:moveTo>
                      <a:pt x="81" y="128"/>
                    </a:moveTo>
                    <a:cubicBezTo>
                      <a:pt x="97" y="125"/>
                      <a:pt x="112" y="117"/>
                      <a:pt x="121" y="104"/>
                    </a:cubicBezTo>
                    <a:cubicBezTo>
                      <a:pt x="131" y="91"/>
                      <a:pt x="135" y="74"/>
                      <a:pt x="131" y="57"/>
                    </a:cubicBezTo>
                    <a:cubicBezTo>
                      <a:pt x="127" y="40"/>
                      <a:pt x="118" y="26"/>
                      <a:pt x="104" y="15"/>
                    </a:cubicBezTo>
                    <a:cubicBezTo>
                      <a:pt x="89" y="4"/>
                      <a:pt x="71" y="0"/>
                      <a:pt x="54" y="2"/>
                    </a:cubicBezTo>
                    <a:cubicBezTo>
                      <a:pt x="37" y="4"/>
                      <a:pt x="23" y="12"/>
                      <a:pt x="13" y="25"/>
                    </a:cubicBezTo>
                    <a:cubicBezTo>
                      <a:pt x="3" y="39"/>
                      <a:pt x="0" y="56"/>
                      <a:pt x="4" y="73"/>
                    </a:cubicBezTo>
                    <a:cubicBezTo>
                      <a:pt x="7" y="89"/>
                      <a:pt x="17" y="104"/>
                      <a:pt x="31" y="114"/>
                    </a:cubicBezTo>
                    <a:cubicBezTo>
                      <a:pt x="46" y="125"/>
                      <a:pt x="64" y="130"/>
                      <a:pt x="81" y="128"/>
                    </a:cubicBezTo>
                    <a:close/>
                    <a:moveTo>
                      <a:pt x="58" y="34"/>
                    </a:moveTo>
                    <a:cubicBezTo>
                      <a:pt x="67" y="32"/>
                      <a:pt x="77" y="35"/>
                      <a:pt x="85" y="41"/>
                    </a:cubicBezTo>
                    <a:cubicBezTo>
                      <a:pt x="93" y="47"/>
                      <a:pt x="98" y="55"/>
                      <a:pt x="100" y="63"/>
                    </a:cubicBezTo>
                    <a:cubicBezTo>
                      <a:pt x="101" y="71"/>
                      <a:pt x="100" y="79"/>
                      <a:pt x="95" y="85"/>
                    </a:cubicBezTo>
                    <a:cubicBezTo>
                      <a:pt x="91" y="91"/>
                      <a:pt x="85" y="95"/>
                      <a:pt x="77" y="96"/>
                    </a:cubicBezTo>
                    <a:cubicBezTo>
                      <a:pt x="68" y="97"/>
                      <a:pt x="58" y="94"/>
                      <a:pt x="50" y="89"/>
                    </a:cubicBezTo>
                    <a:cubicBezTo>
                      <a:pt x="42" y="83"/>
                      <a:pt x="37" y="75"/>
                      <a:pt x="35" y="66"/>
                    </a:cubicBezTo>
                    <a:cubicBezTo>
                      <a:pt x="33" y="58"/>
                      <a:pt x="35" y="50"/>
                      <a:pt x="39" y="44"/>
                    </a:cubicBezTo>
                    <a:cubicBezTo>
                      <a:pt x="43" y="38"/>
                      <a:pt x="50" y="35"/>
                      <a:pt x="58" y="3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4" name="矩形 63"/>
            <p:cNvSpPr/>
            <p:nvPr/>
          </p:nvSpPr>
          <p:spPr>
            <a:xfrm rot="21112453">
              <a:off x="5181600" y="4060474"/>
              <a:ext cx="2001378" cy="462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zh-CN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人力资源支持者</a:t>
              </a:r>
              <a:endParaRPr lang="en-US" altLang="zh-CN" sz="2400" b="1" dirty="0">
                <a:latin typeface="逼格青春粗黑体简2.0" panose="02010604000000000000" pitchFamily="2" charset="-122"/>
                <a:ea typeface="逼格青春粗黑体简2.0" panose="02010604000000000000" pitchFamily="2" charset="-122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6431826" y="3243362"/>
              <a:ext cx="375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 smtClean="0"/>
                <a:t>1</a:t>
              </a:r>
              <a:endParaRPr lang="zh-CN" altLang="en-US" sz="1400" i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54972" y="1504950"/>
            <a:ext cx="2001379" cy="2419762"/>
            <a:chOff x="6654972" y="1635035"/>
            <a:chExt cx="2001379" cy="2419762"/>
          </a:xfrm>
        </p:grpSpPr>
        <p:grpSp>
          <p:nvGrpSpPr>
            <p:cNvPr id="65" name="组合 64"/>
            <p:cNvGrpSpPr/>
            <p:nvPr/>
          </p:nvGrpSpPr>
          <p:grpSpPr>
            <a:xfrm rot="21139376" flipH="1">
              <a:off x="6839740" y="1635035"/>
              <a:ext cx="1592140" cy="2419762"/>
              <a:chOff x="1245870" y="1518285"/>
              <a:chExt cx="3588385" cy="4662805"/>
            </a:xfrm>
          </p:grpSpPr>
          <p:sp>
            <p:nvSpPr>
              <p:cNvPr id="66" name="Freeform 67"/>
              <p:cNvSpPr/>
              <p:nvPr/>
            </p:nvSpPr>
            <p:spPr bwMode="auto">
              <a:xfrm>
                <a:off x="1498600" y="2139315"/>
                <a:ext cx="3335655" cy="3939540"/>
              </a:xfrm>
              <a:custGeom>
                <a:avLst/>
                <a:gdLst>
                  <a:gd name="T0" fmla="*/ 551 w 723"/>
                  <a:gd name="T1" fmla="*/ 488 h 931"/>
                  <a:gd name="T2" fmla="*/ 428 w 723"/>
                  <a:gd name="T3" fmla="*/ 93 h 931"/>
                  <a:gd name="T4" fmla="*/ 18 w 723"/>
                  <a:gd name="T5" fmla="*/ 333 h 931"/>
                  <a:gd name="T6" fmla="*/ 181 w 723"/>
                  <a:gd name="T7" fmla="*/ 792 h 931"/>
                  <a:gd name="T8" fmla="*/ 399 w 723"/>
                  <a:gd name="T9" fmla="*/ 915 h 931"/>
                  <a:gd name="T10" fmla="*/ 586 w 723"/>
                  <a:gd name="T11" fmla="*/ 705 h 931"/>
                  <a:gd name="T12" fmla="*/ 551 w 723"/>
                  <a:gd name="T13" fmla="*/ 48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931">
                    <a:moveTo>
                      <a:pt x="551" y="488"/>
                    </a:moveTo>
                    <a:cubicBezTo>
                      <a:pt x="551" y="488"/>
                      <a:pt x="723" y="187"/>
                      <a:pt x="428" y="93"/>
                    </a:cubicBezTo>
                    <a:cubicBezTo>
                      <a:pt x="134" y="0"/>
                      <a:pt x="18" y="313"/>
                      <a:pt x="18" y="333"/>
                    </a:cubicBezTo>
                    <a:cubicBezTo>
                      <a:pt x="18" y="353"/>
                      <a:pt x="0" y="532"/>
                      <a:pt x="181" y="792"/>
                    </a:cubicBezTo>
                    <a:cubicBezTo>
                      <a:pt x="181" y="792"/>
                      <a:pt x="292" y="931"/>
                      <a:pt x="399" y="915"/>
                    </a:cubicBezTo>
                    <a:cubicBezTo>
                      <a:pt x="506" y="898"/>
                      <a:pt x="581" y="794"/>
                      <a:pt x="586" y="705"/>
                    </a:cubicBezTo>
                    <a:cubicBezTo>
                      <a:pt x="590" y="616"/>
                      <a:pt x="499" y="567"/>
                      <a:pt x="551" y="48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3"/>
              <p:cNvSpPr>
                <a:spLocks noEditPoints="1"/>
              </p:cNvSpPr>
              <p:nvPr/>
            </p:nvSpPr>
            <p:spPr bwMode="auto">
              <a:xfrm>
                <a:off x="1447800" y="2344420"/>
                <a:ext cx="3192145" cy="3836670"/>
              </a:xfrm>
              <a:custGeom>
                <a:avLst/>
                <a:gdLst>
                  <a:gd name="T0" fmla="*/ 410 w 670"/>
                  <a:gd name="T1" fmla="*/ 891 h 906"/>
                  <a:gd name="T2" fmla="*/ 414 w 670"/>
                  <a:gd name="T3" fmla="*/ 890 h 906"/>
                  <a:gd name="T4" fmla="*/ 621 w 670"/>
                  <a:gd name="T5" fmla="*/ 658 h 906"/>
                  <a:gd name="T6" fmla="*/ 591 w 670"/>
                  <a:gd name="T7" fmla="*/ 549 h 906"/>
                  <a:gd name="T8" fmla="*/ 582 w 670"/>
                  <a:gd name="T9" fmla="*/ 453 h 906"/>
                  <a:gd name="T10" fmla="*/ 583 w 670"/>
                  <a:gd name="T11" fmla="*/ 451 h 906"/>
                  <a:gd name="T12" fmla="*/ 620 w 670"/>
                  <a:gd name="T13" fmla="*/ 167 h 906"/>
                  <a:gd name="T14" fmla="*/ 447 w 670"/>
                  <a:gd name="T15" fmla="*/ 22 h 906"/>
                  <a:gd name="T16" fmla="*/ 295 w 670"/>
                  <a:gd name="T17" fmla="*/ 6 h 906"/>
                  <a:gd name="T18" fmla="*/ 73 w 670"/>
                  <a:gd name="T19" fmla="*/ 147 h 906"/>
                  <a:gd name="T20" fmla="*/ 5 w 670"/>
                  <a:gd name="T21" fmla="*/ 285 h 906"/>
                  <a:gd name="T22" fmla="*/ 5 w 670"/>
                  <a:gd name="T23" fmla="*/ 289 h 906"/>
                  <a:gd name="T24" fmla="*/ 173 w 670"/>
                  <a:gd name="T25" fmla="*/ 758 h 906"/>
                  <a:gd name="T26" fmla="*/ 174 w 670"/>
                  <a:gd name="T27" fmla="*/ 759 h 906"/>
                  <a:gd name="T28" fmla="*/ 410 w 670"/>
                  <a:gd name="T29" fmla="*/ 891 h 906"/>
                  <a:gd name="T30" fmla="*/ 541 w 670"/>
                  <a:gd name="T31" fmla="*/ 427 h 906"/>
                  <a:gd name="T32" fmla="*/ 548 w 670"/>
                  <a:gd name="T33" fmla="*/ 571 h 906"/>
                  <a:gd name="T34" fmla="*/ 573 w 670"/>
                  <a:gd name="T35" fmla="*/ 656 h 906"/>
                  <a:gd name="T36" fmla="*/ 406 w 670"/>
                  <a:gd name="T37" fmla="*/ 843 h 906"/>
                  <a:gd name="T38" fmla="*/ 212 w 670"/>
                  <a:gd name="T39" fmla="*/ 730 h 906"/>
                  <a:gd name="T40" fmla="*/ 53 w 670"/>
                  <a:gd name="T41" fmla="*/ 291 h 906"/>
                  <a:gd name="T42" fmla="*/ 53 w 670"/>
                  <a:gd name="T43" fmla="*/ 287 h 906"/>
                  <a:gd name="T44" fmla="*/ 301 w 670"/>
                  <a:gd name="T45" fmla="*/ 54 h 906"/>
                  <a:gd name="T46" fmla="*/ 432 w 670"/>
                  <a:gd name="T47" fmla="*/ 68 h 906"/>
                  <a:gd name="T48" fmla="*/ 575 w 670"/>
                  <a:gd name="T49" fmla="*/ 185 h 906"/>
                  <a:gd name="T50" fmla="*/ 541 w 670"/>
                  <a:gd name="T51" fmla="*/ 427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0" h="906">
                    <a:moveTo>
                      <a:pt x="410" y="891"/>
                    </a:moveTo>
                    <a:cubicBezTo>
                      <a:pt x="411" y="891"/>
                      <a:pt x="413" y="890"/>
                      <a:pt x="414" y="890"/>
                    </a:cubicBezTo>
                    <a:cubicBezTo>
                      <a:pt x="535" y="871"/>
                      <a:pt x="616" y="755"/>
                      <a:pt x="621" y="658"/>
                    </a:cubicBezTo>
                    <a:cubicBezTo>
                      <a:pt x="623" y="614"/>
                      <a:pt x="606" y="580"/>
                      <a:pt x="591" y="549"/>
                    </a:cubicBezTo>
                    <a:cubicBezTo>
                      <a:pt x="570" y="508"/>
                      <a:pt x="561" y="485"/>
                      <a:pt x="582" y="453"/>
                    </a:cubicBezTo>
                    <a:cubicBezTo>
                      <a:pt x="583" y="451"/>
                      <a:pt x="583" y="451"/>
                      <a:pt x="583" y="451"/>
                    </a:cubicBezTo>
                    <a:cubicBezTo>
                      <a:pt x="586" y="445"/>
                      <a:pt x="670" y="296"/>
                      <a:pt x="620" y="167"/>
                    </a:cubicBezTo>
                    <a:cubicBezTo>
                      <a:pt x="594" y="99"/>
                      <a:pt x="535" y="51"/>
                      <a:pt x="447" y="22"/>
                    </a:cubicBezTo>
                    <a:cubicBezTo>
                      <a:pt x="394" y="6"/>
                      <a:pt x="343" y="0"/>
                      <a:pt x="295" y="6"/>
                    </a:cubicBezTo>
                    <a:cubicBezTo>
                      <a:pt x="186" y="20"/>
                      <a:pt x="114" y="90"/>
                      <a:pt x="73" y="147"/>
                    </a:cubicBezTo>
                    <a:cubicBezTo>
                      <a:pt x="29" y="206"/>
                      <a:pt x="6" y="269"/>
                      <a:pt x="5" y="285"/>
                    </a:cubicBezTo>
                    <a:cubicBezTo>
                      <a:pt x="5" y="286"/>
                      <a:pt x="5" y="288"/>
                      <a:pt x="5" y="289"/>
                    </a:cubicBezTo>
                    <a:cubicBezTo>
                      <a:pt x="0" y="429"/>
                      <a:pt x="59" y="595"/>
                      <a:pt x="173" y="758"/>
                    </a:cubicBezTo>
                    <a:cubicBezTo>
                      <a:pt x="174" y="759"/>
                      <a:pt x="174" y="759"/>
                      <a:pt x="174" y="759"/>
                    </a:cubicBezTo>
                    <a:cubicBezTo>
                      <a:pt x="178" y="765"/>
                      <a:pt x="292" y="906"/>
                      <a:pt x="410" y="891"/>
                    </a:cubicBezTo>
                    <a:close/>
                    <a:moveTo>
                      <a:pt x="541" y="427"/>
                    </a:moveTo>
                    <a:cubicBezTo>
                      <a:pt x="505" y="484"/>
                      <a:pt x="528" y="530"/>
                      <a:pt x="548" y="571"/>
                    </a:cubicBezTo>
                    <a:cubicBezTo>
                      <a:pt x="561" y="598"/>
                      <a:pt x="574" y="624"/>
                      <a:pt x="573" y="656"/>
                    </a:cubicBezTo>
                    <a:cubicBezTo>
                      <a:pt x="569" y="734"/>
                      <a:pt x="501" y="828"/>
                      <a:pt x="406" y="843"/>
                    </a:cubicBezTo>
                    <a:cubicBezTo>
                      <a:pt x="330" y="855"/>
                      <a:pt x="240" y="766"/>
                      <a:pt x="212" y="730"/>
                    </a:cubicBezTo>
                    <a:cubicBezTo>
                      <a:pt x="105" y="576"/>
                      <a:pt x="48" y="420"/>
                      <a:pt x="53" y="291"/>
                    </a:cubicBezTo>
                    <a:cubicBezTo>
                      <a:pt x="53" y="289"/>
                      <a:pt x="53" y="288"/>
                      <a:pt x="53" y="287"/>
                    </a:cubicBezTo>
                    <a:cubicBezTo>
                      <a:pt x="58" y="260"/>
                      <a:pt x="133" y="76"/>
                      <a:pt x="301" y="54"/>
                    </a:cubicBezTo>
                    <a:cubicBezTo>
                      <a:pt x="342" y="49"/>
                      <a:pt x="386" y="53"/>
                      <a:pt x="432" y="68"/>
                    </a:cubicBezTo>
                    <a:cubicBezTo>
                      <a:pt x="506" y="92"/>
                      <a:pt x="554" y="131"/>
                      <a:pt x="575" y="185"/>
                    </a:cubicBezTo>
                    <a:cubicBezTo>
                      <a:pt x="616" y="289"/>
                      <a:pt x="546" y="418"/>
                      <a:pt x="541" y="42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54"/>
              <p:cNvSpPr/>
              <p:nvPr/>
            </p:nvSpPr>
            <p:spPr bwMode="auto">
              <a:xfrm>
                <a:off x="3312795" y="1589405"/>
                <a:ext cx="1097915" cy="1099820"/>
              </a:xfrm>
              <a:custGeom>
                <a:avLst/>
                <a:gdLst>
                  <a:gd name="T0" fmla="*/ 8 w 238"/>
                  <a:gd name="T1" fmla="*/ 144 h 260"/>
                  <a:gd name="T2" fmla="*/ 135 w 238"/>
                  <a:gd name="T3" fmla="*/ 252 h 260"/>
                  <a:gd name="T4" fmla="*/ 229 w 238"/>
                  <a:gd name="T5" fmla="*/ 115 h 260"/>
                  <a:gd name="T6" fmla="*/ 103 w 238"/>
                  <a:gd name="T7" fmla="*/ 7 h 260"/>
                  <a:gd name="T8" fmla="*/ 8 w 238"/>
                  <a:gd name="T9" fmla="*/ 14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60">
                    <a:moveTo>
                      <a:pt x="8" y="144"/>
                    </a:moveTo>
                    <a:cubicBezTo>
                      <a:pt x="17" y="212"/>
                      <a:pt x="74" y="260"/>
                      <a:pt x="135" y="252"/>
                    </a:cubicBezTo>
                    <a:cubicBezTo>
                      <a:pt x="196" y="244"/>
                      <a:pt x="238" y="183"/>
                      <a:pt x="229" y="115"/>
                    </a:cubicBezTo>
                    <a:cubicBezTo>
                      <a:pt x="220" y="48"/>
                      <a:pt x="164" y="0"/>
                      <a:pt x="103" y="7"/>
                    </a:cubicBezTo>
                    <a:cubicBezTo>
                      <a:pt x="42" y="15"/>
                      <a:pt x="0" y="76"/>
                      <a:pt x="8" y="14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55"/>
              <p:cNvSpPr>
                <a:spLocks noEditPoints="1"/>
              </p:cNvSpPr>
              <p:nvPr/>
            </p:nvSpPr>
            <p:spPr bwMode="auto">
              <a:xfrm>
                <a:off x="3235325" y="1518285"/>
                <a:ext cx="1252855" cy="1242695"/>
              </a:xfrm>
              <a:custGeom>
                <a:avLst/>
                <a:gdLst>
                  <a:gd name="T0" fmla="*/ 154 w 272"/>
                  <a:gd name="T1" fmla="*/ 285 h 294"/>
                  <a:gd name="T2" fmla="*/ 262 w 272"/>
                  <a:gd name="T3" fmla="*/ 130 h 294"/>
                  <a:gd name="T4" fmla="*/ 118 w 272"/>
                  <a:gd name="T5" fmla="*/ 9 h 294"/>
                  <a:gd name="T6" fmla="*/ 9 w 272"/>
                  <a:gd name="T7" fmla="*/ 163 h 294"/>
                  <a:gd name="T8" fmla="*/ 154 w 272"/>
                  <a:gd name="T9" fmla="*/ 285 h 294"/>
                  <a:gd name="T10" fmla="*/ 122 w 272"/>
                  <a:gd name="T11" fmla="*/ 40 h 294"/>
                  <a:gd name="T12" fmla="*/ 230 w 272"/>
                  <a:gd name="T13" fmla="*/ 134 h 294"/>
                  <a:gd name="T14" fmla="*/ 150 w 272"/>
                  <a:gd name="T15" fmla="*/ 253 h 294"/>
                  <a:gd name="T16" fmla="*/ 41 w 272"/>
                  <a:gd name="T17" fmla="*/ 159 h 294"/>
                  <a:gd name="T18" fmla="*/ 122 w 272"/>
                  <a:gd name="T19" fmla="*/ 4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294">
                    <a:moveTo>
                      <a:pt x="154" y="285"/>
                    </a:moveTo>
                    <a:cubicBezTo>
                      <a:pt x="223" y="276"/>
                      <a:pt x="272" y="207"/>
                      <a:pt x="262" y="130"/>
                    </a:cubicBezTo>
                    <a:cubicBezTo>
                      <a:pt x="252" y="54"/>
                      <a:pt x="188" y="0"/>
                      <a:pt x="118" y="9"/>
                    </a:cubicBezTo>
                    <a:cubicBezTo>
                      <a:pt x="48" y="18"/>
                      <a:pt x="0" y="87"/>
                      <a:pt x="9" y="163"/>
                    </a:cubicBezTo>
                    <a:cubicBezTo>
                      <a:pt x="19" y="239"/>
                      <a:pt x="84" y="294"/>
                      <a:pt x="154" y="285"/>
                    </a:cubicBezTo>
                    <a:close/>
                    <a:moveTo>
                      <a:pt x="122" y="40"/>
                    </a:moveTo>
                    <a:cubicBezTo>
                      <a:pt x="174" y="34"/>
                      <a:pt x="223" y="76"/>
                      <a:pt x="230" y="134"/>
                    </a:cubicBezTo>
                    <a:cubicBezTo>
                      <a:pt x="238" y="193"/>
                      <a:pt x="202" y="246"/>
                      <a:pt x="150" y="253"/>
                    </a:cubicBezTo>
                    <a:cubicBezTo>
                      <a:pt x="97" y="260"/>
                      <a:pt x="49" y="218"/>
                      <a:pt x="41" y="159"/>
                    </a:cubicBezTo>
                    <a:cubicBezTo>
                      <a:pt x="34" y="100"/>
                      <a:pt x="70" y="47"/>
                      <a:pt x="122" y="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56"/>
              <p:cNvSpPr/>
              <p:nvPr/>
            </p:nvSpPr>
            <p:spPr bwMode="auto">
              <a:xfrm>
                <a:off x="2637155" y="1746885"/>
                <a:ext cx="722630" cy="726440"/>
              </a:xfrm>
              <a:custGeom>
                <a:avLst/>
                <a:gdLst>
                  <a:gd name="T0" fmla="*/ 6 w 157"/>
                  <a:gd name="T1" fmla="*/ 95 h 172"/>
                  <a:gd name="T2" fmla="*/ 89 w 157"/>
                  <a:gd name="T3" fmla="*/ 167 h 172"/>
                  <a:gd name="T4" fmla="*/ 151 w 157"/>
                  <a:gd name="T5" fmla="*/ 77 h 172"/>
                  <a:gd name="T6" fmla="*/ 68 w 157"/>
                  <a:gd name="T7" fmla="*/ 5 h 172"/>
                  <a:gd name="T8" fmla="*/ 6 w 157"/>
                  <a:gd name="T9" fmla="*/ 9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72">
                    <a:moveTo>
                      <a:pt x="6" y="95"/>
                    </a:moveTo>
                    <a:cubicBezTo>
                      <a:pt x="11" y="140"/>
                      <a:pt x="49" y="172"/>
                      <a:pt x="89" y="167"/>
                    </a:cubicBezTo>
                    <a:cubicBezTo>
                      <a:pt x="129" y="161"/>
                      <a:pt x="157" y="121"/>
                      <a:pt x="151" y="77"/>
                    </a:cubicBezTo>
                    <a:cubicBezTo>
                      <a:pt x="146" y="32"/>
                      <a:pt x="108" y="0"/>
                      <a:pt x="68" y="5"/>
                    </a:cubicBezTo>
                    <a:cubicBezTo>
                      <a:pt x="28" y="11"/>
                      <a:pt x="0" y="51"/>
                      <a:pt x="6" y="9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57"/>
              <p:cNvSpPr>
                <a:spLocks noEditPoints="1"/>
              </p:cNvSpPr>
              <p:nvPr/>
            </p:nvSpPr>
            <p:spPr bwMode="auto">
              <a:xfrm>
                <a:off x="2559050" y="1673860"/>
                <a:ext cx="878205" cy="871220"/>
              </a:xfrm>
              <a:custGeom>
                <a:avLst/>
                <a:gdLst>
                  <a:gd name="T0" fmla="*/ 108 w 191"/>
                  <a:gd name="T1" fmla="*/ 200 h 206"/>
                  <a:gd name="T2" fmla="*/ 184 w 191"/>
                  <a:gd name="T3" fmla="*/ 92 h 206"/>
                  <a:gd name="T4" fmla="*/ 83 w 191"/>
                  <a:gd name="T5" fmla="*/ 6 h 206"/>
                  <a:gd name="T6" fmla="*/ 7 w 191"/>
                  <a:gd name="T7" fmla="*/ 114 h 206"/>
                  <a:gd name="T8" fmla="*/ 108 w 191"/>
                  <a:gd name="T9" fmla="*/ 200 h 206"/>
                  <a:gd name="T10" fmla="*/ 87 w 191"/>
                  <a:gd name="T11" fmla="*/ 38 h 206"/>
                  <a:gd name="T12" fmla="*/ 152 w 191"/>
                  <a:gd name="T13" fmla="*/ 96 h 206"/>
                  <a:gd name="T14" fmla="*/ 104 w 191"/>
                  <a:gd name="T15" fmla="*/ 168 h 206"/>
                  <a:gd name="T16" fmla="*/ 38 w 191"/>
                  <a:gd name="T17" fmla="*/ 110 h 206"/>
                  <a:gd name="T18" fmla="*/ 87 w 191"/>
                  <a:gd name="T19" fmla="*/ 3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1" h="206">
                    <a:moveTo>
                      <a:pt x="108" y="200"/>
                    </a:moveTo>
                    <a:cubicBezTo>
                      <a:pt x="157" y="193"/>
                      <a:pt x="191" y="145"/>
                      <a:pt x="184" y="92"/>
                    </a:cubicBezTo>
                    <a:cubicBezTo>
                      <a:pt x="177" y="38"/>
                      <a:pt x="132" y="0"/>
                      <a:pt x="83" y="6"/>
                    </a:cubicBezTo>
                    <a:cubicBezTo>
                      <a:pt x="34" y="13"/>
                      <a:pt x="0" y="61"/>
                      <a:pt x="7" y="114"/>
                    </a:cubicBezTo>
                    <a:cubicBezTo>
                      <a:pt x="14" y="168"/>
                      <a:pt x="59" y="206"/>
                      <a:pt x="108" y="200"/>
                    </a:cubicBezTo>
                    <a:close/>
                    <a:moveTo>
                      <a:pt x="87" y="38"/>
                    </a:moveTo>
                    <a:cubicBezTo>
                      <a:pt x="119" y="34"/>
                      <a:pt x="148" y="60"/>
                      <a:pt x="152" y="96"/>
                    </a:cubicBezTo>
                    <a:cubicBezTo>
                      <a:pt x="157" y="131"/>
                      <a:pt x="135" y="164"/>
                      <a:pt x="104" y="168"/>
                    </a:cubicBezTo>
                    <a:cubicBezTo>
                      <a:pt x="72" y="172"/>
                      <a:pt x="43" y="146"/>
                      <a:pt x="38" y="110"/>
                    </a:cubicBezTo>
                    <a:cubicBezTo>
                      <a:pt x="34" y="75"/>
                      <a:pt x="56" y="42"/>
                      <a:pt x="87" y="3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58"/>
              <p:cNvSpPr/>
              <p:nvPr/>
            </p:nvSpPr>
            <p:spPr bwMode="auto">
              <a:xfrm>
                <a:off x="1988185" y="1939290"/>
                <a:ext cx="662305" cy="669290"/>
              </a:xfrm>
              <a:custGeom>
                <a:avLst/>
                <a:gdLst>
                  <a:gd name="T0" fmla="*/ 5 w 144"/>
                  <a:gd name="T1" fmla="*/ 88 h 158"/>
                  <a:gd name="T2" fmla="*/ 81 w 144"/>
                  <a:gd name="T3" fmla="*/ 153 h 158"/>
                  <a:gd name="T4" fmla="*/ 139 w 144"/>
                  <a:gd name="T5" fmla="*/ 71 h 158"/>
                  <a:gd name="T6" fmla="*/ 62 w 144"/>
                  <a:gd name="T7" fmla="*/ 5 h 158"/>
                  <a:gd name="T8" fmla="*/ 5 w 144"/>
                  <a:gd name="T9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58">
                    <a:moveTo>
                      <a:pt x="5" y="88"/>
                    </a:moveTo>
                    <a:cubicBezTo>
                      <a:pt x="10" y="129"/>
                      <a:pt x="45" y="158"/>
                      <a:pt x="81" y="153"/>
                    </a:cubicBezTo>
                    <a:cubicBezTo>
                      <a:pt x="118" y="149"/>
                      <a:pt x="144" y="112"/>
                      <a:pt x="139" y="71"/>
                    </a:cubicBezTo>
                    <a:cubicBezTo>
                      <a:pt x="133" y="30"/>
                      <a:pt x="99" y="0"/>
                      <a:pt x="62" y="5"/>
                    </a:cubicBezTo>
                    <a:cubicBezTo>
                      <a:pt x="25" y="10"/>
                      <a:pt x="0" y="47"/>
                      <a:pt x="5" y="8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59"/>
              <p:cNvSpPr>
                <a:spLocks noEditPoints="1"/>
              </p:cNvSpPr>
              <p:nvPr/>
            </p:nvSpPr>
            <p:spPr bwMode="auto">
              <a:xfrm>
                <a:off x="1908175" y="1868170"/>
                <a:ext cx="819785" cy="812165"/>
              </a:xfrm>
              <a:custGeom>
                <a:avLst/>
                <a:gdLst>
                  <a:gd name="T0" fmla="*/ 101 w 178"/>
                  <a:gd name="T1" fmla="*/ 186 h 192"/>
                  <a:gd name="T2" fmla="*/ 172 w 178"/>
                  <a:gd name="T3" fmla="*/ 86 h 192"/>
                  <a:gd name="T4" fmla="*/ 77 w 178"/>
                  <a:gd name="T5" fmla="*/ 6 h 192"/>
                  <a:gd name="T6" fmla="*/ 6 w 178"/>
                  <a:gd name="T7" fmla="*/ 107 h 192"/>
                  <a:gd name="T8" fmla="*/ 101 w 178"/>
                  <a:gd name="T9" fmla="*/ 186 h 192"/>
                  <a:gd name="T10" fmla="*/ 81 w 178"/>
                  <a:gd name="T11" fmla="*/ 38 h 192"/>
                  <a:gd name="T12" fmla="*/ 140 w 178"/>
                  <a:gd name="T13" fmla="*/ 90 h 192"/>
                  <a:gd name="T14" fmla="*/ 96 w 178"/>
                  <a:gd name="T15" fmla="*/ 154 h 192"/>
                  <a:gd name="T16" fmla="*/ 38 w 178"/>
                  <a:gd name="T17" fmla="*/ 103 h 192"/>
                  <a:gd name="T18" fmla="*/ 81 w 178"/>
                  <a:gd name="T19" fmla="*/ 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92">
                    <a:moveTo>
                      <a:pt x="101" y="186"/>
                    </a:moveTo>
                    <a:cubicBezTo>
                      <a:pt x="146" y="180"/>
                      <a:pt x="178" y="135"/>
                      <a:pt x="172" y="86"/>
                    </a:cubicBezTo>
                    <a:cubicBezTo>
                      <a:pt x="165" y="36"/>
                      <a:pt x="123" y="0"/>
                      <a:pt x="77" y="6"/>
                    </a:cubicBezTo>
                    <a:cubicBezTo>
                      <a:pt x="32" y="12"/>
                      <a:pt x="0" y="57"/>
                      <a:pt x="6" y="107"/>
                    </a:cubicBezTo>
                    <a:cubicBezTo>
                      <a:pt x="13" y="157"/>
                      <a:pt x="55" y="192"/>
                      <a:pt x="101" y="186"/>
                    </a:cubicBezTo>
                    <a:close/>
                    <a:moveTo>
                      <a:pt x="81" y="38"/>
                    </a:moveTo>
                    <a:cubicBezTo>
                      <a:pt x="109" y="34"/>
                      <a:pt x="136" y="58"/>
                      <a:pt x="140" y="90"/>
                    </a:cubicBezTo>
                    <a:cubicBezTo>
                      <a:pt x="144" y="122"/>
                      <a:pt x="125" y="151"/>
                      <a:pt x="96" y="154"/>
                    </a:cubicBezTo>
                    <a:cubicBezTo>
                      <a:pt x="68" y="158"/>
                      <a:pt x="42" y="135"/>
                      <a:pt x="38" y="103"/>
                    </a:cubicBezTo>
                    <a:cubicBezTo>
                      <a:pt x="34" y="71"/>
                      <a:pt x="53" y="42"/>
                      <a:pt x="81" y="3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60"/>
              <p:cNvSpPr/>
              <p:nvPr/>
            </p:nvSpPr>
            <p:spPr bwMode="auto">
              <a:xfrm>
                <a:off x="1521460" y="2362835"/>
                <a:ext cx="608330" cy="580390"/>
              </a:xfrm>
              <a:custGeom>
                <a:avLst/>
                <a:gdLst>
                  <a:gd name="T0" fmla="*/ 22 w 132"/>
                  <a:gd name="T1" fmla="*/ 103 h 137"/>
                  <a:gd name="T2" fmla="*/ 105 w 132"/>
                  <a:gd name="T3" fmla="*/ 118 h 137"/>
                  <a:gd name="T4" fmla="*/ 110 w 132"/>
                  <a:gd name="T5" fmla="*/ 34 h 137"/>
                  <a:gd name="T6" fmla="*/ 27 w 132"/>
                  <a:gd name="T7" fmla="*/ 19 h 137"/>
                  <a:gd name="T8" fmla="*/ 22 w 132"/>
                  <a:gd name="T9" fmla="*/ 10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7">
                    <a:moveTo>
                      <a:pt x="22" y="103"/>
                    </a:moveTo>
                    <a:cubicBezTo>
                      <a:pt x="44" y="131"/>
                      <a:pt x="81" y="137"/>
                      <a:pt x="105" y="118"/>
                    </a:cubicBezTo>
                    <a:cubicBezTo>
                      <a:pt x="129" y="98"/>
                      <a:pt x="132" y="61"/>
                      <a:pt x="110" y="34"/>
                    </a:cubicBezTo>
                    <a:cubicBezTo>
                      <a:pt x="89" y="6"/>
                      <a:pt x="51" y="0"/>
                      <a:pt x="27" y="19"/>
                    </a:cubicBezTo>
                    <a:cubicBezTo>
                      <a:pt x="3" y="38"/>
                      <a:pt x="0" y="76"/>
                      <a:pt x="22" y="10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61"/>
              <p:cNvSpPr>
                <a:spLocks noEditPoints="1"/>
              </p:cNvSpPr>
              <p:nvPr/>
            </p:nvSpPr>
            <p:spPr bwMode="auto">
              <a:xfrm>
                <a:off x="1438275" y="2316480"/>
                <a:ext cx="738505" cy="673100"/>
              </a:xfrm>
              <a:custGeom>
                <a:avLst/>
                <a:gdLst>
                  <a:gd name="T0" fmla="*/ 100 w 160"/>
                  <a:gd name="T1" fmla="*/ 155 h 159"/>
                  <a:gd name="T2" fmla="*/ 133 w 160"/>
                  <a:gd name="T3" fmla="*/ 141 h 159"/>
                  <a:gd name="T4" fmla="*/ 159 w 160"/>
                  <a:gd name="T5" fmla="*/ 91 h 159"/>
                  <a:gd name="T6" fmla="*/ 141 w 160"/>
                  <a:gd name="T7" fmla="*/ 35 h 159"/>
                  <a:gd name="T8" fmla="*/ 68 w 160"/>
                  <a:gd name="T9" fmla="*/ 4 h 159"/>
                  <a:gd name="T10" fmla="*/ 35 w 160"/>
                  <a:gd name="T11" fmla="*/ 18 h 159"/>
                  <a:gd name="T12" fmla="*/ 27 w 160"/>
                  <a:gd name="T13" fmla="*/ 124 h 159"/>
                  <a:gd name="T14" fmla="*/ 100 w 160"/>
                  <a:gd name="T15" fmla="*/ 155 h 159"/>
                  <a:gd name="T16" fmla="*/ 73 w 160"/>
                  <a:gd name="T17" fmla="*/ 35 h 159"/>
                  <a:gd name="T18" fmla="*/ 116 w 160"/>
                  <a:gd name="T19" fmla="*/ 54 h 159"/>
                  <a:gd name="T20" fmla="*/ 127 w 160"/>
                  <a:gd name="T21" fmla="*/ 89 h 159"/>
                  <a:gd name="T22" fmla="*/ 113 w 160"/>
                  <a:gd name="T23" fmla="*/ 116 h 159"/>
                  <a:gd name="T24" fmla="*/ 96 w 160"/>
                  <a:gd name="T25" fmla="*/ 123 h 159"/>
                  <a:gd name="T26" fmla="*/ 53 w 160"/>
                  <a:gd name="T27" fmla="*/ 104 h 159"/>
                  <a:gd name="T28" fmla="*/ 55 w 160"/>
                  <a:gd name="T29" fmla="*/ 43 h 159"/>
                  <a:gd name="T30" fmla="*/ 73 w 160"/>
                  <a:gd name="T31" fmla="*/ 3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159">
                    <a:moveTo>
                      <a:pt x="100" y="155"/>
                    </a:moveTo>
                    <a:cubicBezTo>
                      <a:pt x="112" y="154"/>
                      <a:pt x="124" y="149"/>
                      <a:pt x="133" y="141"/>
                    </a:cubicBezTo>
                    <a:cubicBezTo>
                      <a:pt x="148" y="129"/>
                      <a:pt x="158" y="111"/>
                      <a:pt x="159" y="91"/>
                    </a:cubicBezTo>
                    <a:cubicBezTo>
                      <a:pt x="160" y="71"/>
                      <a:pt x="154" y="51"/>
                      <a:pt x="141" y="35"/>
                    </a:cubicBezTo>
                    <a:cubicBezTo>
                      <a:pt x="123" y="12"/>
                      <a:pt x="95" y="0"/>
                      <a:pt x="68" y="4"/>
                    </a:cubicBezTo>
                    <a:cubicBezTo>
                      <a:pt x="56" y="5"/>
                      <a:pt x="45" y="10"/>
                      <a:pt x="35" y="18"/>
                    </a:cubicBezTo>
                    <a:cubicBezTo>
                      <a:pt x="4" y="42"/>
                      <a:pt x="0" y="90"/>
                      <a:pt x="27" y="124"/>
                    </a:cubicBezTo>
                    <a:cubicBezTo>
                      <a:pt x="45" y="147"/>
                      <a:pt x="73" y="159"/>
                      <a:pt x="100" y="155"/>
                    </a:cubicBezTo>
                    <a:close/>
                    <a:moveTo>
                      <a:pt x="73" y="35"/>
                    </a:moveTo>
                    <a:cubicBezTo>
                      <a:pt x="88" y="33"/>
                      <a:pt x="105" y="41"/>
                      <a:pt x="116" y="54"/>
                    </a:cubicBezTo>
                    <a:cubicBezTo>
                      <a:pt x="124" y="65"/>
                      <a:pt x="128" y="77"/>
                      <a:pt x="127" y="89"/>
                    </a:cubicBezTo>
                    <a:cubicBezTo>
                      <a:pt x="126" y="100"/>
                      <a:pt x="121" y="110"/>
                      <a:pt x="113" y="116"/>
                    </a:cubicBezTo>
                    <a:cubicBezTo>
                      <a:pt x="108" y="120"/>
                      <a:pt x="102" y="123"/>
                      <a:pt x="96" y="123"/>
                    </a:cubicBezTo>
                    <a:cubicBezTo>
                      <a:pt x="80" y="125"/>
                      <a:pt x="64" y="118"/>
                      <a:pt x="53" y="104"/>
                    </a:cubicBezTo>
                    <a:cubicBezTo>
                      <a:pt x="37" y="84"/>
                      <a:pt x="38" y="56"/>
                      <a:pt x="55" y="43"/>
                    </a:cubicBezTo>
                    <a:cubicBezTo>
                      <a:pt x="60" y="39"/>
                      <a:pt x="66" y="36"/>
                      <a:pt x="73" y="3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62"/>
              <p:cNvSpPr/>
              <p:nvPr/>
            </p:nvSpPr>
            <p:spPr bwMode="auto">
              <a:xfrm>
                <a:off x="1296670" y="2862580"/>
                <a:ext cx="514985" cy="448310"/>
              </a:xfrm>
              <a:custGeom>
                <a:avLst/>
                <a:gdLst>
                  <a:gd name="T0" fmla="*/ 29 w 112"/>
                  <a:gd name="T1" fmla="*/ 89 h 106"/>
                  <a:gd name="T2" fmla="*/ 97 w 112"/>
                  <a:gd name="T3" fmla="*/ 83 h 106"/>
                  <a:gd name="T4" fmla="*/ 83 w 112"/>
                  <a:gd name="T5" fmla="*/ 16 h 106"/>
                  <a:gd name="T6" fmla="*/ 15 w 112"/>
                  <a:gd name="T7" fmla="*/ 23 h 106"/>
                  <a:gd name="T8" fmla="*/ 29 w 112"/>
                  <a:gd name="T9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6">
                    <a:moveTo>
                      <a:pt x="29" y="89"/>
                    </a:moveTo>
                    <a:cubicBezTo>
                      <a:pt x="52" y="106"/>
                      <a:pt x="83" y="103"/>
                      <a:pt x="97" y="83"/>
                    </a:cubicBezTo>
                    <a:cubicBezTo>
                      <a:pt x="112" y="63"/>
                      <a:pt x="106" y="33"/>
                      <a:pt x="83" y="16"/>
                    </a:cubicBezTo>
                    <a:cubicBezTo>
                      <a:pt x="61" y="0"/>
                      <a:pt x="30" y="3"/>
                      <a:pt x="15" y="23"/>
                    </a:cubicBezTo>
                    <a:cubicBezTo>
                      <a:pt x="0" y="43"/>
                      <a:pt x="7" y="73"/>
                      <a:pt x="29" y="8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63"/>
              <p:cNvSpPr>
                <a:spLocks noEditPoints="1"/>
              </p:cNvSpPr>
              <p:nvPr/>
            </p:nvSpPr>
            <p:spPr bwMode="auto">
              <a:xfrm>
                <a:off x="1245870" y="2810510"/>
                <a:ext cx="621665" cy="549910"/>
              </a:xfrm>
              <a:custGeom>
                <a:avLst/>
                <a:gdLst>
                  <a:gd name="T0" fmla="*/ 81 w 135"/>
                  <a:gd name="T1" fmla="*/ 128 h 130"/>
                  <a:gd name="T2" fmla="*/ 121 w 135"/>
                  <a:gd name="T3" fmla="*/ 104 h 130"/>
                  <a:gd name="T4" fmla="*/ 131 w 135"/>
                  <a:gd name="T5" fmla="*/ 57 h 130"/>
                  <a:gd name="T6" fmla="*/ 104 w 135"/>
                  <a:gd name="T7" fmla="*/ 15 h 130"/>
                  <a:gd name="T8" fmla="*/ 54 w 135"/>
                  <a:gd name="T9" fmla="*/ 2 h 130"/>
                  <a:gd name="T10" fmla="*/ 13 w 135"/>
                  <a:gd name="T11" fmla="*/ 25 h 130"/>
                  <a:gd name="T12" fmla="*/ 4 w 135"/>
                  <a:gd name="T13" fmla="*/ 73 h 130"/>
                  <a:gd name="T14" fmla="*/ 31 w 135"/>
                  <a:gd name="T15" fmla="*/ 114 h 130"/>
                  <a:gd name="T16" fmla="*/ 81 w 135"/>
                  <a:gd name="T17" fmla="*/ 128 h 130"/>
                  <a:gd name="T18" fmla="*/ 58 w 135"/>
                  <a:gd name="T19" fmla="*/ 34 h 130"/>
                  <a:gd name="T20" fmla="*/ 85 w 135"/>
                  <a:gd name="T21" fmla="*/ 41 h 130"/>
                  <a:gd name="T22" fmla="*/ 100 w 135"/>
                  <a:gd name="T23" fmla="*/ 63 h 130"/>
                  <a:gd name="T24" fmla="*/ 95 w 135"/>
                  <a:gd name="T25" fmla="*/ 85 h 130"/>
                  <a:gd name="T26" fmla="*/ 77 w 135"/>
                  <a:gd name="T27" fmla="*/ 96 h 130"/>
                  <a:gd name="T28" fmla="*/ 50 w 135"/>
                  <a:gd name="T29" fmla="*/ 89 h 130"/>
                  <a:gd name="T30" fmla="*/ 35 w 135"/>
                  <a:gd name="T31" fmla="*/ 66 h 130"/>
                  <a:gd name="T32" fmla="*/ 39 w 135"/>
                  <a:gd name="T33" fmla="*/ 44 h 130"/>
                  <a:gd name="T34" fmla="*/ 58 w 135"/>
                  <a:gd name="T35" fmla="*/ 3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30">
                    <a:moveTo>
                      <a:pt x="81" y="128"/>
                    </a:moveTo>
                    <a:cubicBezTo>
                      <a:pt x="97" y="125"/>
                      <a:pt x="112" y="117"/>
                      <a:pt x="121" y="104"/>
                    </a:cubicBezTo>
                    <a:cubicBezTo>
                      <a:pt x="131" y="91"/>
                      <a:pt x="135" y="74"/>
                      <a:pt x="131" y="57"/>
                    </a:cubicBezTo>
                    <a:cubicBezTo>
                      <a:pt x="127" y="40"/>
                      <a:pt x="118" y="26"/>
                      <a:pt x="104" y="15"/>
                    </a:cubicBezTo>
                    <a:cubicBezTo>
                      <a:pt x="89" y="4"/>
                      <a:pt x="71" y="0"/>
                      <a:pt x="54" y="2"/>
                    </a:cubicBezTo>
                    <a:cubicBezTo>
                      <a:pt x="37" y="4"/>
                      <a:pt x="23" y="12"/>
                      <a:pt x="13" y="25"/>
                    </a:cubicBezTo>
                    <a:cubicBezTo>
                      <a:pt x="3" y="39"/>
                      <a:pt x="0" y="56"/>
                      <a:pt x="4" y="73"/>
                    </a:cubicBezTo>
                    <a:cubicBezTo>
                      <a:pt x="7" y="89"/>
                      <a:pt x="17" y="104"/>
                      <a:pt x="31" y="114"/>
                    </a:cubicBezTo>
                    <a:cubicBezTo>
                      <a:pt x="46" y="125"/>
                      <a:pt x="64" y="130"/>
                      <a:pt x="81" y="128"/>
                    </a:cubicBezTo>
                    <a:close/>
                    <a:moveTo>
                      <a:pt x="58" y="34"/>
                    </a:moveTo>
                    <a:cubicBezTo>
                      <a:pt x="67" y="32"/>
                      <a:pt x="77" y="35"/>
                      <a:pt x="85" y="41"/>
                    </a:cubicBezTo>
                    <a:cubicBezTo>
                      <a:pt x="93" y="47"/>
                      <a:pt x="98" y="55"/>
                      <a:pt x="100" y="63"/>
                    </a:cubicBezTo>
                    <a:cubicBezTo>
                      <a:pt x="101" y="71"/>
                      <a:pt x="100" y="79"/>
                      <a:pt x="95" y="85"/>
                    </a:cubicBezTo>
                    <a:cubicBezTo>
                      <a:pt x="91" y="91"/>
                      <a:pt x="85" y="95"/>
                      <a:pt x="77" y="96"/>
                    </a:cubicBezTo>
                    <a:cubicBezTo>
                      <a:pt x="68" y="97"/>
                      <a:pt x="58" y="94"/>
                      <a:pt x="50" y="89"/>
                    </a:cubicBezTo>
                    <a:cubicBezTo>
                      <a:pt x="42" y="83"/>
                      <a:pt x="37" y="75"/>
                      <a:pt x="35" y="66"/>
                    </a:cubicBezTo>
                    <a:cubicBezTo>
                      <a:pt x="33" y="58"/>
                      <a:pt x="35" y="50"/>
                      <a:pt x="39" y="44"/>
                    </a:cubicBezTo>
                    <a:cubicBezTo>
                      <a:pt x="43" y="38"/>
                      <a:pt x="50" y="35"/>
                      <a:pt x="58" y="3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8" name="矩形 77"/>
            <p:cNvSpPr/>
            <p:nvPr/>
          </p:nvSpPr>
          <p:spPr>
            <a:xfrm rot="21112453">
              <a:off x="6654972" y="2523121"/>
              <a:ext cx="2001379" cy="462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zh-CN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绩效突破</a:t>
              </a:r>
              <a:r>
                <a:rPr lang="zh-TW" altLang="en-US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助推</a:t>
              </a:r>
              <a:r>
                <a:rPr lang="zh-CN" altLang="zh-CN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者</a:t>
              </a:r>
              <a:endParaRPr lang="en-US" altLang="zh-CN" sz="2400" b="1" dirty="0">
                <a:latin typeface="逼格青春粗黑体简2.0" panose="02010604000000000000" pitchFamily="2" charset="-122"/>
                <a:ea typeface="逼格青春粗黑体简2.0" panose="02010604000000000000" pitchFamily="2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014482" y="1852828"/>
              <a:ext cx="375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39097" y="105870"/>
            <a:ext cx="2001379" cy="2419762"/>
            <a:chOff x="5239097" y="105870"/>
            <a:chExt cx="2001379" cy="2419762"/>
          </a:xfrm>
        </p:grpSpPr>
        <p:grpSp>
          <p:nvGrpSpPr>
            <p:cNvPr id="37" name="组合 36"/>
            <p:cNvGrpSpPr/>
            <p:nvPr/>
          </p:nvGrpSpPr>
          <p:grpSpPr>
            <a:xfrm rot="762987">
              <a:off x="5465762" y="105870"/>
              <a:ext cx="1528477" cy="2419762"/>
              <a:chOff x="1245870" y="1518285"/>
              <a:chExt cx="3588385" cy="4662805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1498600" y="2139315"/>
                <a:ext cx="3335655" cy="3939540"/>
              </a:xfrm>
              <a:custGeom>
                <a:avLst/>
                <a:gdLst>
                  <a:gd name="T0" fmla="*/ 551 w 723"/>
                  <a:gd name="T1" fmla="*/ 488 h 931"/>
                  <a:gd name="T2" fmla="*/ 428 w 723"/>
                  <a:gd name="T3" fmla="*/ 93 h 931"/>
                  <a:gd name="T4" fmla="*/ 18 w 723"/>
                  <a:gd name="T5" fmla="*/ 333 h 931"/>
                  <a:gd name="T6" fmla="*/ 181 w 723"/>
                  <a:gd name="T7" fmla="*/ 792 h 931"/>
                  <a:gd name="T8" fmla="*/ 399 w 723"/>
                  <a:gd name="T9" fmla="*/ 915 h 931"/>
                  <a:gd name="T10" fmla="*/ 586 w 723"/>
                  <a:gd name="T11" fmla="*/ 705 h 931"/>
                  <a:gd name="T12" fmla="*/ 551 w 723"/>
                  <a:gd name="T13" fmla="*/ 488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931">
                    <a:moveTo>
                      <a:pt x="551" y="488"/>
                    </a:moveTo>
                    <a:cubicBezTo>
                      <a:pt x="551" y="488"/>
                      <a:pt x="723" y="187"/>
                      <a:pt x="428" y="93"/>
                    </a:cubicBezTo>
                    <a:cubicBezTo>
                      <a:pt x="134" y="0"/>
                      <a:pt x="18" y="313"/>
                      <a:pt x="18" y="333"/>
                    </a:cubicBezTo>
                    <a:cubicBezTo>
                      <a:pt x="18" y="353"/>
                      <a:pt x="0" y="532"/>
                      <a:pt x="181" y="792"/>
                    </a:cubicBezTo>
                    <a:cubicBezTo>
                      <a:pt x="181" y="792"/>
                      <a:pt x="292" y="931"/>
                      <a:pt x="399" y="915"/>
                    </a:cubicBezTo>
                    <a:cubicBezTo>
                      <a:pt x="506" y="898"/>
                      <a:pt x="581" y="794"/>
                      <a:pt x="586" y="705"/>
                    </a:cubicBezTo>
                    <a:cubicBezTo>
                      <a:pt x="590" y="616"/>
                      <a:pt x="499" y="567"/>
                      <a:pt x="551" y="48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3"/>
              <p:cNvSpPr>
                <a:spLocks noEditPoints="1"/>
              </p:cNvSpPr>
              <p:nvPr/>
            </p:nvSpPr>
            <p:spPr bwMode="auto">
              <a:xfrm>
                <a:off x="1447800" y="2344420"/>
                <a:ext cx="3192145" cy="3836670"/>
              </a:xfrm>
              <a:custGeom>
                <a:avLst/>
                <a:gdLst>
                  <a:gd name="T0" fmla="*/ 410 w 670"/>
                  <a:gd name="T1" fmla="*/ 891 h 906"/>
                  <a:gd name="T2" fmla="*/ 414 w 670"/>
                  <a:gd name="T3" fmla="*/ 890 h 906"/>
                  <a:gd name="T4" fmla="*/ 621 w 670"/>
                  <a:gd name="T5" fmla="*/ 658 h 906"/>
                  <a:gd name="T6" fmla="*/ 591 w 670"/>
                  <a:gd name="T7" fmla="*/ 549 h 906"/>
                  <a:gd name="T8" fmla="*/ 582 w 670"/>
                  <a:gd name="T9" fmla="*/ 453 h 906"/>
                  <a:gd name="T10" fmla="*/ 583 w 670"/>
                  <a:gd name="T11" fmla="*/ 451 h 906"/>
                  <a:gd name="T12" fmla="*/ 620 w 670"/>
                  <a:gd name="T13" fmla="*/ 167 h 906"/>
                  <a:gd name="T14" fmla="*/ 447 w 670"/>
                  <a:gd name="T15" fmla="*/ 22 h 906"/>
                  <a:gd name="T16" fmla="*/ 295 w 670"/>
                  <a:gd name="T17" fmla="*/ 6 h 906"/>
                  <a:gd name="T18" fmla="*/ 73 w 670"/>
                  <a:gd name="T19" fmla="*/ 147 h 906"/>
                  <a:gd name="T20" fmla="*/ 5 w 670"/>
                  <a:gd name="T21" fmla="*/ 285 h 906"/>
                  <a:gd name="T22" fmla="*/ 5 w 670"/>
                  <a:gd name="T23" fmla="*/ 289 h 906"/>
                  <a:gd name="T24" fmla="*/ 173 w 670"/>
                  <a:gd name="T25" fmla="*/ 758 h 906"/>
                  <a:gd name="T26" fmla="*/ 174 w 670"/>
                  <a:gd name="T27" fmla="*/ 759 h 906"/>
                  <a:gd name="T28" fmla="*/ 410 w 670"/>
                  <a:gd name="T29" fmla="*/ 891 h 906"/>
                  <a:gd name="T30" fmla="*/ 541 w 670"/>
                  <a:gd name="T31" fmla="*/ 427 h 906"/>
                  <a:gd name="T32" fmla="*/ 548 w 670"/>
                  <a:gd name="T33" fmla="*/ 571 h 906"/>
                  <a:gd name="T34" fmla="*/ 573 w 670"/>
                  <a:gd name="T35" fmla="*/ 656 h 906"/>
                  <a:gd name="T36" fmla="*/ 406 w 670"/>
                  <a:gd name="T37" fmla="*/ 843 h 906"/>
                  <a:gd name="T38" fmla="*/ 212 w 670"/>
                  <a:gd name="T39" fmla="*/ 730 h 906"/>
                  <a:gd name="T40" fmla="*/ 53 w 670"/>
                  <a:gd name="T41" fmla="*/ 291 h 906"/>
                  <a:gd name="T42" fmla="*/ 53 w 670"/>
                  <a:gd name="T43" fmla="*/ 287 h 906"/>
                  <a:gd name="T44" fmla="*/ 301 w 670"/>
                  <a:gd name="T45" fmla="*/ 54 h 906"/>
                  <a:gd name="T46" fmla="*/ 432 w 670"/>
                  <a:gd name="T47" fmla="*/ 68 h 906"/>
                  <a:gd name="T48" fmla="*/ 575 w 670"/>
                  <a:gd name="T49" fmla="*/ 185 h 906"/>
                  <a:gd name="T50" fmla="*/ 541 w 670"/>
                  <a:gd name="T51" fmla="*/ 427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70" h="906">
                    <a:moveTo>
                      <a:pt x="410" y="891"/>
                    </a:moveTo>
                    <a:cubicBezTo>
                      <a:pt x="411" y="891"/>
                      <a:pt x="413" y="890"/>
                      <a:pt x="414" y="890"/>
                    </a:cubicBezTo>
                    <a:cubicBezTo>
                      <a:pt x="535" y="871"/>
                      <a:pt x="616" y="755"/>
                      <a:pt x="621" y="658"/>
                    </a:cubicBezTo>
                    <a:cubicBezTo>
                      <a:pt x="623" y="614"/>
                      <a:pt x="606" y="580"/>
                      <a:pt x="591" y="549"/>
                    </a:cubicBezTo>
                    <a:cubicBezTo>
                      <a:pt x="570" y="508"/>
                      <a:pt x="561" y="485"/>
                      <a:pt x="582" y="453"/>
                    </a:cubicBezTo>
                    <a:cubicBezTo>
                      <a:pt x="583" y="451"/>
                      <a:pt x="583" y="451"/>
                      <a:pt x="583" y="451"/>
                    </a:cubicBezTo>
                    <a:cubicBezTo>
                      <a:pt x="586" y="445"/>
                      <a:pt x="670" y="296"/>
                      <a:pt x="620" y="167"/>
                    </a:cubicBezTo>
                    <a:cubicBezTo>
                      <a:pt x="594" y="99"/>
                      <a:pt x="535" y="51"/>
                      <a:pt x="447" y="22"/>
                    </a:cubicBezTo>
                    <a:cubicBezTo>
                      <a:pt x="394" y="6"/>
                      <a:pt x="343" y="0"/>
                      <a:pt x="295" y="6"/>
                    </a:cubicBezTo>
                    <a:cubicBezTo>
                      <a:pt x="186" y="20"/>
                      <a:pt x="114" y="90"/>
                      <a:pt x="73" y="147"/>
                    </a:cubicBezTo>
                    <a:cubicBezTo>
                      <a:pt x="29" y="206"/>
                      <a:pt x="6" y="269"/>
                      <a:pt x="5" y="285"/>
                    </a:cubicBezTo>
                    <a:cubicBezTo>
                      <a:pt x="5" y="286"/>
                      <a:pt x="5" y="288"/>
                      <a:pt x="5" y="289"/>
                    </a:cubicBezTo>
                    <a:cubicBezTo>
                      <a:pt x="0" y="429"/>
                      <a:pt x="59" y="595"/>
                      <a:pt x="173" y="758"/>
                    </a:cubicBezTo>
                    <a:cubicBezTo>
                      <a:pt x="174" y="759"/>
                      <a:pt x="174" y="759"/>
                      <a:pt x="174" y="759"/>
                    </a:cubicBezTo>
                    <a:cubicBezTo>
                      <a:pt x="178" y="765"/>
                      <a:pt x="292" y="906"/>
                      <a:pt x="410" y="891"/>
                    </a:cubicBezTo>
                    <a:close/>
                    <a:moveTo>
                      <a:pt x="541" y="427"/>
                    </a:moveTo>
                    <a:cubicBezTo>
                      <a:pt x="505" y="484"/>
                      <a:pt x="528" y="530"/>
                      <a:pt x="548" y="571"/>
                    </a:cubicBezTo>
                    <a:cubicBezTo>
                      <a:pt x="561" y="598"/>
                      <a:pt x="574" y="624"/>
                      <a:pt x="573" y="656"/>
                    </a:cubicBezTo>
                    <a:cubicBezTo>
                      <a:pt x="569" y="734"/>
                      <a:pt x="501" y="828"/>
                      <a:pt x="406" y="843"/>
                    </a:cubicBezTo>
                    <a:cubicBezTo>
                      <a:pt x="330" y="855"/>
                      <a:pt x="240" y="766"/>
                      <a:pt x="212" y="730"/>
                    </a:cubicBezTo>
                    <a:cubicBezTo>
                      <a:pt x="105" y="576"/>
                      <a:pt x="48" y="420"/>
                      <a:pt x="53" y="291"/>
                    </a:cubicBezTo>
                    <a:cubicBezTo>
                      <a:pt x="53" y="289"/>
                      <a:pt x="53" y="288"/>
                      <a:pt x="53" y="287"/>
                    </a:cubicBezTo>
                    <a:cubicBezTo>
                      <a:pt x="58" y="260"/>
                      <a:pt x="133" y="76"/>
                      <a:pt x="301" y="54"/>
                    </a:cubicBezTo>
                    <a:cubicBezTo>
                      <a:pt x="342" y="49"/>
                      <a:pt x="386" y="53"/>
                      <a:pt x="432" y="68"/>
                    </a:cubicBezTo>
                    <a:cubicBezTo>
                      <a:pt x="506" y="92"/>
                      <a:pt x="554" y="131"/>
                      <a:pt x="575" y="185"/>
                    </a:cubicBezTo>
                    <a:cubicBezTo>
                      <a:pt x="616" y="289"/>
                      <a:pt x="546" y="418"/>
                      <a:pt x="541" y="427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4"/>
              <p:cNvSpPr/>
              <p:nvPr/>
            </p:nvSpPr>
            <p:spPr bwMode="auto">
              <a:xfrm>
                <a:off x="3312795" y="1589405"/>
                <a:ext cx="1097915" cy="1099820"/>
              </a:xfrm>
              <a:custGeom>
                <a:avLst/>
                <a:gdLst>
                  <a:gd name="T0" fmla="*/ 8 w 238"/>
                  <a:gd name="T1" fmla="*/ 144 h 260"/>
                  <a:gd name="T2" fmla="*/ 135 w 238"/>
                  <a:gd name="T3" fmla="*/ 252 h 260"/>
                  <a:gd name="T4" fmla="*/ 229 w 238"/>
                  <a:gd name="T5" fmla="*/ 115 h 260"/>
                  <a:gd name="T6" fmla="*/ 103 w 238"/>
                  <a:gd name="T7" fmla="*/ 7 h 260"/>
                  <a:gd name="T8" fmla="*/ 8 w 238"/>
                  <a:gd name="T9" fmla="*/ 14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260">
                    <a:moveTo>
                      <a:pt x="8" y="144"/>
                    </a:moveTo>
                    <a:cubicBezTo>
                      <a:pt x="17" y="212"/>
                      <a:pt x="74" y="260"/>
                      <a:pt x="135" y="252"/>
                    </a:cubicBezTo>
                    <a:cubicBezTo>
                      <a:pt x="196" y="244"/>
                      <a:pt x="238" y="183"/>
                      <a:pt x="229" y="115"/>
                    </a:cubicBezTo>
                    <a:cubicBezTo>
                      <a:pt x="220" y="48"/>
                      <a:pt x="164" y="0"/>
                      <a:pt x="103" y="7"/>
                    </a:cubicBezTo>
                    <a:cubicBezTo>
                      <a:pt x="42" y="15"/>
                      <a:pt x="0" y="76"/>
                      <a:pt x="8" y="14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5"/>
              <p:cNvSpPr>
                <a:spLocks noEditPoints="1"/>
              </p:cNvSpPr>
              <p:nvPr/>
            </p:nvSpPr>
            <p:spPr bwMode="auto">
              <a:xfrm>
                <a:off x="3235325" y="1518285"/>
                <a:ext cx="1252855" cy="1242695"/>
              </a:xfrm>
              <a:custGeom>
                <a:avLst/>
                <a:gdLst>
                  <a:gd name="T0" fmla="*/ 154 w 272"/>
                  <a:gd name="T1" fmla="*/ 285 h 294"/>
                  <a:gd name="T2" fmla="*/ 262 w 272"/>
                  <a:gd name="T3" fmla="*/ 130 h 294"/>
                  <a:gd name="T4" fmla="*/ 118 w 272"/>
                  <a:gd name="T5" fmla="*/ 9 h 294"/>
                  <a:gd name="T6" fmla="*/ 9 w 272"/>
                  <a:gd name="T7" fmla="*/ 163 h 294"/>
                  <a:gd name="T8" fmla="*/ 154 w 272"/>
                  <a:gd name="T9" fmla="*/ 285 h 294"/>
                  <a:gd name="T10" fmla="*/ 122 w 272"/>
                  <a:gd name="T11" fmla="*/ 40 h 294"/>
                  <a:gd name="T12" fmla="*/ 230 w 272"/>
                  <a:gd name="T13" fmla="*/ 134 h 294"/>
                  <a:gd name="T14" fmla="*/ 150 w 272"/>
                  <a:gd name="T15" fmla="*/ 253 h 294"/>
                  <a:gd name="T16" fmla="*/ 41 w 272"/>
                  <a:gd name="T17" fmla="*/ 159 h 294"/>
                  <a:gd name="T18" fmla="*/ 122 w 272"/>
                  <a:gd name="T19" fmla="*/ 4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294">
                    <a:moveTo>
                      <a:pt x="154" y="285"/>
                    </a:moveTo>
                    <a:cubicBezTo>
                      <a:pt x="223" y="276"/>
                      <a:pt x="272" y="207"/>
                      <a:pt x="262" y="130"/>
                    </a:cubicBezTo>
                    <a:cubicBezTo>
                      <a:pt x="252" y="54"/>
                      <a:pt x="188" y="0"/>
                      <a:pt x="118" y="9"/>
                    </a:cubicBezTo>
                    <a:cubicBezTo>
                      <a:pt x="48" y="18"/>
                      <a:pt x="0" y="87"/>
                      <a:pt x="9" y="163"/>
                    </a:cubicBezTo>
                    <a:cubicBezTo>
                      <a:pt x="19" y="239"/>
                      <a:pt x="84" y="294"/>
                      <a:pt x="154" y="285"/>
                    </a:cubicBezTo>
                    <a:close/>
                    <a:moveTo>
                      <a:pt x="122" y="40"/>
                    </a:moveTo>
                    <a:cubicBezTo>
                      <a:pt x="174" y="34"/>
                      <a:pt x="223" y="76"/>
                      <a:pt x="230" y="134"/>
                    </a:cubicBezTo>
                    <a:cubicBezTo>
                      <a:pt x="238" y="193"/>
                      <a:pt x="202" y="246"/>
                      <a:pt x="150" y="253"/>
                    </a:cubicBezTo>
                    <a:cubicBezTo>
                      <a:pt x="97" y="260"/>
                      <a:pt x="49" y="218"/>
                      <a:pt x="41" y="159"/>
                    </a:cubicBezTo>
                    <a:cubicBezTo>
                      <a:pt x="34" y="100"/>
                      <a:pt x="70" y="47"/>
                      <a:pt x="122" y="4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6"/>
              <p:cNvSpPr/>
              <p:nvPr/>
            </p:nvSpPr>
            <p:spPr bwMode="auto">
              <a:xfrm>
                <a:off x="2637155" y="1746885"/>
                <a:ext cx="722630" cy="726440"/>
              </a:xfrm>
              <a:custGeom>
                <a:avLst/>
                <a:gdLst>
                  <a:gd name="T0" fmla="*/ 6 w 157"/>
                  <a:gd name="T1" fmla="*/ 95 h 172"/>
                  <a:gd name="T2" fmla="*/ 89 w 157"/>
                  <a:gd name="T3" fmla="*/ 167 h 172"/>
                  <a:gd name="T4" fmla="*/ 151 w 157"/>
                  <a:gd name="T5" fmla="*/ 77 h 172"/>
                  <a:gd name="T6" fmla="*/ 68 w 157"/>
                  <a:gd name="T7" fmla="*/ 5 h 172"/>
                  <a:gd name="T8" fmla="*/ 6 w 157"/>
                  <a:gd name="T9" fmla="*/ 9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72">
                    <a:moveTo>
                      <a:pt x="6" y="95"/>
                    </a:moveTo>
                    <a:cubicBezTo>
                      <a:pt x="11" y="140"/>
                      <a:pt x="49" y="172"/>
                      <a:pt x="89" y="167"/>
                    </a:cubicBezTo>
                    <a:cubicBezTo>
                      <a:pt x="129" y="161"/>
                      <a:pt x="157" y="121"/>
                      <a:pt x="151" y="77"/>
                    </a:cubicBezTo>
                    <a:cubicBezTo>
                      <a:pt x="146" y="32"/>
                      <a:pt x="108" y="0"/>
                      <a:pt x="68" y="5"/>
                    </a:cubicBezTo>
                    <a:cubicBezTo>
                      <a:pt x="28" y="11"/>
                      <a:pt x="0" y="51"/>
                      <a:pt x="6" y="9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7"/>
              <p:cNvSpPr>
                <a:spLocks noEditPoints="1"/>
              </p:cNvSpPr>
              <p:nvPr/>
            </p:nvSpPr>
            <p:spPr bwMode="auto">
              <a:xfrm>
                <a:off x="2559050" y="1673860"/>
                <a:ext cx="878205" cy="871220"/>
              </a:xfrm>
              <a:custGeom>
                <a:avLst/>
                <a:gdLst>
                  <a:gd name="T0" fmla="*/ 108 w 191"/>
                  <a:gd name="T1" fmla="*/ 200 h 206"/>
                  <a:gd name="T2" fmla="*/ 184 w 191"/>
                  <a:gd name="T3" fmla="*/ 92 h 206"/>
                  <a:gd name="T4" fmla="*/ 83 w 191"/>
                  <a:gd name="T5" fmla="*/ 6 h 206"/>
                  <a:gd name="T6" fmla="*/ 7 w 191"/>
                  <a:gd name="T7" fmla="*/ 114 h 206"/>
                  <a:gd name="T8" fmla="*/ 108 w 191"/>
                  <a:gd name="T9" fmla="*/ 200 h 206"/>
                  <a:gd name="T10" fmla="*/ 87 w 191"/>
                  <a:gd name="T11" fmla="*/ 38 h 206"/>
                  <a:gd name="T12" fmla="*/ 152 w 191"/>
                  <a:gd name="T13" fmla="*/ 96 h 206"/>
                  <a:gd name="T14" fmla="*/ 104 w 191"/>
                  <a:gd name="T15" fmla="*/ 168 h 206"/>
                  <a:gd name="T16" fmla="*/ 38 w 191"/>
                  <a:gd name="T17" fmla="*/ 110 h 206"/>
                  <a:gd name="T18" fmla="*/ 87 w 191"/>
                  <a:gd name="T19" fmla="*/ 3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1" h="206">
                    <a:moveTo>
                      <a:pt x="108" y="200"/>
                    </a:moveTo>
                    <a:cubicBezTo>
                      <a:pt x="157" y="193"/>
                      <a:pt x="191" y="145"/>
                      <a:pt x="184" y="92"/>
                    </a:cubicBezTo>
                    <a:cubicBezTo>
                      <a:pt x="177" y="38"/>
                      <a:pt x="132" y="0"/>
                      <a:pt x="83" y="6"/>
                    </a:cubicBezTo>
                    <a:cubicBezTo>
                      <a:pt x="34" y="13"/>
                      <a:pt x="0" y="61"/>
                      <a:pt x="7" y="114"/>
                    </a:cubicBezTo>
                    <a:cubicBezTo>
                      <a:pt x="14" y="168"/>
                      <a:pt x="59" y="206"/>
                      <a:pt x="108" y="200"/>
                    </a:cubicBezTo>
                    <a:close/>
                    <a:moveTo>
                      <a:pt x="87" y="38"/>
                    </a:moveTo>
                    <a:cubicBezTo>
                      <a:pt x="119" y="34"/>
                      <a:pt x="148" y="60"/>
                      <a:pt x="152" y="96"/>
                    </a:cubicBezTo>
                    <a:cubicBezTo>
                      <a:pt x="157" y="131"/>
                      <a:pt x="135" y="164"/>
                      <a:pt x="104" y="168"/>
                    </a:cubicBezTo>
                    <a:cubicBezTo>
                      <a:pt x="72" y="172"/>
                      <a:pt x="43" y="146"/>
                      <a:pt x="38" y="110"/>
                    </a:cubicBezTo>
                    <a:cubicBezTo>
                      <a:pt x="34" y="75"/>
                      <a:pt x="56" y="42"/>
                      <a:pt x="87" y="3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8"/>
              <p:cNvSpPr/>
              <p:nvPr/>
            </p:nvSpPr>
            <p:spPr bwMode="auto">
              <a:xfrm>
                <a:off x="1988185" y="1939290"/>
                <a:ext cx="662305" cy="669290"/>
              </a:xfrm>
              <a:custGeom>
                <a:avLst/>
                <a:gdLst>
                  <a:gd name="T0" fmla="*/ 5 w 144"/>
                  <a:gd name="T1" fmla="*/ 88 h 158"/>
                  <a:gd name="T2" fmla="*/ 81 w 144"/>
                  <a:gd name="T3" fmla="*/ 153 h 158"/>
                  <a:gd name="T4" fmla="*/ 139 w 144"/>
                  <a:gd name="T5" fmla="*/ 71 h 158"/>
                  <a:gd name="T6" fmla="*/ 62 w 144"/>
                  <a:gd name="T7" fmla="*/ 5 h 158"/>
                  <a:gd name="T8" fmla="*/ 5 w 144"/>
                  <a:gd name="T9" fmla="*/ 8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58">
                    <a:moveTo>
                      <a:pt x="5" y="88"/>
                    </a:moveTo>
                    <a:cubicBezTo>
                      <a:pt x="10" y="129"/>
                      <a:pt x="45" y="158"/>
                      <a:pt x="81" y="153"/>
                    </a:cubicBezTo>
                    <a:cubicBezTo>
                      <a:pt x="118" y="149"/>
                      <a:pt x="144" y="112"/>
                      <a:pt x="139" y="71"/>
                    </a:cubicBezTo>
                    <a:cubicBezTo>
                      <a:pt x="133" y="30"/>
                      <a:pt x="99" y="0"/>
                      <a:pt x="62" y="5"/>
                    </a:cubicBezTo>
                    <a:cubicBezTo>
                      <a:pt x="25" y="10"/>
                      <a:pt x="0" y="47"/>
                      <a:pt x="5" y="88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9"/>
              <p:cNvSpPr>
                <a:spLocks noEditPoints="1"/>
              </p:cNvSpPr>
              <p:nvPr/>
            </p:nvSpPr>
            <p:spPr bwMode="auto">
              <a:xfrm>
                <a:off x="1908175" y="1868170"/>
                <a:ext cx="819785" cy="812165"/>
              </a:xfrm>
              <a:custGeom>
                <a:avLst/>
                <a:gdLst>
                  <a:gd name="T0" fmla="*/ 101 w 178"/>
                  <a:gd name="T1" fmla="*/ 186 h 192"/>
                  <a:gd name="T2" fmla="*/ 172 w 178"/>
                  <a:gd name="T3" fmla="*/ 86 h 192"/>
                  <a:gd name="T4" fmla="*/ 77 w 178"/>
                  <a:gd name="T5" fmla="*/ 6 h 192"/>
                  <a:gd name="T6" fmla="*/ 6 w 178"/>
                  <a:gd name="T7" fmla="*/ 107 h 192"/>
                  <a:gd name="T8" fmla="*/ 101 w 178"/>
                  <a:gd name="T9" fmla="*/ 186 h 192"/>
                  <a:gd name="T10" fmla="*/ 81 w 178"/>
                  <a:gd name="T11" fmla="*/ 38 h 192"/>
                  <a:gd name="T12" fmla="*/ 140 w 178"/>
                  <a:gd name="T13" fmla="*/ 90 h 192"/>
                  <a:gd name="T14" fmla="*/ 96 w 178"/>
                  <a:gd name="T15" fmla="*/ 154 h 192"/>
                  <a:gd name="T16" fmla="*/ 38 w 178"/>
                  <a:gd name="T17" fmla="*/ 103 h 192"/>
                  <a:gd name="T18" fmla="*/ 81 w 178"/>
                  <a:gd name="T19" fmla="*/ 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92">
                    <a:moveTo>
                      <a:pt x="101" y="186"/>
                    </a:moveTo>
                    <a:cubicBezTo>
                      <a:pt x="146" y="180"/>
                      <a:pt x="178" y="135"/>
                      <a:pt x="172" y="86"/>
                    </a:cubicBezTo>
                    <a:cubicBezTo>
                      <a:pt x="165" y="36"/>
                      <a:pt x="123" y="0"/>
                      <a:pt x="77" y="6"/>
                    </a:cubicBezTo>
                    <a:cubicBezTo>
                      <a:pt x="32" y="12"/>
                      <a:pt x="0" y="57"/>
                      <a:pt x="6" y="107"/>
                    </a:cubicBezTo>
                    <a:cubicBezTo>
                      <a:pt x="13" y="157"/>
                      <a:pt x="55" y="192"/>
                      <a:pt x="101" y="186"/>
                    </a:cubicBezTo>
                    <a:close/>
                    <a:moveTo>
                      <a:pt x="81" y="38"/>
                    </a:moveTo>
                    <a:cubicBezTo>
                      <a:pt x="109" y="34"/>
                      <a:pt x="136" y="58"/>
                      <a:pt x="140" y="90"/>
                    </a:cubicBezTo>
                    <a:cubicBezTo>
                      <a:pt x="144" y="122"/>
                      <a:pt x="125" y="151"/>
                      <a:pt x="96" y="154"/>
                    </a:cubicBezTo>
                    <a:cubicBezTo>
                      <a:pt x="68" y="158"/>
                      <a:pt x="42" y="135"/>
                      <a:pt x="38" y="103"/>
                    </a:cubicBezTo>
                    <a:cubicBezTo>
                      <a:pt x="34" y="71"/>
                      <a:pt x="53" y="42"/>
                      <a:pt x="81" y="38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60"/>
              <p:cNvSpPr/>
              <p:nvPr/>
            </p:nvSpPr>
            <p:spPr bwMode="auto">
              <a:xfrm>
                <a:off x="1521460" y="2362835"/>
                <a:ext cx="608330" cy="580390"/>
              </a:xfrm>
              <a:custGeom>
                <a:avLst/>
                <a:gdLst>
                  <a:gd name="T0" fmla="*/ 22 w 132"/>
                  <a:gd name="T1" fmla="*/ 103 h 137"/>
                  <a:gd name="T2" fmla="*/ 105 w 132"/>
                  <a:gd name="T3" fmla="*/ 118 h 137"/>
                  <a:gd name="T4" fmla="*/ 110 w 132"/>
                  <a:gd name="T5" fmla="*/ 34 h 137"/>
                  <a:gd name="T6" fmla="*/ 27 w 132"/>
                  <a:gd name="T7" fmla="*/ 19 h 137"/>
                  <a:gd name="T8" fmla="*/ 22 w 132"/>
                  <a:gd name="T9" fmla="*/ 10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7">
                    <a:moveTo>
                      <a:pt x="22" y="103"/>
                    </a:moveTo>
                    <a:cubicBezTo>
                      <a:pt x="44" y="131"/>
                      <a:pt x="81" y="137"/>
                      <a:pt x="105" y="118"/>
                    </a:cubicBezTo>
                    <a:cubicBezTo>
                      <a:pt x="129" y="98"/>
                      <a:pt x="132" y="61"/>
                      <a:pt x="110" y="34"/>
                    </a:cubicBezTo>
                    <a:cubicBezTo>
                      <a:pt x="89" y="6"/>
                      <a:pt x="51" y="0"/>
                      <a:pt x="27" y="19"/>
                    </a:cubicBezTo>
                    <a:cubicBezTo>
                      <a:pt x="3" y="38"/>
                      <a:pt x="0" y="76"/>
                      <a:pt x="22" y="10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61"/>
              <p:cNvSpPr>
                <a:spLocks noEditPoints="1"/>
              </p:cNvSpPr>
              <p:nvPr/>
            </p:nvSpPr>
            <p:spPr bwMode="auto">
              <a:xfrm>
                <a:off x="1438275" y="2316480"/>
                <a:ext cx="738505" cy="673100"/>
              </a:xfrm>
              <a:custGeom>
                <a:avLst/>
                <a:gdLst>
                  <a:gd name="T0" fmla="*/ 100 w 160"/>
                  <a:gd name="T1" fmla="*/ 155 h 159"/>
                  <a:gd name="T2" fmla="*/ 133 w 160"/>
                  <a:gd name="T3" fmla="*/ 141 h 159"/>
                  <a:gd name="T4" fmla="*/ 159 w 160"/>
                  <a:gd name="T5" fmla="*/ 91 h 159"/>
                  <a:gd name="T6" fmla="*/ 141 w 160"/>
                  <a:gd name="T7" fmla="*/ 35 h 159"/>
                  <a:gd name="T8" fmla="*/ 68 w 160"/>
                  <a:gd name="T9" fmla="*/ 4 h 159"/>
                  <a:gd name="T10" fmla="*/ 35 w 160"/>
                  <a:gd name="T11" fmla="*/ 18 h 159"/>
                  <a:gd name="T12" fmla="*/ 27 w 160"/>
                  <a:gd name="T13" fmla="*/ 124 h 159"/>
                  <a:gd name="T14" fmla="*/ 100 w 160"/>
                  <a:gd name="T15" fmla="*/ 155 h 159"/>
                  <a:gd name="T16" fmla="*/ 73 w 160"/>
                  <a:gd name="T17" fmla="*/ 35 h 159"/>
                  <a:gd name="T18" fmla="*/ 116 w 160"/>
                  <a:gd name="T19" fmla="*/ 54 h 159"/>
                  <a:gd name="T20" fmla="*/ 127 w 160"/>
                  <a:gd name="T21" fmla="*/ 89 h 159"/>
                  <a:gd name="T22" fmla="*/ 113 w 160"/>
                  <a:gd name="T23" fmla="*/ 116 h 159"/>
                  <a:gd name="T24" fmla="*/ 96 w 160"/>
                  <a:gd name="T25" fmla="*/ 123 h 159"/>
                  <a:gd name="T26" fmla="*/ 53 w 160"/>
                  <a:gd name="T27" fmla="*/ 104 h 159"/>
                  <a:gd name="T28" fmla="*/ 55 w 160"/>
                  <a:gd name="T29" fmla="*/ 43 h 159"/>
                  <a:gd name="T30" fmla="*/ 73 w 160"/>
                  <a:gd name="T31" fmla="*/ 3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159">
                    <a:moveTo>
                      <a:pt x="100" y="155"/>
                    </a:moveTo>
                    <a:cubicBezTo>
                      <a:pt x="112" y="154"/>
                      <a:pt x="124" y="149"/>
                      <a:pt x="133" y="141"/>
                    </a:cubicBezTo>
                    <a:cubicBezTo>
                      <a:pt x="148" y="129"/>
                      <a:pt x="158" y="111"/>
                      <a:pt x="159" y="91"/>
                    </a:cubicBezTo>
                    <a:cubicBezTo>
                      <a:pt x="160" y="71"/>
                      <a:pt x="154" y="51"/>
                      <a:pt x="141" y="35"/>
                    </a:cubicBezTo>
                    <a:cubicBezTo>
                      <a:pt x="123" y="12"/>
                      <a:pt x="95" y="0"/>
                      <a:pt x="68" y="4"/>
                    </a:cubicBezTo>
                    <a:cubicBezTo>
                      <a:pt x="56" y="5"/>
                      <a:pt x="45" y="10"/>
                      <a:pt x="35" y="18"/>
                    </a:cubicBezTo>
                    <a:cubicBezTo>
                      <a:pt x="4" y="42"/>
                      <a:pt x="0" y="90"/>
                      <a:pt x="27" y="124"/>
                    </a:cubicBezTo>
                    <a:cubicBezTo>
                      <a:pt x="45" y="147"/>
                      <a:pt x="73" y="159"/>
                      <a:pt x="100" y="155"/>
                    </a:cubicBezTo>
                    <a:close/>
                    <a:moveTo>
                      <a:pt x="73" y="35"/>
                    </a:moveTo>
                    <a:cubicBezTo>
                      <a:pt x="88" y="33"/>
                      <a:pt x="105" y="41"/>
                      <a:pt x="116" y="54"/>
                    </a:cubicBezTo>
                    <a:cubicBezTo>
                      <a:pt x="124" y="65"/>
                      <a:pt x="128" y="77"/>
                      <a:pt x="127" y="89"/>
                    </a:cubicBezTo>
                    <a:cubicBezTo>
                      <a:pt x="126" y="100"/>
                      <a:pt x="121" y="110"/>
                      <a:pt x="113" y="116"/>
                    </a:cubicBezTo>
                    <a:cubicBezTo>
                      <a:pt x="108" y="120"/>
                      <a:pt x="102" y="123"/>
                      <a:pt x="96" y="123"/>
                    </a:cubicBezTo>
                    <a:cubicBezTo>
                      <a:pt x="80" y="125"/>
                      <a:pt x="64" y="118"/>
                      <a:pt x="53" y="104"/>
                    </a:cubicBezTo>
                    <a:cubicBezTo>
                      <a:pt x="37" y="84"/>
                      <a:pt x="38" y="56"/>
                      <a:pt x="55" y="43"/>
                    </a:cubicBezTo>
                    <a:cubicBezTo>
                      <a:pt x="60" y="39"/>
                      <a:pt x="66" y="36"/>
                      <a:pt x="73" y="3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2"/>
              <p:cNvSpPr/>
              <p:nvPr/>
            </p:nvSpPr>
            <p:spPr bwMode="auto">
              <a:xfrm>
                <a:off x="1296670" y="2862580"/>
                <a:ext cx="514985" cy="448310"/>
              </a:xfrm>
              <a:custGeom>
                <a:avLst/>
                <a:gdLst>
                  <a:gd name="T0" fmla="*/ 29 w 112"/>
                  <a:gd name="T1" fmla="*/ 89 h 106"/>
                  <a:gd name="T2" fmla="*/ 97 w 112"/>
                  <a:gd name="T3" fmla="*/ 83 h 106"/>
                  <a:gd name="T4" fmla="*/ 83 w 112"/>
                  <a:gd name="T5" fmla="*/ 16 h 106"/>
                  <a:gd name="T6" fmla="*/ 15 w 112"/>
                  <a:gd name="T7" fmla="*/ 23 h 106"/>
                  <a:gd name="T8" fmla="*/ 29 w 112"/>
                  <a:gd name="T9" fmla="*/ 8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06">
                    <a:moveTo>
                      <a:pt x="29" y="89"/>
                    </a:moveTo>
                    <a:cubicBezTo>
                      <a:pt x="52" y="106"/>
                      <a:pt x="83" y="103"/>
                      <a:pt x="97" y="83"/>
                    </a:cubicBezTo>
                    <a:cubicBezTo>
                      <a:pt x="112" y="63"/>
                      <a:pt x="106" y="33"/>
                      <a:pt x="83" y="16"/>
                    </a:cubicBezTo>
                    <a:cubicBezTo>
                      <a:pt x="61" y="0"/>
                      <a:pt x="30" y="3"/>
                      <a:pt x="15" y="23"/>
                    </a:cubicBezTo>
                    <a:cubicBezTo>
                      <a:pt x="0" y="43"/>
                      <a:pt x="7" y="73"/>
                      <a:pt x="29" y="8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3"/>
              <p:cNvSpPr>
                <a:spLocks noEditPoints="1"/>
              </p:cNvSpPr>
              <p:nvPr/>
            </p:nvSpPr>
            <p:spPr bwMode="auto">
              <a:xfrm>
                <a:off x="1245870" y="2810510"/>
                <a:ext cx="621665" cy="549910"/>
              </a:xfrm>
              <a:custGeom>
                <a:avLst/>
                <a:gdLst>
                  <a:gd name="T0" fmla="*/ 81 w 135"/>
                  <a:gd name="T1" fmla="*/ 128 h 130"/>
                  <a:gd name="T2" fmla="*/ 121 w 135"/>
                  <a:gd name="T3" fmla="*/ 104 h 130"/>
                  <a:gd name="T4" fmla="*/ 131 w 135"/>
                  <a:gd name="T5" fmla="*/ 57 h 130"/>
                  <a:gd name="T6" fmla="*/ 104 w 135"/>
                  <a:gd name="T7" fmla="*/ 15 h 130"/>
                  <a:gd name="T8" fmla="*/ 54 w 135"/>
                  <a:gd name="T9" fmla="*/ 2 h 130"/>
                  <a:gd name="T10" fmla="*/ 13 w 135"/>
                  <a:gd name="T11" fmla="*/ 25 h 130"/>
                  <a:gd name="T12" fmla="*/ 4 w 135"/>
                  <a:gd name="T13" fmla="*/ 73 h 130"/>
                  <a:gd name="T14" fmla="*/ 31 w 135"/>
                  <a:gd name="T15" fmla="*/ 114 h 130"/>
                  <a:gd name="T16" fmla="*/ 81 w 135"/>
                  <a:gd name="T17" fmla="*/ 128 h 130"/>
                  <a:gd name="T18" fmla="*/ 58 w 135"/>
                  <a:gd name="T19" fmla="*/ 34 h 130"/>
                  <a:gd name="T20" fmla="*/ 85 w 135"/>
                  <a:gd name="T21" fmla="*/ 41 h 130"/>
                  <a:gd name="T22" fmla="*/ 100 w 135"/>
                  <a:gd name="T23" fmla="*/ 63 h 130"/>
                  <a:gd name="T24" fmla="*/ 95 w 135"/>
                  <a:gd name="T25" fmla="*/ 85 h 130"/>
                  <a:gd name="T26" fmla="*/ 77 w 135"/>
                  <a:gd name="T27" fmla="*/ 96 h 130"/>
                  <a:gd name="T28" fmla="*/ 50 w 135"/>
                  <a:gd name="T29" fmla="*/ 89 h 130"/>
                  <a:gd name="T30" fmla="*/ 35 w 135"/>
                  <a:gd name="T31" fmla="*/ 66 h 130"/>
                  <a:gd name="T32" fmla="*/ 39 w 135"/>
                  <a:gd name="T33" fmla="*/ 44 h 130"/>
                  <a:gd name="T34" fmla="*/ 58 w 135"/>
                  <a:gd name="T35" fmla="*/ 3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30">
                    <a:moveTo>
                      <a:pt x="81" y="128"/>
                    </a:moveTo>
                    <a:cubicBezTo>
                      <a:pt x="97" y="125"/>
                      <a:pt x="112" y="117"/>
                      <a:pt x="121" y="104"/>
                    </a:cubicBezTo>
                    <a:cubicBezTo>
                      <a:pt x="131" y="91"/>
                      <a:pt x="135" y="74"/>
                      <a:pt x="131" y="57"/>
                    </a:cubicBezTo>
                    <a:cubicBezTo>
                      <a:pt x="127" y="40"/>
                      <a:pt x="118" y="26"/>
                      <a:pt x="104" y="15"/>
                    </a:cubicBezTo>
                    <a:cubicBezTo>
                      <a:pt x="89" y="4"/>
                      <a:pt x="71" y="0"/>
                      <a:pt x="54" y="2"/>
                    </a:cubicBezTo>
                    <a:cubicBezTo>
                      <a:pt x="37" y="4"/>
                      <a:pt x="23" y="12"/>
                      <a:pt x="13" y="25"/>
                    </a:cubicBezTo>
                    <a:cubicBezTo>
                      <a:pt x="3" y="39"/>
                      <a:pt x="0" y="56"/>
                      <a:pt x="4" y="73"/>
                    </a:cubicBezTo>
                    <a:cubicBezTo>
                      <a:pt x="7" y="89"/>
                      <a:pt x="17" y="104"/>
                      <a:pt x="31" y="114"/>
                    </a:cubicBezTo>
                    <a:cubicBezTo>
                      <a:pt x="46" y="125"/>
                      <a:pt x="64" y="130"/>
                      <a:pt x="81" y="128"/>
                    </a:cubicBezTo>
                    <a:close/>
                    <a:moveTo>
                      <a:pt x="58" y="34"/>
                    </a:moveTo>
                    <a:cubicBezTo>
                      <a:pt x="67" y="32"/>
                      <a:pt x="77" y="35"/>
                      <a:pt x="85" y="41"/>
                    </a:cubicBezTo>
                    <a:cubicBezTo>
                      <a:pt x="93" y="47"/>
                      <a:pt x="98" y="55"/>
                      <a:pt x="100" y="63"/>
                    </a:cubicBezTo>
                    <a:cubicBezTo>
                      <a:pt x="101" y="71"/>
                      <a:pt x="100" y="79"/>
                      <a:pt x="95" y="85"/>
                    </a:cubicBezTo>
                    <a:cubicBezTo>
                      <a:pt x="91" y="91"/>
                      <a:pt x="85" y="95"/>
                      <a:pt x="77" y="96"/>
                    </a:cubicBezTo>
                    <a:cubicBezTo>
                      <a:pt x="68" y="97"/>
                      <a:pt x="58" y="94"/>
                      <a:pt x="50" y="89"/>
                    </a:cubicBezTo>
                    <a:cubicBezTo>
                      <a:pt x="42" y="83"/>
                      <a:pt x="37" y="75"/>
                      <a:pt x="35" y="66"/>
                    </a:cubicBezTo>
                    <a:cubicBezTo>
                      <a:pt x="33" y="58"/>
                      <a:pt x="35" y="50"/>
                      <a:pt x="39" y="44"/>
                    </a:cubicBezTo>
                    <a:cubicBezTo>
                      <a:pt x="43" y="38"/>
                      <a:pt x="50" y="35"/>
                      <a:pt x="58" y="3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2" name="矩形 111"/>
            <p:cNvSpPr/>
            <p:nvPr/>
          </p:nvSpPr>
          <p:spPr>
            <a:xfrm rot="21112453">
              <a:off x="5239097" y="1126203"/>
              <a:ext cx="2001379" cy="4627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zh-CN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组织赋能驱</a:t>
              </a:r>
              <a:r>
                <a:rPr lang="zh-TW" altLang="en-US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动</a:t>
              </a:r>
              <a:r>
                <a:rPr lang="zh-CN" altLang="zh-CN" sz="2400" b="1" dirty="0">
                  <a:latin typeface="逼格青春粗黑体简2.0" panose="02010604000000000000" pitchFamily="2" charset="-122"/>
                  <a:ea typeface="逼格青春粗黑体简2.0" panose="02010604000000000000" pitchFamily="2" charset="-122"/>
                </a:rPr>
                <a:t>者</a:t>
              </a:r>
              <a:endParaRPr lang="en-US" altLang="zh-CN" sz="2400" kern="0" dirty="0">
                <a:solidFill>
                  <a:srgbClr val="454545"/>
                </a:solidFill>
                <a:latin typeface="逼格青春粗黑体简2.0" panose="02010604000000000000" pitchFamily="2" charset="-122"/>
                <a:ea typeface="逼格青春粗黑体简2.0" panose="02010604000000000000" pitchFamily="2" charset="-122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6629947" y="347392"/>
              <a:ext cx="3757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8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133350"/>
            <a:ext cx="4288353" cy="748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初阶：人力资源支持者</a:t>
            </a:r>
            <a:endParaRPr lang="en-US" altLang="zh-CN" sz="32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16" descr="Z:\Company Files\东方大成人力资源\VI\VI转文件\字人云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81150"/>
            <a:ext cx="5083690" cy="231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6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908366" y="-171450"/>
            <a:ext cx="11046579" cy="5314950"/>
            <a:chOff x="-1908366" y="-171450"/>
            <a:chExt cx="11046579" cy="5314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08366" y="-171450"/>
              <a:ext cx="11046579" cy="531495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 bwMode="auto">
            <a:xfrm>
              <a:off x="-1676400" y="209550"/>
              <a:ext cx="3581400" cy="1905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76400" y="3028950"/>
            <a:ext cx="6172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如果工作的焦点放在组织的内部，称之为狭义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人力资源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如果工作的焦点放在组织的外部，称之为广义的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人力资源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如果工作的焦点放在经营目标实现，那你可能在做人力</a:t>
            </a:r>
            <a:r>
              <a:rPr lang="zh-CN" altLang="zh-CN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资本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0" y="133350"/>
            <a:ext cx="8135560" cy="1425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为什么有的人的人力资源专业总难以上升到一定的格局</a:t>
            </a:r>
            <a:r>
              <a:rPr lang="zh-CN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？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今天的学习资源异常丰富、便捷，可为什么有的人总是消化得很慢呢？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还有的人尽管很勤奋，可是进步得很慢，这是为什么呢？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1600" y="2495550"/>
            <a:ext cx="3364279" cy="2362200"/>
            <a:chOff x="1210615" y="2190750"/>
            <a:chExt cx="3364279" cy="23622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615" y="2190750"/>
              <a:ext cx="3364279" cy="22098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2362200" y="4095750"/>
              <a:ext cx="11430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72000" y="1962150"/>
            <a:ext cx="2876550" cy="2857500"/>
            <a:chOff x="5257800" y="1809750"/>
            <a:chExt cx="2876550" cy="28575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809750"/>
              <a:ext cx="2876550" cy="28575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6324600" y="4171950"/>
              <a:ext cx="1143000" cy="457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839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3"/>
            <a:ext cx="8178165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29400" y="554109"/>
            <a:ext cx="1382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6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体外循环</a:t>
            </a:r>
            <a:endParaRPr lang="zh-CN" altLang="en-US" sz="60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878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133350"/>
            <a:ext cx="4288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中</a:t>
            </a:r>
            <a:r>
              <a:rPr lang="zh-CN" altLang="en-US" sz="32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阶：绩效突破助推者</a:t>
            </a:r>
            <a:endParaRPr lang="en-US" altLang="zh-CN" sz="32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1000" y="895350"/>
            <a:ext cx="6172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设定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了许多目标，最终难以实现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没有产生绩效！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制定了许多计划，没有一项落实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没有产生绩效！</a:t>
            </a: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开展了多项活动，业绩没有突破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没有产生绩效！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76200" y="2014787"/>
            <a:ext cx="9220200" cy="3985963"/>
            <a:chOff x="-76200" y="2014787"/>
            <a:chExt cx="9220200" cy="398596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2014787"/>
              <a:ext cx="9220200" cy="3985963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533400" y="2876550"/>
              <a:ext cx="4343400" cy="1752600"/>
            </a:xfrm>
            <a:prstGeom prst="rect">
              <a:avLst/>
            </a:prstGeom>
            <a:solidFill>
              <a:srgbClr val="070F2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124200" y="2800350"/>
              <a:ext cx="3124200" cy="990600"/>
            </a:xfrm>
            <a:prstGeom prst="rect">
              <a:avLst/>
            </a:prstGeom>
            <a:solidFill>
              <a:srgbClr val="070F2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7200" y="2800350"/>
            <a:ext cx="5943600" cy="131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“绩效是任何组织的最终检验标准</a:t>
            </a:r>
            <a:r>
              <a:rPr lang="zh-CN" altLang="zh-CN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  <a:endParaRPr lang="en-US" altLang="zh-CN" sz="2800" dirty="0" smtClean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绩效是组织生存的唯一目标</a:t>
            </a:r>
            <a:r>
              <a:rPr lang="zh-CN" altLang="zh-CN" sz="28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  <a:endParaRPr lang="en-US" altLang="zh-CN" sz="2800" dirty="0" smtClean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2b829cf-a0ea-4939-bd97-f36fe4c547c0"/>
          <p:cNvGrpSpPr>
            <a:grpSpLocks noChangeAspect="1"/>
          </p:cNvGrpSpPr>
          <p:nvPr/>
        </p:nvGrpSpPr>
        <p:grpSpPr>
          <a:xfrm>
            <a:off x="680638" y="1060099"/>
            <a:ext cx="7763119" cy="3578471"/>
            <a:chOff x="410621" y="784148"/>
            <a:chExt cx="11475476" cy="5289712"/>
          </a:xfrm>
        </p:grpSpPr>
        <p:sp>
          <p:nvSpPr>
            <p:cNvPr id="3" name="i$liḋe-Freeform: Shape 2"/>
            <p:cNvSpPr>
              <a:spLocks/>
            </p:cNvSpPr>
            <p:nvPr/>
          </p:nvSpPr>
          <p:spPr bwMode="auto">
            <a:xfrm>
              <a:off x="3526070" y="3209830"/>
              <a:ext cx="1262093" cy="1262093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4" name="i$liḋe-Freeform: Shape 4"/>
            <p:cNvSpPr>
              <a:spLocks/>
            </p:cNvSpPr>
            <p:nvPr/>
          </p:nvSpPr>
          <p:spPr bwMode="auto">
            <a:xfrm>
              <a:off x="6603115" y="3043603"/>
              <a:ext cx="1073703" cy="1215304"/>
            </a:xfrm>
            <a:custGeom>
              <a:avLst/>
              <a:gdLst>
                <a:gd name="T0" fmla="*/ 0 w 369"/>
                <a:gd name="T1" fmla="*/ 40 h 418"/>
                <a:gd name="T2" fmla="*/ 309 w 369"/>
                <a:gd name="T3" fmla="*/ 0 h 418"/>
                <a:gd name="T4" fmla="*/ 369 w 369"/>
                <a:gd name="T5" fmla="*/ 353 h 418"/>
                <a:gd name="T6" fmla="*/ 64 w 369"/>
                <a:gd name="T7" fmla="*/ 418 h 418"/>
                <a:gd name="T8" fmla="*/ 0 w 369"/>
                <a:gd name="T9" fmla="*/ 4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418">
                  <a:moveTo>
                    <a:pt x="0" y="40"/>
                  </a:moveTo>
                  <a:cubicBezTo>
                    <a:pt x="97" y="124"/>
                    <a:pt x="219" y="108"/>
                    <a:pt x="309" y="0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248" y="281"/>
                    <a:pt x="128" y="307"/>
                    <a:pt x="64" y="41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5" name="i$liḋe-Freeform: Shape 5"/>
            <p:cNvSpPr>
              <a:spLocks/>
            </p:cNvSpPr>
            <p:nvPr/>
          </p:nvSpPr>
          <p:spPr bwMode="auto">
            <a:xfrm>
              <a:off x="5747353" y="2206312"/>
              <a:ext cx="1257168" cy="1168514"/>
            </a:xfrm>
            <a:custGeom>
              <a:avLst/>
              <a:gdLst>
                <a:gd name="T0" fmla="*/ 0 w 432"/>
                <a:gd name="T1" fmla="*/ 271 h 402"/>
                <a:gd name="T2" fmla="*/ 131 w 432"/>
                <a:gd name="T3" fmla="*/ 0 h 402"/>
                <a:gd name="T4" fmla="*/ 432 w 432"/>
                <a:gd name="T5" fmla="*/ 111 h 402"/>
                <a:gd name="T6" fmla="*/ 356 w 432"/>
                <a:gd name="T7" fmla="*/ 402 h 402"/>
                <a:gd name="T8" fmla="*/ 0 w 432"/>
                <a:gd name="T9" fmla="*/ 27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02">
                  <a:moveTo>
                    <a:pt x="0" y="271"/>
                  </a:moveTo>
                  <a:cubicBezTo>
                    <a:pt x="114" y="232"/>
                    <a:pt x="165" y="128"/>
                    <a:pt x="131" y="0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324" y="186"/>
                    <a:pt x="294" y="298"/>
                    <a:pt x="356" y="402"/>
                  </a:cubicBezTo>
                  <a:lnTo>
                    <a:pt x="0" y="271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6" name="i$liḋe-Freeform: Shape 6"/>
            <p:cNvSpPr>
              <a:spLocks/>
            </p:cNvSpPr>
            <p:nvPr/>
          </p:nvSpPr>
          <p:spPr bwMode="auto">
            <a:xfrm>
              <a:off x="4418771" y="1548792"/>
              <a:ext cx="1808796" cy="2018119"/>
            </a:xfrm>
            <a:custGeom>
              <a:avLst/>
              <a:gdLst>
                <a:gd name="T0" fmla="*/ 266 w 622"/>
                <a:gd name="T1" fmla="*/ 694 h 694"/>
                <a:gd name="T2" fmla="*/ 0 w 622"/>
                <a:gd name="T3" fmla="*/ 177 h 694"/>
                <a:gd name="T4" fmla="*/ 306 w 622"/>
                <a:gd name="T5" fmla="*/ 0 h 694"/>
                <a:gd name="T6" fmla="*/ 622 w 622"/>
                <a:gd name="T7" fmla="*/ 488 h 694"/>
                <a:gd name="T8" fmla="*/ 266 w 62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94">
                  <a:moveTo>
                    <a:pt x="266" y="694"/>
                  </a:moveTo>
                  <a:cubicBezTo>
                    <a:pt x="333" y="474"/>
                    <a:pt x="254" y="292"/>
                    <a:pt x="0" y="17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78" y="278"/>
                    <a:pt x="397" y="436"/>
                    <a:pt x="622" y="488"/>
                  </a:cubicBezTo>
                  <a:lnTo>
                    <a:pt x="266" y="69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7" name="i$liḋe-Freeform: Shape 7"/>
            <p:cNvSpPr>
              <a:spLocks/>
            </p:cNvSpPr>
            <p:nvPr/>
          </p:nvSpPr>
          <p:spPr bwMode="auto">
            <a:xfrm>
              <a:off x="4482799" y="3227068"/>
              <a:ext cx="916095" cy="1204223"/>
            </a:xfrm>
            <a:custGeom>
              <a:avLst/>
              <a:gdLst>
                <a:gd name="T0" fmla="*/ 315 w 315"/>
                <a:gd name="T1" fmla="*/ 414 h 414"/>
                <a:gd name="T2" fmla="*/ 3 w 315"/>
                <a:gd name="T3" fmla="*/ 370 h 414"/>
                <a:gd name="T4" fmla="*/ 0 w 315"/>
                <a:gd name="T5" fmla="*/ 50 h 414"/>
                <a:gd name="T6" fmla="*/ 311 w 315"/>
                <a:gd name="T7" fmla="*/ 0 h 414"/>
                <a:gd name="T8" fmla="*/ 315 w 315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14">
                  <a:moveTo>
                    <a:pt x="315" y="414"/>
                  </a:moveTo>
                  <a:cubicBezTo>
                    <a:pt x="236" y="332"/>
                    <a:pt x="86" y="309"/>
                    <a:pt x="3" y="3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4" y="109"/>
                    <a:pt x="233" y="84"/>
                    <a:pt x="311" y="0"/>
                  </a:cubicBezTo>
                  <a:lnTo>
                    <a:pt x="315" y="41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8" name="i$liḋe-Freeform: Shape 8"/>
            <p:cNvSpPr>
              <a:spLocks/>
            </p:cNvSpPr>
            <p:nvPr/>
          </p:nvSpPr>
          <p:spPr bwMode="auto">
            <a:xfrm>
              <a:off x="3976728" y="784148"/>
              <a:ext cx="1401232" cy="1404925"/>
            </a:xfrm>
            <a:custGeom>
              <a:avLst/>
              <a:gdLst>
                <a:gd name="T0" fmla="*/ 31 w 482"/>
                <a:gd name="T1" fmla="*/ 185 h 483"/>
                <a:gd name="T2" fmla="*/ 298 w 482"/>
                <a:gd name="T3" fmla="*/ 32 h 483"/>
                <a:gd name="T4" fmla="*/ 451 w 482"/>
                <a:gd name="T5" fmla="*/ 298 h 483"/>
                <a:gd name="T6" fmla="*/ 185 w 482"/>
                <a:gd name="T7" fmla="*/ 452 h 483"/>
                <a:gd name="T8" fmla="*/ 31 w 482"/>
                <a:gd name="T9" fmla="*/ 18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31" y="185"/>
                  </a:moveTo>
                  <a:cubicBezTo>
                    <a:pt x="63" y="69"/>
                    <a:pt x="182" y="0"/>
                    <a:pt x="298" y="32"/>
                  </a:cubicBezTo>
                  <a:cubicBezTo>
                    <a:pt x="414" y="63"/>
                    <a:pt x="482" y="182"/>
                    <a:pt x="451" y="298"/>
                  </a:cubicBezTo>
                  <a:cubicBezTo>
                    <a:pt x="420" y="414"/>
                    <a:pt x="301" y="483"/>
                    <a:pt x="185" y="452"/>
                  </a:cubicBezTo>
                  <a:cubicBezTo>
                    <a:pt x="69" y="420"/>
                    <a:pt x="0" y="301"/>
                    <a:pt x="31" y="18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9" name="i$liḋe-Freeform: Shape 9"/>
            <p:cNvSpPr>
              <a:spLocks/>
            </p:cNvSpPr>
            <p:nvPr/>
          </p:nvSpPr>
          <p:spPr bwMode="auto">
            <a:xfrm>
              <a:off x="4165121" y="976232"/>
              <a:ext cx="1024450" cy="1020757"/>
            </a:xfrm>
            <a:custGeom>
              <a:avLst/>
              <a:gdLst>
                <a:gd name="T0" fmla="*/ 23 w 352"/>
                <a:gd name="T1" fmla="*/ 134 h 351"/>
                <a:gd name="T2" fmla="*/ 218 w 352"/>
                <a:gd name="T3" fmla="*/ 23 h 351"/>
                <a:gd name="T4" fmla="*/ 329 w 352"/>
                <a:gd name="T5" fmla="*/ 217 h 351"/>
                <a:gd name="T6" fmla="*/ 135 w 352"/>
                <a:gd name="T7" fmla="*/ 329 h 351"/>
                <a:gd name="T8" fmla="*/ 23 w 352"/>
                <a:gd name="T9" fmla="*/ 13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1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0" name="i$liḋe-Freeform: Shape 10"/>
            <p:cNvSpPr>
              <a:spLocks/>
            </p:cNvSpPr>
            <p:nvPr/>
          </p:nvSpPr>
          <p:spPr bwMode="auto">
            <a:xfrm>
              <a:off x="6050257" y="1429354"/>
              <a:ext cx="1262093" cy="1262094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3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7" y="372"/>
                    <a:pt x="270" y="434"/>
                    <a:pt x="166" y="406"/>
                  </a:cubicBezTo>
                  <a:cubicBezTo>
                    <a:pt x="61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1" name="i$liḋe-Freeform: Shape 11"/>
            <p:cNvSpPr>
              <a:spLocks/>
            </p:cNvSpPr>
            <p:nvPr/>
          </p:nvSpPr>
          <p:spPr bwMode="auto">
            <a:xfrm>
              <a:off x="6218946" y="1601736"/>
              <a:ext cx="922252" cy="918558"/>
            </a:xfrm>
            <a:custGeom>
              <a:avLst/>
              <a:gdLst>
                <a:gd name="T0" fmla="*/ 21 w 317"/>
                <a:gd name="T1" fmla="*/ 121 h 316"/>
                <a:gd name="T2" fmla="*/ 196 w 317"/>
                <a:gd name="T3" fmla="*/ 20 h 316"/>
                <a:gd name="T4" fmla="*/ 296 w 317"/>
                <a:gd name="T5" fmla="*/ 195 h 316"/>
                <a:gd name="T6" fmla="*/ 121 w 317"/>
                <a:gd name="T7" fmla="*/ 296 h 316"/>
                <a:gd name="T8" fmla="*/ 21 w 317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6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2" name="i$liḋe-Freeform: Shape 12"/>
            <p:cNvSpPr>
              <a:spLocks/>
            </p:cNvSpPr>
            <p:nvPr/>
          </p:nvSpPr>
          <p:spPr bwMode="auto">
            <a:xfrm>
              <a:off x="3697223" y="3380981"/>
              <a:ext cx="918558" cy="919790"/>
            </a:xfrm>
            <a:custGeom>
              <a:avLst/>
              <a:gdLst>
                <a:gd name="T0" fmla="*/ 20 w 316"/>
                <a:gd name="T1" fmla="*/ 121 h 316"/>
                <a:gd name="T2" fmla="*/ 195 w 316"/>
                <a:gd name="T3" fmla="*/ 20 h 316"/>
                <a:gd name="T4" fmla="*/ 296 w 316"/>
                <a:gd name="T5" fmla="*/ 195 h 316"/>
                <a:gd name="T6" fmla="*/ 121 w 316"/>
                <a:gd name="T7" fmla="*/ 296 h 316"/>
                <a:gd name="T8" fmla="*/ 20 w 316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3" name="i$liḋe-Freeform: Shape 13"/>
            <p:cNvSpPr>
              <a:spLocks/>
            </p:cNvSpPr>
            <p:nvPr/>
          </p:nvSpPr>
          <p:spPr bwMode="auto">
            <a:xfrm>
              <a:off x="7269252" y="2727157"/>
              <a:ext cx="1512050" cy="1512051"/>
            </a:xfrm>
            <a:custGeom>
              <a:avLst/>
              <a:gdLst>
                <a:gd name="T0" fmla="*/ 33 w 520"/>
                <a:gd name="T1" fmla="*/ 199 h 520"/>
                <a:gd name="T2" fmla="*/ 321 w 520"/>
                <a:gd name="T3" fmla="*/ 34 h 520"/>
                <a:gd name="T4" fmla="*/ 486 w 520"/>
                <a:gd name="T5" fmla="*/ 321 h 520"/>
                <a:gd name="T6" fmla="*/ 199 w 520"/>
                <a:gd name="T7" fmla="*/ 487 h 520"/>
                <a:gd name="T8" fmla="*/ 33 w 520"/>
                <a:gd name="T9" fmla="*/ 19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520">
                  <a:moveTo>
                    <a:pt x="33" y="199"/>
                  </a:moveTo>
                  <a:cubicBezTo>
                    <a:pt x="67" y="74"/>
                    <a:pt x="196" y="0"/>
                    <a:pt x="321" y="34"/>
                  </a:cubicBezTo>
                  <a:cubicBezTo>
                    <a:pt x="446" y="68"/>
                    <a:pt x="520" y="196"/>
                    <a:pt x="486" y="321"/>
                  </a:cubicBezTo>
                  <a:cubicBezTo>
                    <a:pt x="452" y="446"/>
                    <a:pt x="324" y="520"/>
                    <a:pt x="199" y="487"/>
                  </a:cubicBezTo>
                  <a:cubicBezTo>
                    <a:pt x="74" y="453"/>
                    <a:pt x="0" y="324"/>
                    <a:pt x="33" y="19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4" name="i$liḋe-Freeform: Shape 14"/>
            <p:cNvSpPr>
              <a:spLocks/>
            </p:cNvSpPr>
            <p:nvPr/>
          </p:nvSpPr>
          <p:spPr bwMode="auto">
            <a:xfrm>
              <a:off x="7472421" y="2932785"/>
              <a:ext cx="1102022" cy="1103253"/>
            </a:xfrm>
            <a:custGeom>
              <a:avLst/>
              <a:gdLst>
                <a:gd name="T0" fmla="*/ 25 w 379"/>
                <a:gd name="T1" fmla="*/ 145 h 379"/>
                <a:gd name="T2" fmla="*/ 234 w 379"/>
                <a:gd name="T3" fmla="*/ 24 h 379"/>
                <a:gd name="T4" fmla="*/ 355 w 379"/>
                <a:gd name="T5" fmla="*/ 234 h 379"/>
                <a:gd name="T6" fmla="*/ 145 w 379"/>
                <a:gd name="T7" fmla="*/ 354 h 379"/>
                <a:gd name="T8" fmla="*/ 25 w 379"/>
                <a:gd name="T9" fmla="*/ 1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5" name="i$liḋe-Freeform: Shape 15"/>
            <p:cNvSpPr>
              <a:spLocks/>
            </p:cNvSpPr>
            <p:nvPr/>
          </p:nvSpPr>
          <p:spPr bwMode="auto">
            <a:xfrm>
              <a:off x="5059051" y="2851519"/>
              <a:ext cx="1943008" cy="1943010"/>
            </a:xfrm>
            <a:custGeom>
              <a:avLst/>
              <a:gdLst>
                <a:gd name="T0" fmla="*/ 43 w 668"/>
                <a:gd name="T1" fmla="*/ 255 h 668"/>
                <a:gd name="T2" fmla="*/ 412 w 668"/>
                <a:gd name="T3" fmla="*/ 43 h 668"/>
                <a:gd name="T4" fmla="*/ 625 w 668"/>
                <a:gd name="T5" fmla="*/ 412 h 668"/>
                <a:gd name="T6" fmla="*/ 255 w 668"/>
                <a:gd name="T7" fmla="*/ 625 h 668"/>
                <a:gd name="T8" fmla="*/ 43 w 668"/>
                <a:gd name="T9" fmla="*/ 255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68">
                  <a:moveTo>
                    <a:pt x="43" y="255"/>
                  </a:moveTo>
                  <a:cubicBezTo>
                    <a:pt x="86" y="95"/>
                    <a:pt x="252" y="0"/>
                    <a:pt x="412" y="43"/>
                  </a:cubicBezTo>
                  <a:cubicBezTo>
                    <a:pt x="573" y="86"/>
                    <a:pt x="668" y="252"/>
                    <a:pt x="625" y="412"/>
                  </a:cubicBezTo>
                  <a:cubicBezTo>
                    <a:pt x="581" y="573"/>
                    <a:pt x="416" y="668"/>
                    <a:pt x="255" y="625"/>
                  </a:cubicBezTo>
                  <a:cubicBezTo>
                    <a:pt x="95" y="581"/>
                    <a:pt x="0" y="416"/>
                    <a:pt x="43" y="2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îṥļîḑé-Freeform: Shape 16"/>
            <p:cNvSpPr>
              <a:spLocks/>
            </p:cNvSpPr>
            <p:nvPr/>
          </p:nvSpPr>
          <p:spPr bwMode="auto">
            <a:xfrm>
              <a:off x="6827212" y="4809303"/>
              <a:ext cx="1262093" cy="1264557"/>
            </a:xfrm>
            <a:custGeom>
              <a:avLst/>
              <a:gdLst>
                <a:gd name="T0" fmla="*/ 28 w 434"/>
                <a:gd name="T1" fmla="*/ 166 h 435"/>
                <a:gd name="T2" fmla="*/ 268 w 434"/>
                <a:gd name="T3" fmla="*/ 29 h 435"/>
                <a:gd name="T4" fmla="*/ 406 w 434"/>
                <a:gd name="T5" fmla="*/ 268 h 435"/>
                <a:gd name="T6" fmla="*/ 166 w 434"/>
                <a:gd name="T7" fmla="*/ 406 h 435"/>
                <a:gd name="T8" fmla="*/ 28 w 434"/>
                <a:gd name="T9" fmla="*/ 16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5">
                  <a:moveTo>
                    <a:pt x="28" y="166"/>
                  </a:moveTo>
                  <a:cubicBezTo>
                    <a:pt x="56" y="62"/>
                    <a:pt x="164" y="0"/>
                    <a:pt x="268" y="29"/>
                  </a:cubicBezTo>
                  <a:cubicBezTo>
                    <a:pt x="373" y="57"/>
                    <a:pt x="434" y="164"/>
                    <a:pt x="406" y="268"/>
                  </a:cubicBezTo>
                  <a:cubicBezTo>
                    <a:pt x="378" y="373"/>
                    <a:pt x="271" y="435"/>
                    <a:pt x="166" y="406"/>
                  </a:cubicBezTo>
                  <a:cubicBezTo>
                    <a:pt x="62" y="378"/>
                    <a:pt x="0" y="271"/>
                    <a:pt x="28" y="166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îṥļîḑé-Freeform: Shape 17"/>
            <p:cNvSpPr>
              <a:spLocks/>
            </p:cNvSpPr>
            <p:nvPr/>
          </p:nvSpPr>
          <p:spPr bwMode="auto">
            <a:xfrm>
              <a:off x="6047794" y="3921527"/>
              <a:ext cx="1418469" cy="1457873"/>
            </a:xfrm>
            <a:custGeom>
              <a:avLst/>
              <a:gdLst>
                <a:gd name="T0" fmla="*/ 291 w 488"/>
                <a:gd name="T1" fmla="*/ 501 h 501"/>
                <a:gd name="T2" fmla="*/ 0 w 488"/>
                <a:gd name="T3" fmla="*/ 185 h 501"/>
                <a:gd name="T4" fmla="*/ 211 w 488"/>
                <a:gd name="T5" fmla="*/ 0 h 501"/>
                <a:gd name="T6" fmla="*/ 488 w 488"/>
                <a:gd name="T7" fmla="*/ 327 h 501"/>
                <a:gd name="T8" fmla="*/ 291 w 488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01">
                  <a:moveTo>
                    <a:pt x="291" y="501"/>
                  </a:moveTo>
                  <a:cubicBezTo>
                    <a:pt x="310" y="329"/>
                    <a:pt x="173" y="180"/>
                    <a:pt x="0" y="185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4" y="170"/>
                    <a:pt x="315" y="325"/>
                    <a:pt x="488" y="327"/>
                  </a:cubicBezTo>
                  <a:lnTo>
                    <a:pt x="291" y="501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8" name="îṥļîḑé-Freeform: Shape 18"/>
            <p:cNvSpPr>
              <a:spLocks/>
            </p:cNvSpPr>
            <p:nvPr/>
          </p:nvSpPr>
          <p:spPr bwMode="auto">
            <a:xfrm>
              <a:off x="7020298" y="4980456"/>
              <a:ext cx="919789" cy="922252"/>
            </a:xfrm>
            <a:custGeom>
              <a:avLst/>
              <a:gdLst>
                <a:gd name="T0" fmla="*/ 20 w 316"/>
                <a:gd name="T1" fmla="*/ 121 h 317"/>
                <a:gd name="T2" fmla="*/ 195 w 316"/>
                <a:gd name="T3" fmla="*/ 21 h 317"/>
                <a:gd name="T4" fmla="*/ 296 w 316"/>
                <a:gd name="T5" fmla="*/ 196 h 317"/>
                <a:gd name="T6" fmla="*/ 121 w 316"/>
                <a:gd name="T7" fmla="*/ 296 h 317"/>
                <a:gd name="T8" fmla="*/ 20 w 316"/>
                <a:gd name="T9" fmla="*/ 12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7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9" name="îṥļîḑé-Freeform: Shape 19"/>
            <p:cNvSpPr>
              <a:spLocks/>
            </p:cNvSpPr>
            <p:nvPr/>
          </p:nvSpPr>
          <p:spPr bwMode="auto">
            <a:xfrm>
              <a:off x="5320088" y="3113788"/>
              <a:ext cx="1417239" cy="1416008"/>
            </a:xfrm>
            <a:custGeom>
              <a:avLst/>
              <a:gdLst>
                <a:gd name="T0" fmla="*/ 32 w 487"/>
                <a:gd name="T1" fmla="*/ 187 h 487"/>
                <a:gd name="T2" fmla="*/ 301 w 487"/>
                <a:gd name="T3" fmla="*/ 32 h 487"/>
                <a:gd name="T4" fmla="*/ 456 w 487"/>
                <a:gd name="T5" fmla="*/ 301 h 487"/>
                <a:gd name="T6" fmla="*/ 187 w 487"/>
                <a:gd name="T7" fmla="*/ 456 h 487"/>
                <a:gd name="T8" fmla="*/ 32 w 487"/>
                <a:gd name="T9" fmla="*/ 1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3" name="îṥļîḑé-TextBox 23"/>
            <p:cNvSpPr txBox="1">
              <a:spLocks/>
            </p:cNvSpPr>
            <p:nvPr/>
          </p:nvSpPr>
          <p:spPr>
            <a:xfrm>
              <a:off x="4340390" y="1289147"/>
              <a:ext cx="673906" cy="327569"/>
            </a:xfrm>
            <a:prstGeom prst="rect">
              <a:avLst/>
            </a:prstGeom>
            <a:noFill/>
          </p:spPr>
          <p:txBody>
            <a:bodyPr wrap="none" anchor="ctr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dirty="0">
                  <a:solidFill>
                    <a:srgbClr val="891917">
                      <a:lumMod val="100000"/>
                    </a:srgbClr>
                  </a:solidFill>
                  <a:latin typeface="Arial"/>
                  <a:ea typeface="微软雅黑"/>
                </a:rPr>
                <a:t>2</a:t>
              </a:r>
              <a:endParaRPr lang="zh-CN" altLang="en-US" sz="1050" dirty="0">
                <a:solidFill>
                  <a:srgbClr val="891917">
                    <a:lumMod val="10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4" name="îṥļîḑé-TextBox 24"/>
            <p:cNvSpPr txBox="1">
              <a:spLocks/>
            </p:cNvSpPr>
            <p:nvPr/>
          </p:nvSpPr>
          <p:spPr>
            <a:xfrm>
              <a:off x="6347463" y="1884858"/>
              <a:ext cx="673906" cy="327569"/>
            </a:xfrm>
            <a:prstGeom prst="rect">
              <a:avLst/>
            </a:prstGeom>
            <a:noFill/>
          </p:spPr>
          <p:txBody>
            <a:bodyPr wrap="none" anchor="ctr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dirty="0">
                  <a:solidFill>
                    <a:srgbClr val="B12725">
                      <a:lumMod val="100000"/>
                    </a:srgbClr>
                  </a:solidFill>
                  <a:latin typeface="Arial"/>
                  <a:ea typeface="微软雅黑"/>
                </a:rPr>
                <a:t>3</a:t>
              </a:r>
              <a:endParaRPr lang="zh-CN" altLang="en-US" sz="1050" dirty="0">
                <a:solidFill>
                  <a:srgbClr val="B12725">
                    <a:lumMod val="10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5" name="îṥļîḑé-TextBox 25"/>
            <p:cNvSpPr txBox="1">
              <a:spLocks/>
            </p:cNvSpPr>
            <p:nvPr/>
          </p:nvSpPr>
          <p:spPr>
            <a:xfrm>
              <a:off x="3823062" y="3672520"/>
              <a:ext cx="673906" cy="327569"/>
            </a:xfrm>
            <a:prstGeom prst="rect">
              <a:avLst/>
            </a:prstGeom>
            <a:noFill/>
          </p:spPr>
          <p:txBody>
            <a:bodyPr wrap="none" anchor="ctr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dirty="0">
                  <a:solidFill>
                    <a:srgbClr val="F58E2E">
                      <a:lumMod val="100000"/>
                    </a:srgbClr>
                  </a:solidFill>
                  <a:latin typeface="Arial"/>
                  <a:ea typeface="微软雅黑"/>
                </a:rPr>
                <a:t>1</a:t>
              </a:r>
              <a:endParaRPr lang="zh-CN" altLang="en-US" sz="1050" dirty="0">
                <a:solidFill>
                  <a:srgbClr val="F58E2E">
                    <a:lumMod val="10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6" name="îṥļîḑé-TextBox 26"/>
            <p:cNvSpPr txBox="1">
              <a:spLocks/>
            </p:cNvSpPr>
            <p:nvPr/>
          </p:nvSpPr>
          <p:spPr>
            <a:xfrm>
              <a:off x="7686478" y="3325340"/>
              <a:ext cx="673906" cy="327569"/>
            </a:xfrm>
            <a:prstGeom prst="rect">
              <a:avLst/>
            </a:prstGeom>
            <a:noFill/>
          </p:spPr>
          <p:txBody>
            <a:bodyPr wrap="none" anchor="ctr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dirty="0">
                  <a:solidFill>
                    <a:srgbClr val="05BAC8">
                      <a:lumMod val="100000"/>
                    </a:srgbClr>
                  </a:solidFill>
                  <a:latin typeface="Arial"/>
                  <a:ea typeface="微软雅黑"/>
                </a:rPr>
                <a:t>4</a:t>
              </a:r>
              <a:endParaRPr lang="zh-CN" altLang="en-US" sz="1050" dirty="0">
                <a:solidFill>
                  <a:srgbClr val="05BAC8">
                    <a:lumMod val="10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7" name="îṥļîḑé-TextBox 27"/>
            <p:cNvSpPr txBox="1">
              <a:spLocks/>
            </p:cNvSpPr>
            <p:nvPr/>
          </p:nvSpPr>
          <p:spPr>
            <a:xfrm>
              <a:off x="7143238" y="5277709"/>
              <a:ext cx="673906" cy="327569"/>
            </a:xfrm>
            <a:prstGeom prst="rect">
              <a:avLst/>
            </a:prstGeom>
            <a:noFill/>
          </p:spPr>
          <p:txBody>
            <a:bodyPr wrap="none" anchor="ctr">
              <a:normAutofit fontScale="925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050" dirty="0">
                  <a:solidFill>
                    <a:srgbClr val="1A92A2">
                      <a:lumMod val="100000"/>
                    </a:srgbClr>
                  </a:solidFill>
                  <a:latin typeface="Arial"/>
                  <a:ea typeface="微软雅黑"/>
                </a:rPr>
                <a:t>5</a:t>
              </a:r>
              <a:endParaRPr lang="zh-CN" altLang="en-US" sz="1050" dirty="0">
                <a:solidFill>
                  <a:srgbClr val="1A92A2">
                    <a:lumMod val="100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28" name="îṥļîḑé-TextBox 28"/>
            <p:cNvSpPr txBox="1">
              <a:spLocks/>
            </p:cNvSpPr>
            <p:nvPr/>
          </p:nvSpPr>
          <p:spPr>
            <a:xfrm>
              <a:off x="5617011" y="3825516"/>
              <a:ext cx="801861" cy="388989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TW" altLang="en-US" sz="1800" dirty="0">
                  <a:solidFill>
                    <a:srgbClr val="FFFFFF"/>
                  </a:solidFill>
                  <a:latin typeface="Arial"/>
                  <a:ea typeface="微软雅黑"/>
                </a:rPr>
                <a:t>业务</a:t>
              </a:r>
              <a:endParaRPr lang="zh-CN" altLang="en-US" sz="180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29" name="îṥļîḑé-Freeform: Shape 29"/>
            <p:cNvSpPr>
              <a:spLocks/>
            </p:cNvSpPr>
            <p:nvPr/>
          </p:nvSpPr>
          <p:spPr bwMode="auto">
            <a:xfrm>
              <a:off x="5900352" y="3535332"/>
              <a:ext cx="270598" cy="285974"/>
            </a:xfrm>
            <a:custGeom>
              <a:avLst/>
              <a:gdLst>
                <a:gd name="T0" fmla="*/ 141 w 390"/>
                <a:gd name="T1" fmla="*/ 319 h 409"/>
                <a:gd name="T2" fmla="*/ 141 w 390"/>
                <a:gd name="T3" fmla="*/ 319 h 409"/>
                <a:gd name="T4" fmla="*/ 124 w 390"/>
                <a:gd name="T5" fmla="*/ 345 h 409"/>
                <a:gd name="T6" fmla="*/ 61 w 390"/>
                <a:gd name="T7" fmla="*/ 345 h 409"/>
                <a:gd name="T8" fmla="*/ 44 w 390"/>
                <a:gd name="T9" fmla="*/ 311 h 409"/>
                <a:gd name="T10" fmla="*/ 61 w 390"/>
                <a:gd name="T11" fmla="*/ 283 h 409"/>
                <a:gd name="T12" fmla="*/ 133 w 390"/>
                <a:gd name="T13" fmla="*/ 204 h 409"/>
                <a:gd name="T14" fmla="*/ 195 w 390"/>
                <a:gd name="T15" fmla="*/ 186 h 409"/>
                <a:gd name="T16" fmla="*/ 230 w 390"/>
                <a:gd name="T17" fmla="*/ 186 h 409"/>
                <a:gd name="T18" fmla="*/ 230 w 390"/>
                <a:gd name="T19" fmla="*/ 160 h 409"/>
                <a:gd name="T20" fmla="*/ 97 w 390"/>
                <a:gd name="T21" fmla="*/ 168 h 409"/>
                <a:gd name="T22" fmla="*/ 26 w 390"/>
                <a:gd name="T23" fmla="*/ 248 h 409"/>
                <a:gd name="T24" fmla="*/ 0 w 390"/>
                <a:gd name="T25" fmla="*/ 311 h 409"/>
                <a:gd name="T26" fmla="*/ 26 w 390"/>
                <a:gd name="T27" fmla="*/ 381 h 409"/>
                <a:gd name="T28" fmla="*/ 88 w 390"/>
                <a:gd name="T29" fmla="*/ 408 h 409"/>
                <a:gd name="T30" fmla="*/ 159 w 390"/>
                <a:gd name="T31" fmla="*/ 381 h 409"/>
                <a:gd name="T32" fmla="*/ 177 w 390"/>
                <a:gd name="T33" fmla="*/ 355 h 409"/>
                <a:gd name="T34" fmla="*/ 177 w 390"/>
                <a:gd name="T35" fmla="*/ 319 h 409"/>
                <a:gd name="T36" fmla="*/ 141 w 390"/>
                <a:gd name="T37" fmla="*/ 319 h 409"/>
                <a:gd name="T38" fmla="*/ 363 w 390"/>
                <a:gd name="T39" fmla="*/ 36 h 409"/>
                <a:gd name="T40" fmla="*/ 363 w 390"/>
                <a:gd name="T41" fmla="*/ 36 h 409"/>
                <a:gd name="T42" fmla="*/ 239 w 390"/>
                <a:gd name="T43" fmla="*/ 36 h 409"/>
                <a:gd name="T44" fmla="*/ 212 w 390"/>
                <a:gd name="T45" fmla="*/ 53 h 409"/>
                <a:gd name="T46" fmla="*/ 212 w 390"/>
                <a:gd name="T47" fmla="*/ 89 h 409"/>
                <a:gd name="T48" fmla="*/ 248 w 390"/>
                <a:gd name="T49" fmla="*/ 89 h 409"/>
                <a:gd name="T50" fmla="*/ 274 w 390"/>
                <a:gd name="T51" fmla="*/ 71 h 409"/>
                <a:gd name="T52" fmla="*/ 327 w 390"/>
                <a:gd name="T53" fmla="*/ 71 h 409"/>
                <a:gd name="T54" fmla="*/ 345 w 390"/>
                <a:gd name="T55" fmla="*/ 107 h 409"/>
                <a:gd name="T56" fmla="*/ 327 w 390"/>
                <a:gd name="T57" fmla="*/ 133 h 409"/>
                <a:gd name="T58" fmla="*/ 257 w 390"/>
                <a:gd name="T59" fmla="*/ 213 h 409"/>
                <a:gd name="T60" fmla="*/ 195 w 390"/>
                <a:gd name="T61" fmla="*/ 221 h 409"/>
                <a:gd name="T62" fmla="*/ 159 w 390"/>
                <a:gd name="T63" fmla="*/ 221 h 409"/>
                <a:gd name="T64" fmla="*/ 159 w 390"/>
                <a:gd name="T65" fmla="*/ 257 h 409"/>
                <a:gd name="T66" fmla="*/ 212 w 390"/>
                <a:gd name="T67" fmla="*/ 283 h 409"/>
                <a:gd name="T68" fmla="*/ 283 w 390"/>
                <a:gd name="T69" fmla="*/ 248 h 409"/>
                <a:gd name="T70" fmla="*/ 363 w 390"/>
                <a:gd name="T71" fmla="*/ 168 h 409"/>
                <a:gd name="T72" fmla="*/ 389 w 390"/>
                <a:gd name="T73" fmla="*/ 107 h 409"/>
                <a:gd name="T74" fmla="*/ 363 w 390"/>
                <a:gd name="T7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33" name="Group 3"/>
            <p:cNvGrpSpPr/>
            <p:nvPr/>
          </p:nvGrpSpPr>
          <p:grpSpPr>
            <a:xfrm>
              <a:off x="880628" y="1202831"/>
              <a:ext cx="2950013" cy="897875"/>
              <a:chOff x="711385" y="1157421"/>
              <a:chExt cx="2950013" cy="897875"/>
            </a:xfrm>
          </p:grpSpPr>
          <p:sp>
            <p:nvSpPr>
              <p:cNvPr id="46" name="îṥļîḑé-TextBox 42"/>
              <p:cNvSpPr txBox="1"/>
              <p:nvPr/>
            </p:nvSpPr>
            <p:spPr>
              <a:xfrm>
                <a:off x="711385" y="1157421"/>
                <a:ext cx="2950013" cy="362343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100" b="1" dirty="0">
                    <a:solidFill>
                      <a:srgbClr val="891917"/>
                    </a:solidFill>
                    <a:latin typeface="Arial"/>
                    <a:ea typeface="微软雅黑"/>
                  </a:rPr>
                  <a:t>捋</a:t>
                </a:r>
                <a:r>
                  <a:rPr lang="zh-TW" altLang="en-US" sz="2100" b="1" dirty="0">
                    <a:solidFill>
                      <a:srgbClr val="891917"/>
                    </a:solidFill>
                    <a:latin typeface="Arial"/>
                    <a:ea typeface="微软雅黑"/>
                  </a:rPr>
                  <a:t>流程</a:t>
                </a:r>
                <a:endParaRPr lang="zh-CN" altLang="en-US" sz="2100" b="1" dirty="0">
                  <a:solidFill>
                    <a:srgbClr val="891917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" name="îṥļîḑé-Rectangle 44"/>
              <p:cNvSpPr/>
              <p:nvPr/>
            </p:nvSpPr>
            <p:spPr>
              <a:xfrm>
                <a:off x="711385" y="1519765"/>
                <a:ext cx="2950013" cy="5355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关注外部需求</a:t>
                </a:r>
              </a:p>
            </p:txBody>
          </p:sp>
        </p:grpSp>
        <p:grpSp>
          <p:nvGrpSpPr>
            <p:cNvPr id="34" name="Group 45"/>
            <p:cNvGrpSpPr/>
            <p:nvPr/>
          </p:nvGrpSpPr>
          <p:grpSpPr>
            <a:xfrm>
              <a:off x="410621" y="3409295"/>
              <a:ext cx="2950013" cy="897875"/>
              <a:chOff x="711385" y="1157421"/>
              <a:chExt cx="2950013" cy="897874"/>
            </a:xfrm>
          </p:grpSpPr>
          <p:sp>
            <p:nvSpPr>
              <p:cNvPr id="44" name="îṥļîḑé-TextBox 46"/>
              <p:cNvSpPr txBox="1"/>
              <p:nvPr/>
            </p:nvSpPr>
            <p:spPr>
              <a:xfrm>
                <a:off x="711385" y="1157421"/>
                <a:ext cx="2950013" cy="362343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100" b="1" dirty="0">
                    <a:solidFill>
                      <a:srgbClr val="F58E2E">
                        <a:lumMod val="100000"/>
                      </a:srgbClr>
                    </a:solidFill>
                    <a:latin typeface="Arial"/>
                    <a:ea typeface="微软雅黑"/>
                  </a:rPr>
                  <a:t>琢磨赚钱那点事</a:t>
                </a:r>
              </a:p>
            </p:txBody>
          </p:sp>
          <p:sp>
            <p:nvSpPr>
              <p:cNvPr id="45" name="îṥļîḑé-Rectangle 47"/>
              <p:cNvSpPr/>
              <p:nvPr/>
            </p:nvSpPr>
            <p:spPr>
              <a:xfrm>
                <a:off x="711385" y="1519764"/>
                <a:ext cx="2950013" cy="5355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意识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>
                    <a:solidFill>
                      <a:srgbClr val="FFFFFF"/>
                    </a:solidFill>
                    <a:latin typeface="Arial"/>
                    <a:ea typeface="微软雅黑"/>
                  </a:rPr>
                  <a:t>经济逻辑</a:t>
                </a:r>
                <a:endParaRPr lang="zh-CN" altLang="en-US" sz="1200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5" name="Group 48"/>
            <p:cNvGrpSpPr/>
            <p:nvPr/>
          </p:nvGrpSpPr>
          <p:grpSpPr>
            <a:xfrm>
              <a:off x="7433893" y="1557342"/>
              <a:ext cx="2950013" cy="897875"/>
              <a:chOff x="-154654" y="1157421"/>
              <a:chExt cx="2950013" cy="897874"/>
            </a:xfrm>
          </p:grpSpPr>
          <p:sp>
            <p:nvSpPr>
              <p:cNvPr id="42" name="îṥļîḑé-TextBox 49"/>
              <p:cNvSpPr txBox="1"/>
              <p:nvPr/>
            </p:nvSpPr>
            <p:spPr>
              <a:xfrm>
                <a:off x="-154654" y="1157421"/>
                <a:ext cx="2950013" cy="362343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2100" b="1" dirty="0">
                    <a:solidFill>
                      <a:srgbClr val="B12725">
                        <a:lumMod val="100000"/>
                      </a:srgbClr>
                    </a:solidFill>
                    <a:latin typeface="Arial"/>
                    <a:ea typeface="微软雅黑"/>
                  </a:rPr>
                  <a:t>参加会议</a:t>
                </a:r>
                <a:endParaRPr lang="zh-CN" altLang="en-US" sz="2100" b="1" dirty="0">
                  <a:solidFill>
                    <a:srgbClr val="B12725">
                      <a:lumMod val="100000"/>
                    </a:srgb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" name="îṥļîḑé-Rectangle 50"/>
              <p:cNvSpPr/>
              <p:nvPr/>
            </p:nvSpPr>
            <p:spPr>
              <a:xfrm>
                <a:off x="-154654" y="1519764"/>
                <a:ext cx="2950013" cy="5355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做什么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怎么做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经验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困难</a:t>
                </a:r>
                <a:endParaRPr lang="zh-CN" altLang="en-US" sz="1200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6" name="Group 51"/>
            <p:cNvGrpSpPr/>
            <p:nvPr/>
          </p:nvGrpSpPr>
          <p:grpSpPr>
            <a:xfrm>
              <a:off x="8936084" y="2932783"/>
              <a:ext cx="2950013" cy="897875"/>
              <a:chOff x="-154654" y="1157421"/>
              <a:chExt cx="2950013" cy="897874"/>
            </a:xfrm>
          </p:grpSpPr>
          <p:sp>
            <p:nvSpPr>
              <p:cNvPr id="40" name="îṥļîḑé-TextBox 52"/>
              <p:cNvSpPr txBox="1"/>
              <p:nvPr/>
            </p:nvSpPr>
            <p:spPr>
              <a:xfrm>
                <a:off x="-154654" y="1157421"/>
                <a:ext cx="2950013" cy="362343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100" b="1" dirty="0">
                    <a:solidFill>
                      <a:srgbClr val="05BAC8">
                        <a:lumMod val="100000"/>
                      </a:srgbClr>
                    </a:solidFill>
                    <a:latin typeface="Arial"/>
                    <a:ea typeface="微软雅黑"/>
                  </a:rPr>
                  <a:t>啃制度</a:t>
                </a:r>
              </a:p>
            </p:txBody>
          </p:sp>
          <p:sp>
            <p:nvSpPr>
              <p:cNvPr id="41" name="îṥļîḑé-Rectangle 53"/>
              <p:cNvSpPr/>
              <p:nvPr/>
            </p:nvSpPr>
            <p:spPr>
              <a:xfrm>
                <a:off x="-154654" y="1519764"/>
                <a:ext cx="2950013" cy="535531"/>
              </a:xfrm>
              <a:prstGeom prst="rect">
                <a:avLst/>
              </a:prstGeom>
            </p:spPr>
            <p:txBody>
              <a:bodyPr wrap="square">
                <a:normAutofit fontScale="85000" lnSpcReduction="10000"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规划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计划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合同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提成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职能职责</a:t>
                </a:r>
                <a:endParaRPr lang="zh-CN" altLang="en-US" sz="1200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7" name="Group 54"/>
            <p:cNvGrpSpPr/>
            <p:nvPr/>
          </p:nvGrpSpPr>
          <p:grpSpPr>
            <a:xfrm>
              <a:off x="8245269" y="4992639"/>
              <a:ext cx="2950013" cy="897875"/>
              <a:chOff x="-154654" y="1157421"/>
              <a:chExt cx="2950013" cy="897874"/>
            </a:xfrm>
          </p:grpSpPr>
          <p:sp>
            <p:nvSpPr>
              <p:cNvPr id="38" name="îṥļîḑé-TextBox 55"/>
              <p:cNvSpPr txBox="1"/>
              <p:nvPr/>
            </p:nvSpPr>
            <p:spPr>
              <a:xfrm>
                <a:off x="-154654" y="1157421"/>
                <a:ext cx="2950013" cy="362343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100" b="1" dirty="0">
                    <a:solidFill>
                      <a:srgbClr val="1A92A2">
                        <a:lumMod val="100000"/>
                      </a:srgbClr>
                    </a:solidFill>
                    <a:latin typeface="Arial"/>
                    <a:ea typeface="微软雅黑"/>
                  </a:rPr>
                  <a:t>进圈子、建人脉</a:t>
                </a:r>
              </a:p>
            </p:txBody>
          </p:sp>
          <p:sp>
            <p:nvSpPr>
              <p:cNvPr id="39" name="îṥļîḑé-Rectangle 56"/>
              <p:cNvSpPr/>
              <p:nvPr/>
            </p:nvSpPr>
            <p:spPr>
              <a:xfrm>
                <a:off x="-154654" y="1519764"/>
                <a:ext cx="2950013" cy="535531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疑点记录</a:t>
                </a:r>
                <a:r>
                  <a:rPr lang="en-US" altLang="zh-TW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/</a:t>
                </a:r>
                <a:r>
                  <a:rPr lang="zh-TW" altLang="en-US" sz="1200" dirty="0">
                    <a:solidFill>
                      <a:srgbClr val="FFFFFF"/>
                    </a:solidFill>
                    <a:latin typeface="Arial"/>
                    <a:ea typeface="微软雅黑"/>
                  </a:rPr>
                  <a:t>高手请教</a:t>
                </a:r>
                <a:endParaRPr lang="zh-CN" altLang="en-US" sz="1200" dirty="0">
                  <a:solidFill>
                    <a:srgbClr val="FFFFFF"/>
                  </a:solidFill>
                  <a:latin typeface="Arial"/>
                  <a:ea typeface="微软雅黑"/>
                </a:endParaRPr>
              </a:p>
            </p:txBody>
          </p:sp>
        </p:grpSp>
      </p:grpSp>
      <p:sp>
        <p:nvSpPr>
          <p:cNvPr id="48" name="标题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了解业务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2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对接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49729" y="1032595"/>
            <a:ext cx="8229600" cy="367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企业是怎么更好挣到钱的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应该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要构建什么能力（公司层面</a:t>
            </a:r>
            <a:r>
              <a:rPr lang="zh-CN" altLang="zh-C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）</a:t>
            </a:r>
            <a:r>
              <a:rPr lang="zh-CN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去实现它呢</a:t>
            </a:r>
            <a:r>
              <a:rPr lang="zh-CN" altLang="zh-CN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实现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这些企业能力需要什么人才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这些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人才如何获取（选、育、用、留、激）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我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应该制定什么政策去支持它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眼下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我最应该去做什么或者改变什么？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我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如何让老板知晓并获得理解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→</a:t>
            </a:r>
            <a:endParaRPr lang="en-US" altLang="zh-CN" sz="2400" dirty="0">
              <a:solidFill>
                <a:schemeClr val="accent6">
                  <a:lumMod val="20000"/>
                  <a:lumOff val="80000"/>
                </a:schemeClr>
              </a:solidFill>
              <a:latin typeface="+mn-ea"/>
              <a:cs typeface="宋体" panose="02010600030101010101" pitchFamily="2" charset="-122"/>
            </a:endParaRPr>
          </a:p>
          <a:p>
            <a:pPr marL="457200" indent="-457200">
              <a:spcAft>
                <a:spcPts val="720"/>
              </a:spcAft>
              <a:buFont typeface="+mj-lt"/>
              <a:buAutoNum type="arabicPeriod"/>
            </a:pP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每</a:t>
            </a:r>
            <a:r>
              <a:rPr lang="zh-CN" altLang="zh-CN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ea"/>
                <a:cs typeface="宋体" panose="02010600030101010101" pitchFamily="2" charset="-122"/>
              </a:rPr>
              <a:t>隔一段时间再来一次。</a:t>
            </a:r>
          </a:p>
        </p:txBody>
      </p:sp>
    </p:spTree>
    <p:extLst>
      <p:ext uri="{BB962C8B-B14F-4D97-AF65-F5344CB8AC3E}">
        <p14:creationId xmlns:p14="http://schemas.microsoft.com/office/powerpoint/2010/main" val="309703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133350"/>
            <a:ext cx="4288353" cy="748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高阶：组织赋能驱动者</a:t>
            </a:r>
            <a:endParaRPr lang="en-US" altLang="zh-CN" sz="32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1047750"/>
            <a:ext cx="7315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2000" dirty="0" smtClean="0"/>
              <a:t>人才不是企业的核心能力，赋予组织能力的</a:t>
            </a:r>
            <a:r>
              <a:rPr lang="zh-TW" altLang="en-US" sz="2000" smtClean="0"/>
              <a:t>能力才是！</a:t>
            </a:r>
            <a:endParaRPr lang="zh-CN" altLang="zh-CN" sz="20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" y="188595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以构建合作为基础的制度奠定企业的法制力量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通过</a:t>
            </a:r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知识萃取沉淀出来的企业智慧为组织赋</a:t>
            </a:r>
            <a:r>
              <a:rPr lang="zh-CN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能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透过文化的习俗力量让个体行为实现自我</a:t>
            </a:r>
            <a:r>
              <a:rPr lang="zh-CN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驱动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塑造</a:t>
            </a:r>
            <a:r>
              <a:rPr lang="en-US" altLang="zh-CN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HR</a:t>
            </a:r>
            <a:r>
              <a:rPr lang="zh-CN" altLang="en-US" sz="2000" dirty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000" dirty="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影响力</a:t>
            </a:r>
            <a:r>
              <a:rPr lang="zh-TW" altLang="en-US" sz="2000" smtClean="0">
                <a:solidFill>
                  <a:srgbClr val="FF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成为那个不可替代的驱动因素</a:t>
            </a:r>
            <a:endParaRPr lang="en-US" altLang="zh-CN" sz="2000" dirty="0" smtClean="0">
              <a:solidFill>
                <a:srgbClr val="FF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3443623" y="1024956"/>
            <a:ext cx="3168254" cy="3376613"/>
            <a:chOff x="1391821" y="1496455"/>
            <a:chExt cx="4224704" cy="4502620"/>
          </a:xfrm>
        </p:grpSpPr>
        <p:sp>
          <p:nvSpPr>
            <p:cNvPr id="4" name="任意多边形 3"/>
            <p:cNvSpPr/>
            <p:nvPr/>
          </p:nvSpPr>
          <p:spPr>
            <a:xfrm rot="2562889">
              <a:off x="1391821" y="4644797"/>
              <a:ext cx="679509" cy="666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680060" y="3260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任意多边形 4"/>
            <p:cNvSpPr/>
            <p:nvPr/>
          </p:nvSpPr>
          <p:spPr>
            <a:xfrm>
              <a:off x="1482317" y="3714425"/>
              <a:ext cx="755715" cy="666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756524" y="3260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任意多边形 5"/>
            <p:cNvSpPr/>
            <p:nvPr/>
          </p:nvSpPr>
          <p:spPr>
            <a:xfrm rot="19037111">
              <a:off x="1391821" y="2784052"/>
              <a:ext cx="679509" cy="666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2607"/>
                  </a:moveTo>
                  <a:lnTo>
                    <a:pt x="680060" y="3260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任意多边形 6"/>
            <p:cNvSpPr/>
            <p:nvPr/>
          </p:nvSpPr>
          <p:spPr>
            <a:xfrm>
              <a:off x="1809370" y="1496455"/>
              <a:ext cx="1298688" cy="1298711"/>
            </a:xfrm>
            <a:custGeom>
              <a:avLst/>
              <a:gdLst>
                <a:gd name="connsiteX0" fmla="*/ 0 w 1299224"/>
                <a:gd name="connsiteY0" fmla="*/ 649612 h 1299224"/>
                <a:gd name="connsiteX1" fmla="*/ 649612 w 1299224"/>
                <a:gd name="connsiteY1" fmla="*/ 0 h 1299224"/>
                <a:gd name="connsiteX2" fmla="*/ 1299224 w 1299224"/>
                <a:gd name="connsiteY2" fmla="*/ 649612 h 1299224"/>
                <a:gd name="connsiteX3" fmla="*/ 649612 w 1299224"/>
                <a:gd name="connsiteY3" fmla="*/ 1299224 h 1299224"/>
                <a:gd name="connsiteX4" fmla="*/ 0 w 1299224"/>
                <a:gd name="connsiteY4" fmla="*/ 649612 h 129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224" h="1299224">
                  <a:moveTo>
                    <a:pt x="0" y="649612"/>
                  </a:moveTo>
                  <a:cubicBezTo>
                    <a:pt x="0" y="290841"/>
                    <a:pt x="290841" y="0"/>
                    <a:pt x="649612" y="0"/>
                  </a:cubicBezTo>
                  <a:cubicBezTo>
                    <a:pt x="1008383" y="0"/>
                    <a:pt x="1299224" y="290841"/>
                    <a:pt x="1299224" y="649612"/>
                  </a:cubicBezTo>
                  <a:cubicBezTo>
                    <a:pt x="1299224" y="1008383"/>
                    <a:pt x="1008383" y="1299224"/>
                    <a:pt x="649612" y="1299224"/>
                  </a:cubicBezTo>
                  <a:cubicBezTo>
                    <a:pt x="290841" y="1299224"/>
                    <a:pt x="0" y="1008383"/>
                    <a:pt x="0" y="649612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lIns="154607" tIns="154607" rIns="154607" bIns="154607" spcCol="1270" anchor="ctr"/>
            <a:lstStyle/>
            <a:p>
              <a:pPr algn="ctr" defTabSz="8334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875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竞争力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238244" y="1496455"/>
              <a:ext cx="1949619" cy="1298711"/>
            </a:xfrm>
            <a:custGeom>
              <a:avLst/>
              <a:gdLst>
                <a:gd name="connsiteX0" fmla="*/ 0 w 1948836"/>
                <a:gd name="connsiteY0" fmla="*/ 0 h 1299224"/>
                <a:gd name="connsiteX1" fmla="*/ 1948836 w 1948836"/>
                <a:gd name="connsiteY1" fmla="*/ 0 h 1299224"/>
                <a:gd name="connsiteX2" fmla="*/ 1948836 w 1948836"/>
                <a:gd name="connsiteY2" fmla="*/ 1299224 h 1299224"/>
                <a:gd name="connsiteX3" fmla="*/ 0 w 1948836"/>
                <a:gd name="connsiteY3" fmla="*/ 1299224 h 1299224"/>
                <a:gd name="connsiteX4" fmla="*/ 0 w 1948836"/>
                <a:gd name="connsiteY4" fmla="*/ 0 h 129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36" h="1299224">
                  <a:moveTo>
                    <a:pt x="0" y="0"/>
                  </a:moveTo>
                  <a:lnTo>
                    <a:pt x="1948836" y="0"/>
                  </a:lnTo>
                  <a:lnTo>
                    <a:pt x="1948836" y="1299224"/>
                  </a:lnTo>
                  <a:lnTo>
                    <a:pt x="0" y="1299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战略</a:t>
              </a:r>
            </a:p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商业模式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238032" y="3098410"/>
              <a:ext cx="1300275" cy="1298711"/>
            </a:xfrm>
            <a:custGeom>
              <a:avLst/>
              <a:gdLst>
                <a:gd name="connsiteX0" fmla="*/ 0 w 1299224"/>
                <a:gd name="connsiteY0" fmla="*/ 649612 h 1299224"/>
                <a:gd name="connsiteX1" fmla="*/ 649612 w 1299224"/>
                <a:gd name="connsiteY1" fmla="*/ 0 h 1299224"/>
                <a:gd name="connsiteX2" fmla="*/ 1299224 w 1299224"/>
                <a:gd name="connsiteY2" fmla="*/ 649612 h 1299224"/>
                <a:gd name="connsiteX3" fmla="*/ 649612 w 1299224"/>
                <a:gd name="connsiteY3" fmla="*/ 1299224 h 1299224"/>
                <a:gd name="connsiteX4" fmla="*/ 0 w 1299224"/>
                <a:gd name="connsiteY4" fmla="*/ 649612 h 129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224" h="1299224">
                  <a:moveTo>
                    <a:pt x="0" y="649612"/>
                  </a:moveTo>
                  <a:cubicBezTo>
                    <a:pt x="0" y="290841"/>
                    <a:pt x="290841" y="0"/>
                    <a:pt x="649612" y="0"/>
                  </a:cubicBezTo>
                  <a:cubicBezTo>
                    <a:pt x="1008383" y="0"/>
                    <a:pt x="1299224" y="290841"/>
                    <a:pt x="1299224" y="649612"/>
                  </a:cubicBezTo>
                  <a:cubicBezTo>
                    <a:pt x="1299224" y="1008383"/>
                    <a:pt x="1008383" y="1299224"/>
                    <a:pt x="649612" y="1299224"/>
                  </a:cubicBezTo>
                  <a:cubicBezTo>
                    <a:pt x="290841" y="1299224"/>
                    <a:pt x="0" y="1008383"/>
                    <a:pt x="0" y="649612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lIns="154607" tIns="154607" rIns="154607" bIns="154607" spcCol="1270" anchor="ctr"/>
            <a:lstStyle/>
            <a:p>
              <a:pPr algn="ctr" defTabSz="8334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875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凝聚力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666906" y="3098410"/>
              <a:ext cx="1949619" cy="1298711"/>
            </a:xfrm>
            <a:custGeom>
              <a:avLst/>
              <a:gdLst>
                <a:gd name="connsiteX0" fmla="*/ 0 w 1948836"/>
                <a:gd name="connsiteY0" fmla="*/ 0 h 1299224"/>
                <a:gd name="connsiteX1" fmla="*/ 1948836 w 1948836"/>
                <a:gd name="connsiteY1" fmla="*/ 0 h 1299224"/>
                <a:gd name="connsiteX2" fmla="*/ 1948836 w 1948836"/>
                <a:gd name="connsiteY2" fmla="*/ 1299224 h 1299224"/>
                <a:gd name="connsiteX3" fmla="*/ 0 w 1948836"/>
                <a:gd name="connsiteY3" fmla="*/ 1299224 h 1299224"/>
                <a:gd name="connsiteX4" fmla="*/ 0 w 1948836"/>
                <a:gd name="connsiteY4" fmla="*/ 0 h 129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36" h="1299224">
                  <a:moveTo>
                    <a:pt x="0" y="0"/>
                  </a:moveTo>
                  <a:lnTo>
                    <a:pt x="1948836" y="0"/>
                  </a:lnTo>
                  <a:lnTo>
                    <a:pt x="1948836" y="1299224"/>
                  </a:lnTo>
                  <a:lnTo>
                    <a:pt x="0" y="1299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领导力</a:t>
              </a:r>
            </a:p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CN" altLang="en-US" sz="1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文化氛围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809370" y="4700364"/>
              <a:ext cx="1298688" cy="1298711"/>
            </a:xfrm>
            <a:custGeom>
              <a:avLst/>
              <a:gdLst>
                <a:gd name="connsiteX0" fmla="*/ 0 w 1299224"/>
                <a:gd name="connsiteY0" fmla="*/ 649612 h 1299224"/>
                <a:gd name="connsiteX1" fmla="*/ 649612 w 1299224"/>
                <a:gd name="connsiteY1" fmla="*/ 0 h 1299224"/>
                <a:gd name="connsiteX2" fmla="*/ 1299224 w 1299224"/>
                <a:gd name="connsiteY2" fmla="*/ 649612 h 1299224"/>
                <a:gd name="connsiteX3" fmla="*/ 649612 w 1299224"/>
                <a:gd name="connsiteY3" fmla="*/ 1299224 h 1299224"/>
                <a:gd name="connsiteX4" fmla="*/ 0 w 1299224"/>
                <a:gd name="connsiteY4" fmla="*/ 649612 h 129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224" h="1299224">
                  <a:moveTo>
                    <a:pt x="0" y="649612"/>
                  </a:moveTo>
                  <a:cubicBezTo>
                    <a:pt x="0" y="290841"/>
                    <a:pt x="290841" y="0"/>
                    <a:pt x="649612" y="0"/>
                  </a:cubicBezTo>
                  <a:cubicBezTo>
                    <a:pt x="1008383" y="0"/>
                    <a:pt x="1299224" y="290841"/>
                    <a:pt x="1299224" y="649612"/>
                  </a:cubicBezTo>
                  <a:cubicBezTo>
                    <a:pt x="1299224" y="1008383"/>
                    <a:pt x="1008383" y="1299224"/>
                    <a:pt x="649612" y="1299224"/>
                  </a:cubicBezTo>
                  <a:cubicBezTo>
                    <a:pt x="290841" y="1299224"/>
                    <a:pt x="0" y="1008383"/>
                    <a:pt x="0" y="64961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154607" tIns="154607" rIns="154607" bIns="154607" spcCol="1270" anchor="ctr"/>
            <a:lstStyle/>
            <a:p>
              <a:pPr algn="ctr" defTabSz="833438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875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创造力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238244" y="4700364"/>
              <a:ext cx="1949619" cy="1298711"/>
            </a:xfrm>
            <a:custGeom>
              <a:avLst/>
              <a:gdLst>
                <a:gd name="connsiteX0" fmla="*/ 0 w 1948836"/>
                <a:gd name="connsiteY0" fmla="*/ 0 h 1299224"/>
                <a:gd name="connsiteX1" fmla="*/ 1948836 w 1948836"/>
                <a:gd name="connsiteY1" fmla="*/ 0 h 1299224"/>
                <a:gd name="connsiteX2" fmla="*/ 1948836 w 1948836"/>
                <a:gd name="connsiteY2" fmla="*/ 1299224 h 1299224"/>
                <a:gd name="connsiteX3" fmla="*/ 0 w 1948836"/>
                <a:gd name="connsiteY3" fmla="*/ 1299224 h 1299224"/>
                <a:gd name="connsiteX4" fmla="*/ 0 w 1948836"/>
                <a:gd name="connsiteY4" fmla="*/ 0 h 129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36" h="1299224">
                  <a:moveTo>
                    <a:pt x="0" y="0"/>
                  </a:moveTo>
                  <a:lnTo>
                    <a:pt x="1948836" y="0"/>
                  </a:lnTo>
                  <a:lnTo>
                    <a:pt x="1948836" y="1299224"/>
                  </a:lnTo>
                  <a:lnTo>
                    <a:pt x="0" y="12992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1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知识创新</a:t>
              </a:r>
              <a:endParaRPr lang="zh-CN" altLang="en-US" sz="1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171450" lvl="1" indent="-171450" defTabSz="800100">
                <a:lnSpc>
                  <a:spcPct val="15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zh-TW" altLang="en-US" sz="18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人才发展</a:t>
              </a:r>
              <a:endParaRPr lang="zh-CN" altLang="en-US" sz="18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13" name="Picture 2" descr="Z:\Company Files\东方大成人力资源\VI\VI转文件\LOG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74" y="2072706"/>
            <a:ext cx="1270397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标题 3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5"/>
          </a:xfrm>
        </p:spPr>
        <p:txBody>
          <a:bodyPr/>
          <a:lstStyle/>
          <a:p>
            <a:r>
              <a:rPr lang="zh-TW" altLang="en-US" dirty="0" smtClean="0"/>
              <a:t>把脉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37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7CD2-BEBC-4573-88D8-85C90C470713}" type="slidenum">
              <a:rPr lang="zh-CN" altLang="en-US" smtClean="0"/>
              <a:t>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" y="0"/>
            <a:ext cx="83852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99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战略梳理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16736" y="895350"/>
            <a:ext cx="7870706" cy="302553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zh-TW" altLang="en-US" sz="1800" dirty="0">
                <a:solidFill>
                  <a:srgbClr val="FBB448"/>
                </a:solidFill>
              </a:rPr>
              <a:t>当前的形势（外部）是什么？</a:t>
            </a:r>
            <a:endParaRPr lang="en-US" altLang="zh-TW" sz="1800" dirty="0">
              <a:solidFill>
                <a:srgbClr val="FBB448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dirty="0">
                <a:solidFill>
                  <a:srgbClr val="FBB448"/>
                </a:solidFill>
              </a:rPr>
              <a:t>目前的现状（内部）是什么？</a:t>
            </a:r>
            <a:endParaRPr lang="en-US" altLang="zh-TW" sz="1800" dirty="0">
              <a:solidFill>
                <a:srgbClr val="FBB448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dirty="0">
                <a:solidFill>
                  <a:srgbClr val="FBB448"/>
                </a:solidFill>
              </a:rPr>
              <a:t>我们将要做什么去抓住机会？</a:t>
            </a:r>
            <a:endParaRPr lang="en-US" altLang="zh-TW" sz="1800" dirty="0">
              <a:solidFill>
                <a:srgbClr val="FBB448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dirty="0">
                <a:solidFill>
                  <a:srgbClr val="FBB448"/>
                </a:solidFill>
              </a:rPr>
              <a:t>你将处理什么最关键的任务？</a:t>
            </a:r>
            <a:endParaRPr lang="en-US" altLang="zh-TW" sz="1800" dirty="0">
              <a:solidFill>
                <a:srgbClr val="FBB448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dirty="0">
                <a:solidFill>
                  <a:srgbClr val="FBB448"/>
                </a:solidFill>
              </a:rPr>
              <a:t>你做的事将是如何影响整体目标实现的？</a:t>
            </a:r>
            <a:endParaRPr lang="en-US" altLang="zh-TW" sz="1800" dirty="0">
              <a:solidFill>
                <a:srgbClr val="FBB448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1800" dirty="0">
                <a:solidFill>
                  <a:srgbClr val="FBB448"/>
                </a:solidFill>
              </a:rPr>
              <a:t>眼下具体怎么做？做到什么程度？</a:t>
            </a:r>
            <a:endParaRPr lang="zh-CN" altLang="en-US" sz="1800" dirty="0">
              <a:solidFill>
                <a:srgbClr val="FBB448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57400" y="1809750"/>
            <a:ext cx="6884233" cy="3333750"/>
            <a:chOff x="418372" y="2639744"/>
            <a:chExt cx="8408233" cy="4176073"/>
          </a:xfrm>
        </p:grpSpPr>
        <p:grpSp>
          <p:nvGrpSpPr>
            <p:cNvPr id="5" name="35ab6040-c69a-4910-911b-d9b1a32496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418372" y="2639744"/>
              <a:ext cx="8408233" cy="4176073"/>
              <a:chOff x="669396" y="1596946"/>
              <a:chExt cx="10611180" cy="5270199"/>
            </a:xfrm>
          </p:grpSpPr>
          <p:sp>
            <p:nvSpPr>
              <p:cNvPr id="8" name="iṡļid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C03655-A490-4919-AB0D-007E9879AA92}"/>
                  </a:ext>
                </a:extLst>
              </p:cNvPr>
              <p:cNvSpPr/>
              <p:nvPr/>
            </p:nvSpPr>
            <p:spPr>
              <a:xfrm>
                <a:off x="2887106" y="3155417"/>
                <a:ext cx="6378973" cy="3711728"/>
              </a:xfrm>
              <a:custGeom>
                <a:avLst/>
                <a:gdLst>
                  <a:gd name="connsiteX0" fmla="*/ 3178495 w 6356990"/>
                  <a:gd name="connsiteY0" fmla="*/ 0 h 3566404"/>
                  <a:gd name="connsiteX1" fmla="*/ 6356990 w 6356990"/>
                  <a:gd name="connsiteY1" fmla="*/ 3313967 h 3566404"/>
                  <a:gd name="connsiteX2" fmla="*/ 6352854 w 6356990"/>
                  <a:gd name="connsiteY2" fmla="*/ 3484503 h 3566404"/>
                  <a:gd name="connsiteX3" fmla="*/ 6346881 w 6356990"/>
                  <a:gd name="connsiteY3" fmla="*/ 3566404 h 3566404"/>
                  <a:gd name="connsiteX4" fmla="*/ 10109 w 6356990"/>
                  <a:gd name="connsiteY4" fmla="*/ 3566404 h 3566404"/>
                  <a:gd name="connsiteX5" fmla="*/ 4136 w 6356990"/>
                  <a:gd name="connsiteY5" fmla="*/ 3484503 h 3566404"/>
                  <a:gd name="connsiteX6" fmla="*/ 0 w 6356990"/>
                  <a:gd name="connsiteY6" fmla="*/ 3313967 h 3566404"/>
                  <a:gd name="connsiteX7" fmla="*/ 3178495 w 6356990"/>
                  <a:gd name="connsiteY7" fmla="*/ 0 h 356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6990" h="3566404">
                    <a:moveTo>
                      <a:pt x="3178495" y="0"/>
                    </a:moveTo>
                    <a:cubicBezTo>
                      <a:pt x="4933929" y="0"/>
                      <a:pt x="6356990" y="1483714"/>
                      <a:pt x="6356990" y="3313967"/>
                    </a:cubicBezTo>
                    <a:cubicBezTo>
                      <a:pt x="6356990" y="3371163"/>
                      <a:pt x="6355600" y="3428020"/>
                      <a:pt x="6352854" y="3484503"/>
                    </a:cubicBezTo>
                    <a:lnTo>
                      <a:pt x="6346881" y="3566404"/>
                    </a:lnTo>
                    <a:lnTo>
                      <a:pt x="10109" y="3566404"/>
                    </a:lnTo>
                    <a:lnTo>
                      <a:pt x="4136" y="3484503"/>
                    </a:lnTo>
                    <a:cubicBezTo>
                      <a:pt x="1390" y="3428020"/>
                      <a:pt x="0" y="3371163"/>
                      <a:pt x="0" y="3313967"/>
                    </a:cubicBezTo>
                    <a:cubicBezTo>
                      <a:pt x="0" y="1483714"/>
                      <a:pt x="1423061" y="0"/>
                      <a:pt x="3178495" y="0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iśḻïď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0BFE-8AF5-4358-8F0B-19F0AE7C4B7F}"/>
                  </a:ext>
                </a:extLst>
              </p:cNvPr>
              <p:cNvGrpSpPr/>
              <p:nvPr/>
            </p:nvGrpSpPr>
            <p:grpSpPr>
              <a:xfrm>
                <a:off x="3147952" y="4135111"/>
                <a:ext cx="774824" cy="774830"/>
                <a:chOff x="7209746" y="4153276"/>
                <a:chExt cx="675000" cy="675005"/>
              </a:xfrm>
            </p:grpSpPr>
            <p:sp>
              <p:nvSpPr>
                <p:cNvPr id="24" name="íş1îḍé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675C235-258A-46F0-8CF8-41498ACA855C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5" name="íś1ídê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CC722D-BC79-4C27-8C0F-B41E9D6D3B36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  <p:grpSp>
            <p:nvGrpSpPr>
              <p:cNvPr id="10" name="íSḻiḋ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803183-8D98-4F89-9FA0-C16F927D215F}"/>
                  </a:ext>
                </a:extLst>
              </p:cNvPr>
              <p:cNvGrpSpPr/>
              <p:nvPr/>
            </p:nvGrpSpPr>
            <p:grpSpPr>
              <a:xfrm>
                <a:off x="8158864" y="4135111"/>
                <a:ext cx="774824" cy="774830"/>
                <a:chOff x="7209746" y="4153276"/>
                <a:chExt cx="675000" cy="675005"/>
              </a:xfrm>
            </p:grpSpPr>
            <p:sp>
              <p:nvSpPr>
                <p:cNvPr id="22" name="í$ḷîḋê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515D16-F871-4199-ADDE-80EBCD42EED2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ïṣļiḋè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4AB43-3D91-4759-AF13-D107FEF4222D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  <p:grpSp>
            <p:nvGrpSpPr>
              <p:cNvPr id="11" name="íṡḻïḍ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D9E9FF-5B48-46D0-9874-D10744CC506E}"/>
                  </a:ext>
                </a:extLst>
              </p:cNvPr>
              <p:cNvGrpSpPr/>
              <p:nvPr/>
            </p:nvGrpSpPr>
            <p:grpSpPr>
              <a:xfrm>
                <a:off x="5708588" y="2822865"/>
                <a:ext cx="774824" cy="774830"/>
                <a:chOff x="7209746" y="4153276"/>
                <a:chExt cx="675000" cy="675005"/>
              </a:xfrm>
            </p:grpSpPr>
            <p:sp>
              <p:nvSpPr>
                <p:cNvPr id="20" name="ïṡlïde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717F8C-9895-4C4F-B5FB-25FB3A1EA35C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1" name="islíḑê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3C6F17-5A99-4116-A90B-BBE3D7521AD6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/>
                </a:p>
              </p:txBody>
            </p:sp>
          </p:grpSp>
          <p:grpSp>
            <p:nvGrpSpPr>
              <p:cNvPr id="12" name="ïSḻíďê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92072A4-B92B-44D5-9EF8-E236F7048684}"/>
                  </a:ext>
                </a:extLst>
              </p:cNvPr>
              <p:cNvGrpSpPr/>
              <p:nvPr/>
            </p:nvGrpSpPr>
            <p:grpSpPr>
              <a:xfrm>
                <a:off x="669396" y="3739477"/>
                <a:ext cx="2726604" cy="1164235"/>
                <a:chOff x="669396" y="2612977"/>
                <a:chExt cx="2726604" cy="1164235"/>
              </a:xfrm>
            </p:grpSpPr>
            <p:sp>
              <p:nvSpPr>
                <p:cNvPr id="18" name="îṥlîḓé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192D93-F082-41D4-9767-138002C36F38}"/>
                    </a:ext>
                  </a:extLst>
                </p:cNvPr>
                <p:cNvSpPr txBox="1"/>
                <p:nvPr/>
              </p:nvSpPr>
              <p:spPr>
                <a:xfrm>
                  <a:off x="759322" y="3323787"/>
                  <a:ext cx="1527537" cy="453425"/>
                </a:xfrm>
                <a:prstGeom prst="rect">
                  <a:avLst/>
                </a:prstGeom>
                <a:noFill/>
              </p:spPr>
              <p:txBody>
                <a:bodyPr wrap="none" lIns="91422" tIns="45711" rIns="91422" bIns="45711">
                  <a:prstTxWarp prst="textPlain">
                    <a:avLst/>
                  </a:prstTxWarp>
                  <a:normAutofit fontScale="25000" lnSpcReduction="20000"/>
                </a:bodyPr>
                <a:lstStyle/>
                <a:p>
                  <a:r>
                    <a:rPr lang="zh-TW" altLang="en-US" sz="5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战略机会</a:t>
                  </a:r>
                  <a:endParaRPr lang="en-US" altLang="zh-CN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ísḷïḓè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11A9CC6-914B-44D6-A428-D23126FAD9E2}"/>
                    </a:ext>
                  </a:extLst>
                </p:cNvPr>
                <p:cNvSpPr txBox="1"/>
                <p:nvPr/>
              </p:nvSpPr>
              <p:spPr>
                <a:xfrm>
                  <a:off x="669396" y="2612977"/>
                  <a:ext cx="2726604" cy="723894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 lnSpcReduction="100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Adobe 宋体 Std L" panose="02020300000000000000" pitchFamily="18" charset="-122"/>
                      <a:ea typeface="Adobe 宋体 Std L" panose="02020300000000000000" pitchFamily="18" charset="-122"/>
                    </a:rPr>
                    <a:t>形势研判</a:t>
                  </a:r>
                  <a:endParaRPr lang="zh-CN" altLang="en-US" sz="1600" dirty="0">
                    <a:solidFill>
                      <a:schemeClr val="bg1"/>
                    </a:solidFill>
                    <a:latin typeface="Adobe 宋体 Std L" panose="02020300000000000000" pitchFamily="18" charset="-122"/>
                    <a:ea typeface="Adobe 宋体 Std L" panose="02020300000000000000" pitchFamily="18" charset="-122"/>
                  </a:endParaRPr>
                </a:p>
              </p:txBody>
            </p:sp>
          </p:grpSp>
          <p:grpSp>
            <p:nvGrpSpPr>
              <p:cNvPr id="13" name="íṡľíďé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E33FCE-687F-4FF7-AADD-3D2087415433}"/>
                  </a:ext>
                </a:extLst>
              </p:cNvPr>
              <p:cNvGrpSpPr/>
              <p:nvPr/>
            </p:nvGrpSpPr>
            <p:grpSpPr>
              <a:xfrm>
                <a:off x="8840078" y="3739476"/>
                <a:ext cx="2440498" cy="1164236"/>
                <a:chOff x="8840078" y="3739476"/>
                <a:chExt cx="2440498" cy="1164236"/>
              </a:xfrm>
            </p:grpSpPr>
            <p:sp>
              <p:nvSpPr>
                <p:cNvPr id="16" name="íśļîḑe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6E81F2E-116D-4884-92C2-83ABA6FB8E7A}"/>
                    </a:ext>
                  </a:extLst>
                </p:cNvPr>
                <p:cNvSpPr txBox="1"/>
                <p:nvPr/>
              </p:nvSpPr>
              <p:spPr>
                <a:xfrm>
                  <a:off x="9753038" y="4450286"/>
                  <a:ext cx="1527538" cy="453426"/>
                </a:xfrm>
                <a:prstGeom prst="rect">
                  <a:avLst/>
                </a:prstGeom>
                <a:noFill/>
              </p:spPr>
              <p:txBody>
                <a:bodyPr wrap="none" lIns="91422" tIns="45711" rIns="91422" bIns="45711">
                  <a:prstTxWarp prst="textPlain">
                    <a:avLst/>
                  </a:prstTxWarp>
                  <a:normAutofit fontScale="25000" lnSpcReduction="20000"/>
                </a:bodyPr>
                <a:lstStyle/>
                <a:p>
                  <a:r>
                    <a:rPr lang="zh-TW" altLang="en-US" sz="5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战略执行</a:t>
                  </a:r>
                  <a:endParaRPr lang="en-US" altLang="zh-CN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íṥlïḋê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CB3CF71-EF5E-432A-9697-8668659B8E8B}"/>
                    </a:ext>
                  </a:extLst>
                </p:cNvPr>
                <p:cNvSpPr txBox="1"/>
                <p:nvPr/>
              </p:nvSpPr>
              <p:spPr>
                <a:xfrm>
                  <a:off x="8840078" y="3739476"/>
                  <a:ext cx="2440498" cy="589355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 fontScale="85000" lnSpcReduction="20000"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Adobe 宋体 Std L" panose="02020300000000000000" pitchFamily="18" charset="-122"/>
                      <a:ea typeface="Adobe 宋体 Std L" panose="02020300000000000000" pitchFamily="18" charset="-122"/>
                    </a:rPr>
                    <a:t>战术布署</a:t>
                  </a:r>
                  <a:endParaRPr lang="en-US" altLang="zh-CN" sz="1600" dirty="0">
                    <a:solidFill>
                      <a:schemeClr val="bg1"/>
                    </a:solidFill>
                    <a:latin typeface="Adobe 宋体 Std L" panose="02020300000000000000" pitchFamily="18" charset="-122"/>
                    <a:ea typeface="Adobe 宋体 Std L" panose="02020300000000000000" pitchFamily="18" charset="-122"/>
                  </a:endParaRPr>
                </a:p>
              </p:txBody>
            </p:sp>
          </p:grpSp>
          <p:sp>
            <p:nvSpPr>
              <p:cNvPr id="14" name="ïśḻïď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33E8471-4D89-4B57-A8B5-09E5DE23E608}"/>
                  </a:ext>
                </a:extLst>
              </p:cNvPr>
              <p:cNvSpPr txBox="1"/>
              <p:nvPr/>
            </p:nvSpPr>
            <p:spPr>
              <a:xfrm>
                <a:off x="5312823" y="1596946"/>
                <a:ext cx="1527537" cy="453426"/>
              </a:xfrm>
              <a:prstGeom prst="rect">
                <a:avLst/>
              </a:prstGeom>
              <a:noFill/>
            </p:spPr>
            <p:txBody>
              <a:bodyPr wrap="none" lIns="91422" tIns="45711" rIns="91422" bIns="4571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r>
                  <a:rPr lang="zh-TW" altLang="en-US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战略选择</a:t>
                </a:r>
                <a:endPara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ïSļïdè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DB368B9-6C80-4BF0-81EE-D608FB5CD8A5}"/>
                  </a:ext>
                </a:extLst>
              </p:cNvPr>
              <p:cNvSpPr txBox="1"/>
              <p:nvPr/>
            </p:nvSpPr>
            <p:spPr>
              <a:xfrm>
                <a:off x="5166185" y="2084600"/>
                <a:ext cx="1787870" cy="4902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>
                <a:defPPr>
                  <a:defRPr lang="zh-CN"/>
                </a:defPPr>
                <a:lvl1pPr algn="r">
                  <a:lnSpc>
                    <a:spcPct val="150000"/>
                  </a:lnSpc>
                  <a:defRPr sz="1050"/>
                </a:lvl1pPr>
              </a:lstStyle>
              <a:p>
                <a:pPr algn="ctr"/>
                <a:r>
                  <a:rPr lang="zh-TW" altLang="en-US" sz="1600" dirty="0">
                    <a:solidFill>
                      <a:schemeClr val="bg1"/>
                    </a:solidFill>
                    <a:latin typeface="Adobe 宋体 Std L" panose="02020300000000000000" pitchFamily="18" charset="-122"/>
                    <a:ea typeface="Adobe 宋体 Std L" panose="02020300000000000000" pitchFamily="18" charset="-122"/>
                  </a:rPr>
                  <a:t>确定路线</a:t>
                </a:r>
                <a:endParaRPr lang="en-US" altLang="zh-CN" sz="1600" dirty="0">
                  <a:solidFill>
                    <a:schemeClr val="bg1"/>
                  </a:solidFill>
                  <a:latin typeface="Adobe 宋体 Std L" panose="02020300000000000000" pitchFamily="18" charset="-122"/>
                  <a:ea typeface="Adobe 宋体 Std L" panose="02020300000000000000" pitchFamily="18" charset="-122"/>
                </a:endParaRPr>
              </a:p>
            </p:txBody>
          </p:sp>
        </p:grpSp>
        <p:sp>
          <p:nvSpPr>
            <p:cNvPr id="6" name="îṥ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192D93-F082-41D4-9767-138002C36F38}"/>
                </a:ext>
              </a:extLst>
            </p:cNvPr>
            <p:cNvSpPr txBox="1"/>
            <p:nvPr/>
          </p:nvSpPr>
          <p:spPr>
            <a:xfrm>
              <a:off x="4083629" y="6176314"/>
              <a:ext cx="1210411" cy="359291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zh-TW" altLang="en-US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战略复盘</a:t>
              </a:r>
              <a:endPara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ïSļ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DB368B9-6C80-4BF0-81EE-D608FB5CD8A5}"/>
                </a:ext>
              </a:extLst>
            </p:cNvPr>
            <p:cNvSpPr txBox="1"/>
            <p:nvPr/>
          </p:nvSpPr>
          <p:spPr>
            <a:xfrm>
              <a:off x="3982800" y="5669758"/>
              <a:ext cx="1416697" cy="38844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 sz="1050"/>
              </a:lvl1pPr>
            </a:lstStyle>
            <a:p>
              <a:pPr algn="ctr"/>
              <a:r>
                <a:rPr lang="zh-TW" altLang="en-US" sz="1600" dirty="0" smtClean="0">
                  <a:solidFill>
                    <a:schemeClr val="bg1"/>
                  </a:solidFill>
                  <a:latin typeface="Adobe 宋体 Std L" panose="02020300000000000000" pitchFamily="18" charset="-122"/>
                  <a:ea typeface="Adobe 宋体 Std L" panose="02020300000000000000" pitchFamily="18" charset="-122"/>
                </a:rPr>
                <a:t>与时俱进</a:t>
              </a:r>
              <a:endParaRPr lang="en-US" altLang="zh-CN" sz="1600" dirty="0">
                <a:solidFill>
                  <a:schemeClr val="bg1"/>
                </a:solidFill>
                <a:latin typeface="Adobe 宋体 Std L" panose="02020300000000000000" pitchFamily="18" charset="-122"/>
                <a:ea typeface="Adobe 宋体 Std L" panose="020203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4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业务梳理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24915" y="985158"/>
            <a:ext cx="8827119" cy="3645572"/>
            <a:chOff x="701570" y="1898830"/>
            <a:chExt cx="8902571" cy="3470141"/>
          </a:xfrm>
        </p:grpSpPr>
        <p:grpSp>
          <p:nvGrpSpPr>
            <p:cNvPr id="5" name="00e6aa4c-33c1-4c4c-8d0d-59f2d3a7bcb8">
              <a:extLst>
                <a:ext uri="{FF2B5EF4-FFF2-40B4-BE49-F238E27FC236}">
                  <a16:creationId xmlns="" xmlns:lc="http://schemas.openxmlformats.org/drawingml/2006/lockedCanvas" xmlns:a16="http://schemas.microsoft.com/office/drawing/2014/main" id="{04E0AD60-20B8-455A-B6E4-9A3D9D7105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1570" y="2483895"/>
              <a:ext cx="7068356" cy="2885076"/>
              <a:chOff x="1775520" y="1916832"/>
              <a:chExt cx="9424475" cy="3846769"/>
            </a:xfrm>
          </p:grpSpPr>
          <p:cxnSp>
            <p:nvCxnSpPr>
              <p:cNvPr id="12" name="íṡľíḍè-Straight Connector 2"/>
              <p:cNvCxnSpPr>
                <a:cxnSpLocks/>
              </p:cNvCxnSpPr>
              <p:nvPr/>
            </p:nvCxnSpPr>
            <p:spPr>
              <a:xfrm rot="18900000">
                <a:off x="3778822" y="4448489"/>
                <a:ext cx="1296144" cy="0"/>
              </a:xfrm>
              <a:prstGeom prst="line">
                <a:avLst/>
              </a:prstGeom>
              <a:ln w="190500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íṡľíḍè-Straight Connector 3"/>
              <p:cNvCxnSpPr>
                <a:cxnSpLocks/>
              </p:cNvCxnSpPr>
              <p:nvPr/>
            </p:nvCxnSpPr>
            <p:spPr>
              <a:xfrm>
                <a:off x="4890458" y="3982484"/>
                <a:ext cx="1296144" cy="0"/>
              </a:xfrm>
              <a:prstGeom prst="line">
                <a:avLst/>
              </a:prstGeom>
              <a:ln w="190500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íṡľíḍè-Straight Connector 4"/>
              <p:cNvCxnSpPr>
                <a:cxnSpLocks/>
              </p:cNvCxnSpPr>
              <p:nvPr/>
            </p:nvCxnSpPr>
            <p:spPr>
              <a:xfrm>
                <a:off x="7096370" y="3061260"/>
                <a:ext cx="1296144" cy="0"/>
              </a:xfrm>
              <a:prstGeom prst="line">
                <a:avLst/>
              </a:prstGeom>
              <a:ln w="190500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íṡľíḍè-Straight Connector 5"/>
              <p:cNvCxnSpPr>
                <a:cxnSpLocks/>
              </p:cNvCxnSpPr>
              <p:nvPr/>
            </p:nvCxnSpPr>
            <p:spPr>
              <a:xfrm rot="18900000">
                <a:off x="5990042" y="3524227"/>
                <a:ext cx="1296144" cy="0"/>
              </a:xfrm>
              <a:prstGeom prst="line">
                <a:avLst/>
              </a:prstGeom>
              <a:ln w="190500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íṡľíḍè-Straight Connector 6"/>
              <p:cNvCxnSpPr>
                <a:cxnSpLocks/>
              </p:cNvCxnSpPr>
              <p:nvPr/>
            </p:nvCxnSpPr>
            <p:spPr>
              <a:xfrm flipV="1">
                <a:off x="8400256" y="1916832"/>
                <a:ext cx="1130464" cy="1130464"/>
              </a:xfrm>
              <a:prstGeom prst="line">
                <a:avLst/>
              </a:prstGeom>
              <a:ln w="190500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íṡľíḍè-Oval 35"/>
              <p:cNvSpPr/>
              <p:nvPr/>
            </p:nvSpPr>
            <p:spPr>
              <a:xfrm>
                <a:off x="4533016" y="3655581"/>
                <a:ext cx="653801" cy="653803"/>
              </a:xfrm>
              <a:prstGeom prst="ellipse">
                <a:avLst/>
              </a:prstGeom>
              <a:solidFill>
                <a:schemeClr val="accent5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íṡľíḍè-Oval 33"/>
              <p:cNvSpPr/>
              <p:nvPr/>
            </p:nvSpPr>
            <p:spPr>
              <a:xfrm>
                <a:off x="6719418" y="2739332"/>
                <a:ext cx="653801" cy="653803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íṡľíḍè-Oval 31"/>
              <p:cNvSpPr/>
              <p:nvPr/>
            </p:nvSpPr>
            <p:spPr>
              <a:xfrm>
                <a:off x="8109954" y="2739332"/>
                <a:ext cx="653801" cy="653803"/>
              </a:xfrm>
              <a:prstGeom prst="ellipse">
                <a:avLst/>
              </a:prstGeom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ṡľíḍè-Oval 29"/>
              <p:cNvSpPr/>
              <p:nvPr/>
            </p:nvSpPr>
            <p:spPr>
              <a:xfrm>
                <a:off x="3655323" y="4579844"/>
                <a:ext cx="653803" cy="653803"/>
              </a:xfrm>
              <a:prstGeom prst="ellipse">
                <a:avLst/>
              </a:prstGeom>
              <a:solidFill>
                <a:schemeClr val="accent6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íṡľíḍè-Rectangle 28"/>
              <p:cNvSpPr/>
              <p:nvPr/>
            </p:nvSpPr>
            <p:spPr>
              <a:xfrm>
                <a:off x="3301557" y="5457226"/>
                <a:ext cx="2374396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algn="r" defTabSz="685784">
                  <a:defRPr/>
                </a:pPr>
                <a:r>
                  <a:rPr lang="zh-CN" altLang="en-US" sz="21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客户的“</a:t>
                </a:r>
                <a:r>
                  <a:rPr lang="zh-CN" altLang="en-US" sz="30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痛</a:t>
                </a:r>
                <a:r>
                  <a:rPr lang="zh-CN" altLang="en-US" sz="21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”是什么？</a:t>
                </a:r>
              </a:p>
            </p:txBody>
          </p:sp>
          <p:sp>
            <p:nvSpPr>
              <p:cNvPr id="22" name="íṡľíḍè-Rectangle 26"/>
              <p:cNvSpPr/>
              <p:nvPr/>
            </p:nvSpPr>
            <p:spPr>
              <a:xfrm>
                <a:off x="8796301" y="2456892"/>
                <a:ext cx="2403694" cy="812668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defTabSz="685784">
                  <a:defRPr/>
                </a:pPr>
                <a:r>
                  <a:rPr lang="zh-CN" altLang="en-US" sz="21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哪些环节自己做</a:t>
                </a:r>
                <a:r>
                  <a:rPr lang="zh-CN" altLang="en-US" sz="21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？</a:t>
                </a:r>
                <a:endParaRPr lang="en-US" altLang="zh-CN" sz="21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defTabSz="685784">
                  <a:defRPr/>
                </a:pPr>
                <a:r>
                  <a:rPr lang="zh-CN" altLang="en-US" sz="21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哪些</a:t>
                </a:r>
                <a:r>
                  <a:rPr lang="zh-CN" altLang="en-US" sz="21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环节交由合作伙伴</a:t>
                </a:r>
                <a:r>
                  <a:rPr lang="zh-CN" altLang="en-US" sz="21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</a:t>
                </a:r>
                <a:r>
                  <a:rPr lang="zh-TW" altLang="en-US" sz="21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？</a:t>
                </a:r>
                <a:endParaRPr lang="zh-CN" altLang="en-US" sz="21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íṡľíḍè-Rectangle 24"/>
              <p:cNvSpPr/>
              <p:nvPr/>
            </p:nvSpPr>
            <p:spPr>
              <a:xfrm>
                <a:off x="2315580" y="2458897"/>
                <a:ext cx="5040560" cy="812668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algn="ctr" defTabSz="685784">
                  <a:defRPr/>
                </a:pPr>
                <a:r>
                  <a:rPr lang="zh-CN" altLang="en-US" sz="2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我们有什么措施能快速</a:t>
                </a:r>
                <a:r>
                  <a:rPr lang="zh-CN" altLang="en-US" sz="2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促进</a:t>
                </a:r>
                <a:endParaRPr lang="en-US" altLang="zh-CN" sz="21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685784">
                  <a:defRPr/>
                </a:pPr>
                <a:r>
                  <a:rPr lang="zh-CN" altLang="en-US" sz="2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</a:t>
                </a:r>
                <a:r>
                  <a:rPr lang="zh-CN" altLang="en-US" sz="2100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做出成交的决定？</a:t>
                </a:r>
              </a:p>
            </p:txBody>
          </p:sp>
          <p:sp>
            <p:nvSpPr>
              <p:cNvPr id="24" name="íṡľíḍè-Rectangle 22"/>
              <p:cNvSpPr/>
              <p:nvPr/>
            </p:nvSpPr>
            <p:spPr>
              <a:xfrm>
                <a:off x="7521570" y="3864470"/>
                <a:ext cx="2374396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algn="ctr" defTabSz="685784">
                  <a:defRPr/>
                </a:pPr>
                <a:r>
                  <a:rPr lang="zh-CN" altLang="en-US" sz="21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客户为什么相信我的推荐？</a:t>
                </a:r>
              </a:p>
            </p:txBody>
          </p:sp>
          <p:sp>
            <p:nvSpPr>
              <p:cNvPr id="25" name="íṡľíḍè-Oval 19"/>
              <p:cNvSpPr/>
              <p:nvPr/>
            </p:nvSpPr>
            <p:spPr>
              <a:xfrm>
                <a:off x="5859701" y="3655581"/>
                <a:ext cx="653801" cy="653803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íṡľíḍè-Rectangle 18"/>
              <p:cNvSpPr/>
              <p:nvPr/>
            </p:nvSpPr>
            <p:spPr>
              <a:xfrm>
                <a:off x="1775520" y="3839351"/>
                <a:ext cx="2374396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algn="ctr" defTabSz="685784">
                  <a:defRPr/>
                </a:pPr>
                <a:r>
                  <a:rPr lang="zh-CN" altLang="en-US" sz="2100" b="1" dirty="0">
                    <a:solidFill>
                      <a:schemeClr val="accent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客户如何找到我们？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887013" y="1898830"/>
              <a:ext cx="3717128" cy="395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1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投资和收益的关系是怎样的？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193220" y="4544833"/>
              <a:ext cx="321520" cy="3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55325" y="3834045"/>
              <a:ext cx="321520" cy="3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51920" y="3834045"/>
              <a:ext cx="321520" cy="3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88475" y="3158970"/>
              <a:ext cx="321520" cy="3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517105" y="3158970"/>
              <a:ext cx="321520" cy="395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5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制度</a:t>
            </a:r>
            <a:endParaRPr lang="zh-CN" altLang="en-US" dirty="0"/>
          </a:p>
        </p:txBody>
      </p:sp>
      <p:sp>
        <p:nvSpPr>
          <p:cNvPr id="5" name="MH_Other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254991" y="2236813"/>
            <a:ext cx="3094436" cy="2147458"/>
          </a:xfrm>
          <a:custGeom>
            <a:avLst/>
            <a:gdLst>
              <a:gd name="T0" fmla="*/ 10025 w 1781"/>
              <a:gd name="T1" fmla="*/ 745 h 1235"/>
              <a:gd name="T2" fmla="*/ 12527 w 1781"/>
              <a:gd name="T3" fmla="*/ 16196 h 1235"/>
              <a:gd name="T4" fmla="*/ 31328 w 1781"/>
              <a:gd name="T5" fmla="*/ 7497 h 1235"/>
              <a:gd name="T6" fmla="*/ 36630 w 1781"/>
              <a:gd name="T7" fmla="*/ 9158 h 1235"/>
              <a:gd name="T8" fmla="*/ 9297 w 1781"/>
              <a:gd name="T9" fmla="*/ 20594 h 1235"/>
              <a:gd name="T10" fmla="*/ 7651 w 1781"/>
              <a:gd name="T11" fmla="*/ 0 h 1235"/>
              <a:gd name="T12" fmla="*/ 10025 w 1781"/>
              <a:gd name="T13" fmla="*/ 745 h 12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81"/>
              <a:gd name="T22" fmla="*/ 0 h 1235"/>
              <a:gd name="T23" fmla="*/ 1781 w 1781"/>
              <a:gd name="T24" fmla="*/ 1235 h 12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81" h="1235">
                <a:moveTo>
                  <a:pt x="487" y="36"/>
                </a:moveTo>
                <a:cubicBezTo>
                  <a:pt x="412" y="169"/>
                  <a:pt x="208" y="597"/>
                  <a:pt x="609" y="785"/>
                </a:cubicBezTo>
                <a:cubicBezTo>
                  <a:pt x="830" y="873"/>
                  <a:pt x="1204" y="807"/>
                  <a:pt x="1523" y="363"/>
                </a:cubicBezTo>
                <a:cubicBezTo>
                  <a:pt x="1586" y="379"/>
                  <a:pt x="1709" y="419"/>
                  <a:pt x="1781" y="444"/>
                </a:cubicBezTo>
                <a:cubicBezTo>
                  <a:pt x="1502" y="949"/>
                  <a:pt x="806" y="1235"/>
                  <a:pt x="452" y="998"/>
                </a:cubicBezTo>
                <a:cubicBezTo>
                  <a:pt x="0" y="701"/>
                  <a:pt x="278" y="135"/>
                  <a:pt x="372" y="0"/>
                </a:cubicBezTo>
                <a:cubicBezTo>
                  <a:pt x="430" y="17"/>
                  <a:pt x="411" y="11"/>
                  <a:pt x="487" y="36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50000">
                <a:srgbClr val="F6F6F6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6" name="MH_Other_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145579" y="3006231"/>
            <a:ext cx="2280048" cy="1395907"/>
          </a:xfrm>
          <a:custGeom>
            <a:avLst/>
            <a:gdLst>
              <a:gd name="T0" fmla="*/ 0 w 1312"/>
              <a:gd name="T1" fmla="*/ 12136 h 803"/>
              <a:gd name="T2" fmla="*/ 20383 w 1312"/>
              <a:gd name="T3" fmla="*/ 6902 h 803"/>
              <a:gd name="T4" fmla="*/ 26093 w 1312"/>
              <a:gd name="T5" fmla="*/ 0 h 803"/>
              <a:gd name="T6" fmla="*/ 27029 w 1312"/>
              <a:gd name="T7" fmla="*/ 1298 h 803"/>
              <a:gd name="T8" fmla="*/ 8242 w 1312"/>
              <a:gd name="T9" fmla="*/ 13966 h 803"/>
              <a:gd name="T10" fmla="*/ 0 w 1312"/>
              <a:gd name="T11" fmla="*/ 12136 h 8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12"/>
              <a:gd name="T19" fmla="*/ 0 h 803"/>
              <a:gd name="T20" fmla="*/ 1312 w 1312"/>
              <a:gd name="T21" fmla="*/ 803 h 8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12" h="803">
                <a:moveTo>
                  <a:pt x="0" y="589"/>
                </a:moveTo>
                <a:cubicBezTo>
                  <a:pt x="0" y="589"/>
                  <a:pt x="399" y="803"/>
                  <a:pt x="989" y="335"/>
                </a:cubicBezTo>
                <a:cubicBezTo>
                  <a:pt x="1163" y="189"/>
                  <a:pt x="1267" y="0"/>
                  <a:pt x="1267" y="0"/>
                </a:cubicBezTo>
                <a:cubicBezTo>
                  <a:pt x="1312" y="63"/>
                  <a:pt x="1312" y="63"/>
                  <a:pt x="1312" y="63"/>
                </a:cubicBezTo>
                <a:cubicBezTo>
                  <a:pt x="1312" y="63"/>
                  <a:pt x="999" y="633"/>
                  <a:pt x="400" y="678"/>
                </a:cubicBezTo>
                <a:cubicBezTo>
                  <a:pt x="148" y="694"/>
                  <a:pt x="0" y="589"/>
                  <a:pt x="0" y="58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MH_Other_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745530" y="2299940"/>
            <a:ext cx="463153" cy="1241071"/>
          </a:xfrm>
          <a:custGeom>
            <a:avLst/>
            <a:gdLst>
              <a:gd name="T0" fmla="*/ 4168 w 267"/>
              <a:gd name="T1" fmla="*/ 0 h 714"/>
              <a:gd name="T2" fmla="*/ 5297 w 267"/>
              <a:gd name="T3" fmla="*/ 1035 h 714"/>
              <a:gd name="T4" fmla="*/ 5361 w 267"/>
              <a:gd name="T5" fmla="*/ 14696 h 714"/>
              <a:gd name="T6" fmla="*/ 1773 w 267"/>
              <a:gd name="T7" fmla="*/ 7465 h 714"/>
              <a:gd name="T8" fmla="*/ 4168 w 267"/>
              <a:gd name="T9" fmla="*/ 0 h 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714"/>
              <a:gd name="T17" fmla="*/ 267 w 267"/>
              <a:gd name="T18" fmla="*/ 714 h 7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714">
                <a:moveTo>
                  <a:pt x="205" y="0"/>
                </a:moveTo>
                <a:cubicBezTo>
                  <a:pt x="205" y="0"/>
                  <a:pt x="254" y="45"/>
                  <a:pt x="261" y="50"/>
                </a:cubicBezTo>
                <a:cubicBezTo>
                  <a:pt x="267" y="61"/>
                  <a:pt x="0" y="424"/>
                  <a:pt x="264" y="714"/>
                </a:cubicBezTo>
                <a:cubicBezTo>
                  <a:pt x="69" y="593"/>
                  <a:pt x="85" y="409"/>
                  <a:pt x="87" y="363"/>
                </a:cubicBezTo>
                <a:cubicBezTo>
                  <a:pt x="88" y="197"/>
                  <a:pt x="205" y="0"/>
                  <a:pt x="205" y="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50000">
                <a:srgbClr val="B2B2B2"/>
              </a:gs>
              <a:gs pos="100000">
                <a:srgbClr val="DDDDDD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MH_Other_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68177" y="1125566"/>
            <a:ext cx="2918223" cy="1754412"/>
          </a:xfrm>
          <a:custGeom>
            <a:avLst/>
            <a:gdLst>
              <a:gd name="T0" fmla="*/ 24075 w 1678"/>
              <a:gd name="T1" fmla="*/ 19158 h 1010"/>
              <a:gd name="T2" fmla="*/ 20411 w 1678"/>
              <a:gd name="T3" fmla="*/ 5169 h 1010"/>
              <a:gd name="T4" fmla="*/ 2400 w 1678"/>
              <a:gd name="T5" fmla="*/ 13038 h 1010"/>
              <a:gd name="T6" fmla="*/ 0 w 1678"/>
              <a:gd name="T7" fmla="*/ 12337 h 1010"/>
              <a:gd name="T8" fmla="*/ 22319 w 1678"/>
              <a:gd name="T9" fmla="*/ 1285 h 1010"/>
              <a:gd name="T10" fmla="*/ 29469 w 1678"/>
              <a:gd name="T11" fmla="*/ 20672 h 1010"/>
              <a:gd name="T12" fmla="*/ 24075 w 1678"/>
              <a:gd name="T13" fmla="*/ 19158 h 10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78"/>
              <a:gd name="T22" fmla="*/ 0 h 1010"/>
              <a:gd name="T23" fmla="*/ 1678 w 1678"/>
              <a:gd name="T24" fmla="*/ 1010 h 10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78" h="1010">
                <a:moveTo>
                  <a:pt x="1162" y="936"/>
                </a:moveTo>
                <a:cubicBezTo>
                  <a:pt x="1222" y="836"/>
                  <a:pt x="1371" y="388"/>
                  <a:pt x="985" y="252"/>
                </a:cubicBezTo>
                <a:cubicBezTo>
                  <a:pt x="471" y="122"/>
                  <a:pt x="116" y="637"/>
                  <a:pt x="116" y="637"/>
                </a:cubicBezTo>
                <a:cubicBezTo>
                  <a:pt x="116" y="637"/>
                  <a:pt x="116" y="637"/>
                  <a:pt x="0" y="603"/>
                </a:cubicBezTo>
                <a:cubicBezTo>
                  <a:pt x="272" y="215"/>
                  <a:pt x="727" y="0"/>
                  <a:pt x="1077" y="63"/>
                </a:cubicBezTo>
                <a:cubicBezTo>
                  <a:pt x="1416" y="123"/>
                  <a:pt x="1678" y="452"/>
                  <a:pt x="1422" y="1010"/>
                </a:cubicBezTo>
                <a:cubicBezTo>
                  <a:pt x="1357" y="994"/>
                  <a:pt x="1209" y="950"/>
                  <a:pt x="1162" y="9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" name="MH_Other_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441106" y="1785406"/>
            <a:ext cx="310753" cy="1210104"/>
          </a:xfrm>
          <a:custGeom>
            <a:avLst/>
            <a:gdLst>
              <a:gd name="T0" fmla="*/ 0 w 179"/>
              <a:gd name="T1" fmla="*/ 12990 h 696"/>
              <a:gd name="T2" fmla="*/ 859 w 179"/>
              <a:gd name="T3" fmla="*/ 14350 h 696"/>
              <a:gd name="T4" fmla="*/ 2849 w 179"/>
              <a:gd name="T5" fmla="*/ 6497 h 696"/>
              <a:gd name="T6" fmla="*/ 1866 w 179"/>
              <a:gd name="T7" fmla="*/ 1298 h 696"/>
              <a:gd name="T8" fmla="*/ 1305 w 179"/>
              <a:gd name="T9" fmla="*/ 0 h 696"/>
              <a:gd name="T10" fmla="*/ 0 w 179"/>
              <a:gd name="T11" fmla="*/ 12990 h 6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"/>
              <a:gd name="T19" fmla="*/ 0 h 696"/>
              <a:gd name="T20" fmla="*/ 179 w 179"/>
              <a:gd name="T21" fmla="*/ 696 h 6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" h="696">
                <a:moveTo>
                  <a:pt x="0" y="630"/>
                </a:moveTo>
                <a:cubicBezTo>
                  <a:pt x="19" y="659"/>
                  <a:pt x="42" y="696"/>
                  <a:pt x="42" y="696"/>
                </a:cubicBezTo>
                <a:cubicBezTo>
                  <a:pt x="42" y="696"/>
                  <a:pt x="134" y="518"/>
                  <a:pt x="139" y="315"/>
                </a:cubicBezTo>
                <a:cubicBezTo>
                  <a:pt x="146" y="172"/>
                  <a:pt x="91" y="63"/>
                  <a:pt x="91" y="63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179" y="245"/>
                  <a:pt x="0" y="63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0" name="MH_Other_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69392" y="1336382"/>
            <a:ext cx="1912144" cy="983805"/>
          </a:xfrm>
          <a:custGeom>
            <a:avLst/>
            <a:gdLst>
              <a:gd name="T0" fmla="*/ 17943 w 1100"/>
              <a:gd name="T1" fmla="*/ 2712 h 565"/>
              <a:gd name="T2" fmla="*/ 0 w 1100"/>
              <a:gd name="T3" fmla="*/ 10753 h 565"/>
              <a:gd name="T4" fmla="*/ 1115 w 1100"/>
              <a:gd name="T5" fmla="*/ 11795 h 565"/>
              <a:gd name="T6" fmla="*/ 17869 w 1100"/>
              <a:gd name="T7" fmla="*/ 3887 h 565"/>
              <a:gd name="T8" fmla="*/ 22716 w 1100"/>
              <a:gd name="T9" fmla="*/ 7231 h 565"/>
              <a:gd name="T10" fmla="*/ 17943 w 1100"/>
              <a:gd name="T11" fmla="*/ 2712 h 5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0"/>
              <a:gd name="T19" fmla="*/ 0 h 565"/>
              <a:gd name="T20" fmla="*/ 1100 w 1100"/>
              <a:gd name="T21" fmla="*/ 565 h 5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0" h="565">
                <a:moveTo>
                  <a:pt x="869" y="130"/>
                </a:moveTo>
                <a:cubicBezTo>
                  <a:pt x="355" y="0"/>
                  <a:pt x="0" y="515"/>
                  <a:pt x="0" y="515"/>
                </a:cubicBezTo>
                <a:cubicBezTo>
                  <a:pt x="0" y="515"/>
                  <a:pt x="0" y="515"/>
                  <a:pt x="54" y="565"/>
                </a:cubicBezTo>
                <a:cubicBezTo>
                  <a:pt x="279" y="285"/>
                  <a:pt x="580" y="120"/>
                  <a:pt x="866" y="186"/>
                </a:cubicBezTo>
                <a:cubicBezTo>
                  <a:pt x="1050" y="226"/>
                  <a:pt x="1100" y="347"/>
                  <a:pt x="1100" y="347"/>
                </a:cubicBezTo>
                <a:cubicBezTo>
                  <a:pt x="1084" y="303"/>
                  <a:pt x="1043" y="192"/>
                  <a:pt x="869" y="13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MH_Other_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988668" y="2752536"/>
            <a:ext cx="523875" cy="242974"/>
          </a:xfrm>
          <a:custGeom>
            <a:avLst/>
            <a:gdLst>
              <a:gd name="T0" fmla="*/ 0 w 469"/>
              <a:gd name="T1" fmla="*/ 0 h 218"/>
              <a:gd name="T2" fmla="*/ 243 w 469"/>
              <a:gd name="T3" fmla="*/ 68 h 218"/>
              <a:gd name="T4" fmla="*/ 281 w 469"/>
              <a:gd name="T5" fmla="*/ 129 h 218"/>
              <a:gd name="T6" fmla="*/ 44 w 469"/>
              <a:gd name="T7" fmla="*/ 59 h 218"/>
              <a:gd name="T8" fmla="*/ 0 w 469"/>
              <a:gd name="T9" fmla="*/ 0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218"/>
              <a:gd name="T17" fmla="*/ 469 w 469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218">
                <a:moveTo>
                  <a:pt x="0" y="0"/>
                </a:moveTo>
                <a:lnTo>
                  <a:pt x="404" y="115"/>
                </a:lnTo>
                <a:lnTo>
                  <a:pt x="469" y="218"/>
                </a:lnTo>
                <a:lnTo>
                  <a:pt x="73" y="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MH_Other_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968176" y="2173688"/>
            <a:ext cx="296466" cy="146499"/>
          </a:xfrm>
          <a:custGeom>
            <a:avLst/>
            <a:gdLst>
              <a:gd name="T0" fmla="*/ 112 w 264"/>
              <a:gd name="T1" fmla="*/ 32 h 131"/>
              <a:gd name="T2" fmla="*/ 165 w 264"/>
              <a:gd name="T3" fmla="*/ 79 h 131"/>
              <a:gd name="T4" fmla="*/ 52 w 264"/>
              <a:gd name="T5" fmla="*/ 48 h 131"/>
              <a:gd name="T6" fmla="*/ 0 w 264"/>
              <a:gd name="T7" fmla="*/ 0 h 131"/>
              <a:gd name="T8" fmla="*/ 112 w 264"/>
              <a:gd name="T9" fmla="*/ 32 h 1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4"/>
              <a:gd name="T16" fmla="*/ 0 h 131"/>
              <a:gd name="T17" fmla="*/ 264 w 264"/>
              <a:gd name="T18" fmla="*/ 131 h 1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4" h="131">
                <a:moveTo>
                  <a:pt x="180" y="53"/>
                </a:moveTo>
                <a:lnTo>
                  <a:pt x="264" y="131"/>
                </a:lnTo>
                <a:lnTo>
                  <a:pt x="83" y="78"/>
                </a:lnTo>
                <a:lnTo>
                  <a:pt x="0" y="0"/>
                </a:lnTo>
                <a:lnTo>
                  <a:pt x="180" y="5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MH_Other_9"/>
          <p:cNvSpPr/>
          <p:nvPr>
            <p:custDataLst>
              <p:tags r:id="rId9"/>
            </p:custDataLst>
          </p:nvPr>
        </p:nvSpPr>
        <p:spPr bwMode="auto">
          <a:xfrm>
            <a:off x="2888989" y="4141928"/>
            <a:ext cx="6255011" cy="45719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zh-CN" altLang="en-US" sz="1350" b="1" kern="1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MH_Other_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rot="21307710" flipH="1">
            <a:off x="2554230" y="2973398"/>
            <a:ext cx="348854" cy="470297"/>
          </a:xfrm>
          <a:prstGeom prst="lin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MH_Other_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21307710" flipV="1">
            <a:off x="3240032" y="1813729"/>
            <a:ext cx="294085" cy="43815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MH_SubTitle_2"/>
          <p:cNvSpPr txBox="1"/>
          <p:nvPr>
            <p:custDataLst>
              <p:tags r:id="rId12"/>
            </p:custDataLst>
          </p:nvPr>
        </p:nvSpPr>
        <p:spPr bwMode="auto">
          <a:xfrm>
            <a:off x="563126" y="4120343"/>
            <a:ext cx="2268252" cy="432607"/>
          </a:xfrm>
          <a:prstGeom prst="rect">
            <a:avLst/>
          </a:prstGeom>
          <a:noFill/>
        </p:spPr>
        <p:txBody>
          <a:bodyPr wrap="square" tIns="0" bIns="0" anchor="ctr">
            <a:normAutofit/>
          </a:bodyPr>
          <a:lstStyle/>
          <a:p>
            <a:pPr algn="ctr">
              <a:defRPr/>
            </a:pPr>
            <a:r>
              <a:rPr lang="zh-TW" altLang="en-US" sz="2400" dirty="0">
                <a:solidFill>
                  <a:schemeClr val="bg1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文化手段</a:t>
            </a:r>
            <a:endParaRPr lang="zh-CN" altLang="en-US" sz="2400" dirty="0">
              <a:solidFill>
                <a:schemeClr val="bg1"/>
              </a:solidFill>
              <a:latin typeface="方正大标宋简体" panose="02010601030101010101" pitchFamily="2" charset="-122"/>
              <a:ea typeface="方正大标宋简体" panose="02010601030101010101" pitchFamily="2" charset="-122"/>
            </a:endParaRPr>
          </a:p>
        </p:txBody>
      </p:sp>
      <p:sp>
        <p:nvSpPr>
          <p:cNvPr id="17" name="MH_SubTitle_1"/>
          <p:cNvSpPr txBox="1"/>
          <p:nvPr>
            <p:custDataLst>
              <p:tags r:id="rId13"/>
            </p:custDataLst>
          </p:nvPr>
        </p:nvSpPr>
        <p:spPr bwMode="auto">
          <a:xfrm>
            <a:off x="2785760" y="703527"/>
            <a:ext cx="2268252" cy="432607"/>
          </a:xfrm>
          <a:prstGeom prst="rect">
            <a:avLst/>
          </a:prstGeom>
          <a:noFill/>
        </p:spPr>
        <p:txBody>
          <a:bodyPr wrap="square" tIns="0" bIns="0" anchor="ctr">
            <a:normAutofit/>
          </a:bodyPr>
          <a:lstStyle>
            <a:defPPr>
              <a:defRPr lang="zh-CN"/>
            </a:defPPr>
            <a:lvl1pPr algn="ctr">
              <a:defRPr sz="2400"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行政手段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MH_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45580" y="2335905"/>
            <a:ext cx="1843087" cy="448823"/>
          </a:xfrm>
          <a:prstGeom prst="rect">
            <a:avLst/>
          </a:prstGeom>
          <a:noFill/>
          <a:extLst/>
        </p:spPr>
        <p:txBody>
          <a:bodyPr wrap="square" tIns="0" bIns="0" anchor="ctr">
            <a:noAutofit/>
          </a:bodyPr>
          <a:lstStyle>
            <a:defPPr>
              <a:defRPr lang="zh-CN"/>
            </a:defPPr>
            <a:lvl1pPr algn="ctr">
              <a:defRPr sz="2400">
                <a:latin typeface="方正大标宋简体" panose="02010601030101010101" pitchFamily="2" charset="-122"/>
                <a:ea typeface="方正大标宋简体" panose="02010601030101010101" pitchFamily="2" charset="-122"/>
              </a:defRPr>
            </a:lvl1pPr>
          </a:lstStyle>
          <a:p>
            <a:r>
              <a:rPr lang="zh-TW" altLang="en-US" sz="3200" noProof="1">
                <a:solidFill>
                  <a:srgbClr val="FFFF00"/>
                </a:solidFill>
              </a:rPr>
              <a:t>经济手段</a:t>
            </a:r>
            <a:endParaRPr lang="zh-CN" altLang="zh-CN" sz="3200" noProof="1">
              <a:solidFill>
                <a:srgbClr val="FFFF00"/>
              </a:solidFill>
            </a:endParaRPr>
          </a:p>
        </p:txBody>
      </p:sp>
      <p:sp>
        <p:nvSpPr>
          <p:cNvPr id="19" name="MH_Desc_1"/>
          <p:cNvSpPr/>
          <p:nvPr>
            <p:custDataLst>
              <p:tags r:id="rId15"/>
            </p:custDataLst>
          </p:nvPr>
        </p:nvSpPr>
        <p:spPr bwMode="auto">
          <a:xfrm>
            <a:off x="5700226" y="694001"/>
            <a:ext cx="3173744" cy="3432362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0" rtlCol="0" anchor="ctr"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经济→互惠</a:t>
            </a:r>
            <a:endParaRPr lang="en-US" altLang="zh-TW" sz="2800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分配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奖惩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</a:t>
            </a:r>
            <a:endParaRPr lang="en-US" altLang="zh-TW" sz="2800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行政→强制</a:t>
            </a:r>
            <a:endParaRPr lang="en-US" altLang="zh-TW" sz="2800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altLang="zh-TW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50000"/>
              </a:lnSpc>
            </a:pPr>
            <a:r>
              <a:rPr lang="zh-TW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文化→习俗</a:t>
            </a:r>
            <a:endParaRPr lang="en-US" altLang="zh-TW" sz="2800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价值判断</a:t>
            </a:r>
            <a:r>
              <a:rPr lang="en-US" altLang="zh-TW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TW" alt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行为追求</a:t>
            </a:r>
            <a:endParaRPr lang="en-US" altLang="zh-CN" dirty="0">
              <a:solidFill>
                <a:schemeClr val="accent6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3800" y="4307394"/>
            <a:ext cx="4572000" cy="7027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1350"/>
              </a:spcBef>
              <a:buClrTx/>
              <a:buSzPct val="100000"/>
              <a:buNone/>
            </a:pPr>
            <a:r>
              <a:rPr lang="zh-CN" altLang="en-US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赋予</a:t>
            </a:r>
            <a:r>
              <a:rPr lang="zh-CN" altLang="en-US" sz="1400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合作的力量</a:t>
            </a:r>
            <a:r>
              <a:rPr lang="zh-CN" altLang="en-US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是制度的根本目的</a:t>
            </a:r>
            <a:endParaRPr lang="en-US" altLang="zh-CN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marL="0" indent="0">
              <a:spcBef>
                <a:spcPts val="1350"/>
              </a:spcBef>
              <a:buClrTx/>
              <a:buSzPct val="100000"/>
              <a:buNone/>
            </a:pPr>
            <a:r>
              <a:rPr lang="zh-CN" altLang="en-US" sz="1400" dirty="0">
                <a:solidFill>
                  <a:srgbClr val="FFFF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解放生产力</a:t>
            </a:r>
            <a:r>
              <a:rPr lang="zh-CN" altLang="en-US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是检验制度有效性的唯一标准</a:t>
            </a:r>
            <a:endParaRPr lang="en-US" altLang="zh-CN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8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结构化思考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362200" y="2266950"/>
            <a:ext cx="5029308" cy="2630055"/>
            <a:chOff x="617635" y="1808820"/>
            <a:chExt cx="8029482" cy="491870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00082" y="1808820"/>
              <a:ext cx="5543835" cy="461668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17635" y="4779150"/>
              <a:ext cx="2154166" cy="103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FF0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r>
                <a:rPr lang="zh-TW" altLang="en-US" sz="3000" dirty="0"/>
                <a:t>看现象</a:t>
              </a:r>
              <a:endParaRPr lang="zh-CN" altLang="en-US" sz="30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34324" y="1943837"/>
              <a:ext cx="2342623" cy="103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000" dirty="0">
                  <a:solidFill>
                    <a:srgbClr val="FFFF0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找</a:t>
              </a:r>
              <a:r>
                <a:rPr lang="zh-TW" altLang="en-US" sz="3000" dirty="0">
                  <a:solidFill>
                    <a:srgbClr val="FFFF0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问题</a:t>
              </a:r>
              <a:endParaRPr lang="zh-CN" altLang="en-US" sz="3000" dirty="0">
                <a:solidFill>
                  <a:srgbClr val="FFFF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62208" y="3351184"/>
              <a:ext cx="2184909" cy="103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FF0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r>
                <a:rPr lang="zh-TW" altLang="en-US" sz="3000" dirty="0"/>
                <a:t>给假设</a:t>
              </a:r>
              <a:endParaRPr lang="zh-CN" altLang="en-US" sz="30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35987" y="5691444"/>
              <a:ext cx="2126225" cy="103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FF0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r>
                <a:rPr lang="zh-TW" altLang="en-US" sz="3000" dirty="0"/>
                <a:t>去验证</a:t>
              </a:r>
              <a:endParaRPr lang="zh-CN" altLang="en-US" sz="300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958761" y="3691476"/>
              <a:ext cx="2276841" cy="103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000" dirty="0">
                  <a:solidFill>
                    <a:srgbClr val="C00000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rPr>
                <a:t>出对策</a:t>
              </a:r>
              <a:endParaRPr lang="zh-CN" altLang="en-US" sz="3000" dirty="0">
                <a:solidFill>
                  <a:srgbClr val="C00000"/>
                </a:solidFill>
                <a:latin typeface="方正粗宋简体" panose="03000509000000000000" pitchFamily="65" charset="-122"/>
                <a:ea typeface="方正粗宋简体" panose="03000509000000000000" pitchFamily="65" charset="-122"/>
              </a:endParaRPr>
            </a:p>
          </p:txBody>
        </p:sp>
      </p:grpSp>
      <p:sp>
        <p:nvSpPr>
          <p:cNvPr id="10" name="内容占位符 2"/>
          <p:cNvSpPr txBox="1">
            <a:spLocks/>
          </p:cNvSpPr>
          <p:nvPr/>
        </p:nvSpPr>
        <p:spPr>
          <a:xfrm>
            <a:off x="533400" y="3257550"/>
            <a:ext cx="3581400" cy="1062540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400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800" y="895350"/>
            <a:ext cx="5410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一、空间态：清晰的分类</a:t>
            </a:r>
          </a:p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二、时间流：掌握时间流上的关键任务节点</a:t>
            </a:r>
          </a:p>
          <a:p>
            <a:pPr indent="26797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三、路线图：有逻辑地进行推理式的提问</a:t>
            </a:r>
            <a:endParaRPr lang="zh-CN" altLang="zh-CN" sz="1800" kern="100" dirty="0">
              <a:solidFill>
                <a:schemeClr val="bg1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3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HR</a:t>
            </a:r>
            <a:r>
              <a:rPr lang="zh-TW" altLang="en-US" dirty="0" smtClean="0"/>
              <a:t>的影响力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7350"/>
            <a:ext cx="1499235" cy="255079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895600" y="1662827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人生目标从个人理想向组织和下属未来负责转变；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心智模式从唯我独尊向视野所及者皆为吾师转变；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工作技能从专业技能向人际技能和概念技能转变；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工作作风从事必躬亲向智慧共享和授人以渔转变；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角色定位从技术专家向千军之帅和万人之将转变；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zh-CN" altLang="zh-CN" sz="1800" kern="1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管理倾向从被动跟从向主动缔造和引领变革转变。</a:t>
            </a:r>
            <a:endParaRPr lang="zh-CN" altLang="zh-CN" sz="1800" kern="100" dirty="0">
              <a:solidFill>
                <a:schemeClr val="bg1"/>
              </a:solidFill>
              <a:effectLst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高效行动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577663" y="1120339"/>
            <a:ext cx="6244444" cy="3756273"/>
            <a:chOff x="296525" y="1493785"/>
            <a:chExt cx="8325925" cy="5008364"/>
          </a:xfrm>
        </p:grpSpPr>
        <p:sp>
          <p:nvSpPr>
            <p:cNvPr id="4" name="文本框 3"/>
            <p:cNvSpPr txBox="1"/>
            <p:nvPr/>
          </p:nvSpPr>
          <p:spPr>
            <a:xfrm>
              <a:off x="296525" y="2361689"/>
              <a:ext cx="2363668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1-</a:t>
              </a:r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</a:t>
              </a:r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</a:t>
              </a:r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开始</a:t>
              </a:r>
              <a:endPara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r">
                <a:lnSpc>
                  <a:spcPct val="200000"/>
                </a:lnSpc>
              </a:pPr>
              <a:r>
                <a:rPr lang="en-US" altLang="zh-CN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2-</a:t>
              </a:r>
              <a:r>
                <a:rPr lang="zh-TW" altLang="en-US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向整体贡献</a:t>
              </a:r>
              <a:endParaRPr lang="zh-CN" altLang="en-US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200000"/>
                </a:lnSpc>
              </a:pPr>
              <a:r>
                <a:rPr lang="en-US" altLang="zh-CN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3-</a:t>
              </a:r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聚焦关键</a:t>
              </a:r>
              <a:r>
                <a:rPr lang="zh-CN" altLang="en-US" sz="18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endParaRPr lang="zh-CN" altLang="en-US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507215" y="2361689"/>
              <a:ext cx="2115235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TW" altLang="en-US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用意义自驱</a:t>
              </a:r>
              <a:r>
                <a:rPr lang="en-US" altLang="zh-CN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-4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以优势</a:t>
              </a:r>
              <a:r>
                <a:rPr lang="zh-CN" altLang="en-US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加速</a:t>
              </a:r>
              <a:r>
                <a:rPr lang="en-US" altLang="zh-CN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-5</a:t>
              </a:r>
              <a:endParaRPr lang="zh-CN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信任</a:t>
              </a:r>
              <a:r>
                <a:rPr lang="zh-TW" altLang="en-US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凝人才</a:t>
              </a:r>
              <a:r>
                <a:rPr lang="en-US" altLang="zh-TW" sz="1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-6</a:t>
              </a:r>
              <a:endParaRPr lang="zh-CN" altLang="en-US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内容占位符 3"/>
            <p:cNvSpPr txBox="1">
              <a:spLocks/>
            </p:cNvSpPr>
            <p:nvPr/>
          </p:nvSpPr>
          <p:spPr>
            <a:xfrm>
              <a:off x="3369835" y="5737064"/>
              <a:ext cx="2232248" cy="765085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vert="horz" lIns="68580" tIns="34290" rIns="68580" bIns="3429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方正大标宋简体" panose="02010601030101010101" pitchFamily="2" charset="-122"/>
                  <a:ea typeface="方正大标宋简体" panose="02010601030101010101" pitchFamily="2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方正大标宋简体" panose="02010601030101010101" pitchFamily="2" charset="-122"/>
                  <a:ea typeface="方正大标宋简体" panose="02010601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方正大标宋简体" panose="02010601030101010101" pitchFamily="2" charset="-122"/>
                  <a:ea typeface="方正大标宋简体" panose="02010601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方正大标宋简体" panose="02010601030101010101" pitchFamily="2" charset="-122"/>
                  <a:ea typeface="方正大标宋简体" panose="02010601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方正大标宋简体" panose="02010601030101010101" pitchFamily="2" charset="-122"/>
                  <a:ea typeface="方正大标宋简体" panose="02010601030101010101" pitchFamily="2" charset="-122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TW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保持正能量</a:t>
              </a:r>
              <a:endPara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 algn="ctr">
                <a:buNone/>
              </a:pPr>
              <a:r>
                <a:rPr lang="en-US" altLang="zh-TW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en-US" altLang="zh-CN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TW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内化为本能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50214" y="1493785"/>
              <a:ext cx="4665941" cy="4525963"/>
              <a:chOff x="2150214" y="1493785"/>
              <a:chExt cx="4665941" cy="4525963"/>
            </a:xfrm>
          </p:grpSpPr>
          <p:pic>
            <p:nvPicPr>
              <p:cNvPr id="8" name="内容占位符 3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0214" y="1493785"/>
                <a:ext cx="4665941" cy="4525963"/>
              </a:xfrm>
              <a:prstGeom prst="rect">
                <a:avLst/>
              </a:prstGeom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1850" y="2946754"/>
                <a:ext cx="2736836" cy="2727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文本框 9"/>
              <p:cNvSpPr txBox="1"/>
              <p:nvPr/>
            </p:nvSpPr>
            <p:spPr>
              <a:xfrm rot="5400000">
                <a:off x="3154344" y="2429195"/>
                <a:ext cx="3645402" cy="2520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>
                <a:prstTxWarp prst="textArchUpPour">
                  <a:avLst>
                    <a:gd name="adj1" fmla="val 12431852"/>
                    <a:gd name="adj2" fmla="val 47130"/>
                  </a:avLst>
                </a:prstTxWarp>
                <a:spAutoFit/>
              </a:bodyPr>
              <a:lstStyle/>
              <a:p>
                <a:r>
                  <a:rPr lang="zh-TW" altLang="en-US" sz="750" dirty="0">
                    <a:ln w="3175">
                      <a:solidFill>
                        <a:schemeClr val="bg1"/>
                      </a:solidFill>
                    </a:ln>
                    <a:solidFill>
                      <a:srgbClr val="C00000"/>
                    </a:solidFill>
                    <a:latin typeface="TypeLand 康熙字典體試用版" pitchFamily="50" charset="-120"/>
                    <a:ea typeface="TypeLand 康熙字典體試用版" pitchFamily="50" charset="-120"/>
                  </a:rPr>
                  <a:t>激士气</a:t>
                </a:r>
                <a:endParaRPr lang="zh-CN" altLang="en-US" sz="750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TypeLand 康熙字典體試用版" pitchFamily="50" charset="-120"/>
                  <a:ea typeface="TypeLand 康熙字典體試用版" pitchFamily="50" charset="-12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 rot="5400000">
                <a:off x="2274717" y="2458963"/>
                <a:ext cx="3564687" cy="2470039"/>
              </a:xfrm>
              <a:prstGeom prst="rect">
                <a:avLst/>
              </a:prstGeom>
              <a:noFill/>
            </p:spPr>
            <p:txBody>
              <a:bodyPr vert="eaVert" wrap="none" rtlCol="0">
                <a:prstTxWarp prst="textArchDownPour">
                  <a:avLst>
                    <a:gd name="adj1" fmla="val 1463681"/>
                    <a:gd name="adj2" fmla="val 37442"/>
                  </a:avLst>
                </a:prstTxWarp>
                <a:spAutoFit/>
              </a:bodyPr>
              <a:lstStyle/>
              <a:p>
                <a:r>
                  <a:rPr lang="zh-TW" altLang="en-US" sz="750" dirty="0">
                    <a:ln w="3175">
                      <a:solidFill>
                        <a:schemeClr val="bg1"/>
                      </a:solidFill>
                    </a:ln>
                    <a:solidFill>
                      <a:srgbClr val="C00000"/>
                    </a:solidFill>
                    <a:latin typeface="TypeLand 康熙字典體試用版" pitchFamily="50" charset="-120"/>
                    <a:ea typeface="TypeLand 康熙字典體試用版" pitchFamily="50" charset="-120"/>
                  </a:rPr>
                  <a:t>提效能</a:t>
                </a:r>
                <a:endParaRPr lang="zh-CN" altLang="en-US" sz="750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TypeLand 康熙字典體試用版" pitchFamily="50" charset="-120"/>
                  <a:ea typeface="TypeLand 康熙字典體試用版" pitchFamily="50" charset="-12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749330" y="1821629"/>
                <a:ext cx="1620180" cy="6771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700" dirty="0">
                    <a:ln w="3175">
                      <a:solidFill>
                        <a:schemeClr val="bg1"/>
                      </a:solidFill>
                    </a:ln>
                    <a:solidFill>
                      <a:srgbClr val="C00000"/>
                    </a:solidFill>
                    <a:latin typeface="TypeLand 康熙字典體試用版" pitchFamily="50" charset="-120"/>
                    <a:ea typeface="TypeLand 康熙字典體試用版" pitchFamily="50" charset="-120"/>
                  </a:rPr>
                  <a:t>管自已</a:t>
                </a:r>
                <a:endParaRPr lang="zh-CN" altLang="en-US" sz="2700" dirty="0">
                  <a:ln w="3175">
                    <a:solidFill>
                      <a:schemeClr val="bg1"/>
                    </a:solidFill>
                  </a:ln>
                  <a:solidFill>
                    <a:srgbClr val="C00000"/>
                  </a:solidFill>
                  <a:latin typeface="TypeLand 康熙字典體試用版" pitchFamily="50" charset="-120"/>
                  <a:ea typeface="TypeLand 康熙字典體試用版" pitchFamily="50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0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6377" y="546526"/>
            <a:ext cx="12234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7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金大松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6846" y="1046081"/>
            <a:ext cx="5072953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东方大成管理咨询公司副总经理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PDP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人才测评总部专业分析师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IPTA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国际职业培训师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企业管理资深顾问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高级咨询师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心理咨询师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时代光华特聘人力资源专家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广东省全国名牌评审专家组组长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中国十大管理实践评选评审专家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42950"/>
            <a:ext cx="3555395" cy="35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51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58178"/>
            <a:ext cx="5387939" cy="34853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85" y="438150"/>
            <a:ext cx="8322829" cy="14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0275"/>
            <a:ext cx="7620000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32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9" y="0"/>
            <a:ext cx="886065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6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04">
        <p14:prism/>
      </p:transition>
    </mc:Choice>
    <mc:Fallback xmlns="">
      <p:transition spd="slow" advTm="7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0"/>
            <a:ext cx="8817429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352550"/>
            <a:ext cx="68580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77200" cy="51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3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9" y="514350"/>
            <a:ext cx="754750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Desc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207170852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2b829cf-a0ea-4939-bd97-f36fe4c547c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ab6040-c69a-4910-911b-d9b1a324964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128114452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1_Default Design">
  <a:themeElements>
    <a:clrScheme name="1_Default Design 11">
      <a:dk1>
        <a:srgbClr val="000000"/>
      </a:dk1>
      <a:lt1>
        <a:srgbClr val="FFFFFF"/>
      </a:lt1>
      <a:dk2>
        <a:srgbClr val="6A1D44"/>
      </a:dk2>
      <a:lt2>
        <a:srgbClr val="FFD15F"/>
      </a:lt2>
      <a:accent1>
        <a:srgbClr val="000099"/>
      </a:accent1>
      <a:accent2>
        <a:srgbClr val="0099F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8AE7"/>
      </a:accent6>
      <a:hlink>
        <a:srgbClr val="003399"/>
      </a:hlink>
      <a:folHlink>
        <a:srgbClr val="FFB400"/>
      </a:folHlink>
    </a:clrScheme>
    <a:fontScheme name="1_Default Design">
      <a:majorFont>
        <a:latin typeface="Arial"/>
        <a:ea typeface="华文新魏"/>
        <a:cs typeface="Arial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339933"/>
        </a:dk2>
        <a:lt2>
          <a:srgbClr val="969696"/>
        </a:lt2>
        <a:accent1>
          <a:srgbClr val="00FF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000E7"/>
        </a:accent6>
        <a:hlink>
          <a:srgbClr val="00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0C0C0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D4D4D4"/>
        </a:accent6>
        <a:hlink>
          <a:srgbClr val="5F5F5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00CC00"/>
        </a:accent1>
        <a:accent2>
          <a:srgbClr val="FFFFFF"/>
        </a:accent2>
        <a:accent3>
          <a:srgbClr val="AAAAE2"/>
        </a:accent3>
        <a:accent4>
          <a:srgbClr val="DADADA"/>
        </a:accent4>
        <a:accent5>
          <a:srgbClr val="AAE2AA"/>
        </a:accent5>
        <a:accent6>
          <a:srgbClr val="E7E7E7"/>
        </a:accent6>
        <a:hlink>
          <a:srgbClr val="FF00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000099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8AE7"/>
        </a:accent6>
        <a:hlink>
          <a:srgbClr val="99CC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99"/>
        </a:dk2>
        <a:lt2>
          <a:srgbClr val="FFCC00"/>
        </a:lt2>
        <a:accent1>
          <a:srgbClr val="0099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B9D6E7"/>
        </a:accent6>
        <a:hlink>
          <a:srgbClr val="FFE67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99"/>
        </a:dk2>
        <a:lt2>
          <a:srgbClr val="FFCC00"/>
        </a:lt2>
        <a:accent1>
          <a:srgbClr val="0099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8AB9E7"/>
        </a:accent6>
        <a:hlink>
          <a:srgbClr val="CCECFF"/>
        </a:hlink>
        <a:folHlink>
          <a:srgbClr val="FFE6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FFE67D"/>
        </a:dk2>
        <a:lt2>
          <a:srgbClr val="FFCC00"/>
        </a:lt2>
        <a:accent1>
          <a:srgbClr val="000099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8AE7"/>
        </a:accent6>
        <a:hlink>
          <a:srgbClr val="99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6A1D7E"/>
        </a:dk2>
        <a:lt2>
          <a:srgbClr val="FFDE95"/>
        </a:lt2>
        <a:accent1>
          <a:srgbClr val="000099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8AE7"/>
        </a:accent6>
        <a:hlink>
          <a:srgbClr val="CCECFF"/>
        </a:hlink>
        <a:folHlink>
          <a:srgbClr val="D49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6A1D44"/>
        </a:dk2>
        <a:lt2>
          <a:srgbClr val="FFDE95"/>
        </a:lt2>
        <a:accent1>
          <a:srgbClr val="000099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8AE7"/>
        </a:accent6>
        <a:hlink>
          <a:srgbClr val="CCECFF"/>
        </a:hlink>
        <a:folHlink>
          <a:srgbClr val="D49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6A1D44"/>
        </a:dk2>
        <a:lt2>
          <a:srgbClr val="FFD15F"/>
        </a:lt2>
        <a:accent1>
          <a:srgbClr val="000099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8AE7"/>
        </a:accent6>
        <a:hlink>
          <a:srgbClr val="CCECFF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6A1D44"/>
        </a:dk2>
        <a:lt2>
          <a:srgbClr val="FFD15F"/>
        </a:lt2>
        <a:accent1>
          <a:srgbClr val="000099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8AE7"/>
        </a:accent6>
        <a:hlink>
          <a:srgbClr val="003399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2014书籍报告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91917"/>
      </a:accent1>
      <a:accent2>
        <a:srgbClr val="B12725"/>
      </a:accent2>
      <a:accent3>
        <a:srgbClr val="F58E2E"/>
      </a:accent3>
      <a:accent4>
        <a:srgbClr val="05BAC8"/>
      </a:accent4>
      <a:accent5>
        <a:srgbClr val="1A92A2"/>
      </a:accent5>
      <a:accent6>
        <a:srgbClr val="21AB82"/>
      </a:accent6>
      <a:hlink>
        <a:srgbClr val="0563C1"/>
      </a:hlink>
      <a:folHlink>
        <a:srgbClr val="954F72"/>
      </a:folHlink>
    </a:clrScheme>
    <a:fontScheme name="mksslup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7DC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2014书籍报告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91917"/>
      </a:accent1>
      <a:accent2>
        <a:srgbClr val="B12725"/>
      </a:accent2>
      <a:accent3>
        <a:srgbClr val="F58E2E"/>
      </a:accent3>
      <a:accent4>
        <a:srgbClr val="05BAC8"/>
      </a:accent4>
      <a:accent5>
        <a:srgbClr val="1A92A2"/>
      </a:accent5>
      <a:accent6>
        <a:srgbClr val="21AB82"/>
      </a:accent6>
      <a:hlink>
        <a:srgbClr val="0563C1"/>
      </a:hlink>
      <a:folHlink>
        <a:srgbClr val="954F72"/>
      </a:folHlink>
    </a:clrScheme>
    <a:fontScheme name="mksslup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7DC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1242</TotalTime>
  <Pages>5</Pages>
  <Words>874</Words>
  <Application>Microsoft Office PowerPoint</Application>
  <PresentationFormat>全屏显示(16:9)</PresentationFormat>
  <Paragraphs>151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50" baseType="lpstr">
      <vt:lpstr>Adobe 宋体 Std L</vt:lpstr>
      <vt:lpstr>TypeLand 康熙字典體試用版</vt:lpstr>
      <vt:lpstr>逼格青春粗黑体简2.0</vt:lpstr>
      <vt:lpstr>方正粗倩简体</vt:lpstr>
      <vt:lpstr>方正粗宋简体</vt:lpstr>
      <vt:lpstr>方正大标宋简体</vt:lpstr>
      <vt:lpstr>方正仿宋简体</vt:lpstr>
      <vt:lpstr>方正剪纸简体</vt:lpstr>
      <vt:lpstr>方正呐喊体</vt:lpstr>
      <vt:lpstr>方正清刻本悦宋简体</vt:lpstr>
      <vt:lpstr>方正细倩简体</vt:lpstr>
      <vt:lpstr>方正中倩简体</vt:lpstr>
      <vt:lpstr>华文楷体</vt:lpstr>
      <vt:lpstr>华文新魏</vt:lpstr>
      <vt:lpstr>华文中宋</vt:lpstr>
      <vt:lpstr>宋体</vt:lpstr>
      <vt:lpstr>微软雅黑</vt:lpstr>
      <vt:lpstr>Arial</vt:lpstr>
      <vt:lpstr>Impact</vt:lpstr>
      <vt:lpstr>Times New Roman</vt:lpstr>
      <vt:lpstr>Wingdings</vt:lpstr>
      <vt:lpstr>1_Default Design</vt:lpstr>
      <vt:lpstr>Office 主题</vt:lpstr>
      <vt:lpstr>1_Office 主题</vt:lpstr>
      <vt:lpstr>新时代下HR的职业挑战与成长路径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了解业务</vt:lpstr>
      <vt:lpstr>对接</vt:lpstr>
      <vt:lpstr>PowerPoint 演示文稿</vt:lpstr>
      <vt:lpstr>把脉</vt:lpstr>
      <vt:lpstr>战略梳理</vt:lpstr>
      <vt:lpstr>业务梳理</vt:lpstr>
      <vt:lpstr>制度</vt:lpstr>
      <vt:lpstr>结构化思考</vt:lpstr>
      <vt:lpstr>HR的影响力</vt:lpstr>
      <vt:lpstr>高效行动</vt:lpstr>
      <vt:lpstr>PowerPoint 演示文稿</vt:lpstr>
    </vt:vector>
  </TitlesOfParts>
  <Company>Towers Perrin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公司情况介绍</dc:title>
  <dc:creator>Towers Perrin</dc:creator>
  <dc:description>TCP (Two Color Projection) - August 2004, Release 8.4</dc:description>
  <cp:lastModifiedBy>j s</cp:lastModifiedBy>
  <cp:revision>4093</cp:revision>
  <cp:lastPrinted>1998-02-16T21:38:00Z</cp:lastPrinted>
  <dcterms:created xsi:type="dcterms:W3CDTF">1998-05-19T20:31:00Z</dcterms:created>
  <dcterms:modified xsi:type="dcterms:W3CDTF">2018-05-18T08:39:12Z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PPresentationType">
    <vt:lpwstr>TCP</vt:lpwstr>
  </property>
  <property fmtid="{D5CDD505-2E9C-101B-9397-08002B2CF9AE}" pid="3" name="tpColorBarLegacy">
    <vt:bool>false</vt:bool>
  </property>
  <property fmtid="{D5CDD505-2E9C-101B-9397-08002B2CF9AE}" pid="4" name="tpNewBrand">
    <vt:bool>true</vt:bool>
  </property>
  <property fmtid="{D5CDD505-2E9C-101B-9397-08002B2CF9AE}" pid="5" name="tpLogoType">
    <vt:i4>0</vt:i4>
  </property>
  <property fmtid="{D5CDD505-2E9C-101B-9397-08002B2CF9AE}" pid="6" name="tpColorBar">
    <vt:bool>false</vt:bool>
  </property>
  <property fmtid="{D5CDD505-2E9C-101B-9397-08002B2CF9AE}" pid="7" name="tpColorBarBusiness">
    <vt:i4>0</vt:i4>
  </property>
  <property fmtid="{D5CDD505-2E9C-101B-9397-08002B2CF9AE}" pid="8" name="KSOProductBuildVer">
    <vt:lpwstr>2052-10.1.0.5777</vt:lpwstr>
  </property>
</Properties>
</file>