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1" r:id="rId3"/>
    <p:sldId id="260" r:id="rId4"/>
    <p:sldId id="259" r:id="rId5"/>
    <p:sldId id="273" r:id="rId6"/>
    <p:sldId id="262" r:id="rId7"/>
    <p:sldId id="263" r:id="rId8"/>
    <p:sldId id="305" r:id="rId9"/>
    <p:sldId id="271" r:id="rId10"/>
    <p:sldId id="306" r:id="rId11"/>
    <p:sldId id="267" r:id="rId12"/>
    <p:sldId id="307" r:id="rId13"/>
    <p:sldId id="269" r:id="rId14"/>
    <p:sldId id="308" r:id="rId15"/>
    <p:sldId id="309" r:id="rId16"/>
    <p:sldId id="279" r:id="rId17"/>
    <p:sldId id="310" r:id="rId18"/>
    <p:sldId id="258" r:id="rId19"/>
  </p:sldIdLst>
  <p:sldSz cx="9144000" cy="5715000" type="screen16x1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5050"/>
    <a:srgbClr val="FF66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987" autoAdjust="0"/>
    <p:restoredTop sz="99697" autoAdjust="0"/>
  </p:normalViewPr>
  <p:slideViewPr>
    <p:cSldViewPr snapToGrid="0">
      <p:cViewPr varScale="1">
        <p:scale>
          <a:sx n="102" d="100"/>
          <a:sy n="102" d="100"/>
        </p:scale>
        <p:origin x="-546" y="-90"/>
      </p:cViewPr>
      <p:guideLst>
        <p:guide orient="horz" pos="180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BFD5CC-27C8-4713-9912-4EF14548237E}" type="datetimeFigureOut">
              <a:rPr lang="zh-CN" altLang="en-US" smtClean="0"/>
              <a:pPr/>
              <a:t>2018/9/11</a:t>
            </a:fld>
            <a:endParaRPr lang="zh-CN" altLang="en-US"/>
          </a:p>
        </p:txBody>
      </p:sp>
      <p:sp>
        <p:nvSpPr>
          <p:cNvPr id="4" name="幻灯片图像占位符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AFE4B0B-E16F-441C-A57A-7AC33C0AA2D1}" type="slidenum">
              <a:rPr lang="zh-CN" altLang="en-US" smtClean="0"/>
              <a:pPr/>
              <a:t>‹#›</a:t>
            </a:fld>
            <a:endParaRPr lang="zh-CN" altLang="en-US"/>
          </a:p>
        </p:txBody>
      </p:sp>
    </p:spTree>
    <p:extLst>
      <p:ext uri="{BB962C8B-B14F-4D97-AF65-F5344CB8AC3E}">
        <p14:creationId xmlns="" xmlns:p14="http://schemas.microsoft.com/office/powerpoint/2010/main" val="1095857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baogaobaogao.com/C_QiTaBaoGao/79/RenKouLaoLingHuaFaZhanXianZhuangFenXiQianJingYuCe.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r>
              <a:rPr lang="en-US" altLang="zh-CN" sz="1200" b="0" i="0" kern="1200" dirty="0" smtClean="0">
                <a:solidFill>
                  <a:schemeClr val="tx1"/>
                </a:solidFill>
                <a:latin typeface="+mn-lt"/>
                <a:ea typeface="+mn-ea"/>
                <a:cs typeface="+mn-cs"/>
              </a:rPr>
              <a:t>2015</a:t>
            </a:r>
            <a:r>
              <a:rPr lang="zh-CN" altLang="en-US" sz="1200" b="0" i="0" kern="1200" dirty="0" smtClean="0">
                <a:solidFill>
                  <a:schemeClr val="tx1"/>
                </a:solidFill>
                <a:latin typeface="+mn-lt"/>
                <a:ea typeface="+mn-ea"/>
                <a:cs typeface="+mn-cs"/>
              </a:rPr>
              <a:t>年国民生产总值为</a:t>
            </a:r>
            <a:r>
              <a:rPr lang="en-US" altLang="zh-CN" sz="1200" b="0" i="0" kern="1200" dirty="0" smtClean="0">
                <a:solidFill>
                  <a:schemeClr val="tx1"/>
                </a:solidFill>
                <a:latin typeface="+mn-lt"/>
                <a:ea typeface="+mn-ea"/>
                <a:cs typeface="+mn-cs"/>
              </a:rPr>
              <a:t>67.67</a:t>
            </a:r>
            <a:r>
              <a:rPr lang="zh-CN" altLang="en-US" sz="1200" b="0" i="0" kern="1200" dirty="0" smtClean="0">
                <a:solidFill>
                  <a:schemeClr val="tx1"/>
                </a:solidFill>
                <a:latin typeface="+mn-lt"/>
                <a:ea typeface="+mn-ea"/>
                <a:cs typeface="+mn-cs"/>
              </a:rPr>
              <a:t>万亿，健康产业占</a:t>
            </a:r>
            <a:r>
              <a:rPr lang="en-US" altLang="zh-CN" sz="1200" b="0" i="0" kern="1200" dirty="0" smtClean="0">
                <a:solidFill>
                  <a:schemeClr val="tx1"/>
                </a:solidFill>
                <a:latin typeface="+mn-lt"/>
                <a:ea typeface="+mn-ea"/>
                <a:cs typeface="+mn-cs"/>
              </a:rPr>
              <a:t>6%</a:t>
            </a:r>
            <a:r>
              <a:rPr lang="zh-CN" altLang="en-US" sz="1200" b="0" i="0" kern="1200" dirty="0" smtClean="0">
                <a:solidFill>
                  <a:schemeClr val="tx1"/>
                </a:solidFill>
                <a:latin typeface="+mn-lt"/>
                <a:ea typeface="+mn-ea"/>
                <a:cs typeface="+mn-cs"/>
              </a:rPr>
              <a:t>，也就是</a:t>
            </a:r>
            <a:r>
              <a:rPr lang="en-US" altLang="zh-CN" sz="1200" b="0" i="0" kern="1200" dirty="0" smtClean="0">
                <a:solidFill>
                  <a:schemeClr val="tx1"/>
                </a:solidFill>
                <a:latin typeface="+mn-lt"/>
                <a:ea typeface="+mn-ea"/>
                <a:cs typeface="+mn-cs"/>
              </a:rPr>
              <a:t>4</a:t>
            </a:r>
            <a:r>
              <a:rPr lang="zh-CN" altLang="en-US" sz="1200" b="0" i="0" kern="1200" dirty="0" smtClean="0">
                <a:solidFill>
                  <a:schemeClr val="tx1"/>
                </a:solidFill>
                <a:latin typeface="+mn-lt"/>
                <a:ea typeface="+mn-ea"/>
                <a:cs typeface="+mn-cs"/>
              </a:rPr>
              <a:t>万亿，而美国</a:t>
            </a:r>
            <a:r>
              <a:rPr lang="en-US" altLang="zh-CN" sz="1200" b="0" i="0" kern="1200" dirty="0" smtClean="0">
                <a:solidFill>
                  <a:schemeClr val="tx1"/>
                </a:solidFill>
                <a:latin typeface="+mn-lt"/>
                <a:ea typeface="+mn-ea"/>
                <a:cs typeface="+mn-cs"/>
              </a:rPr>
              <a:t>2009</a:t>
            </a:r>
            <a:r>
              <a:rPr lang="zh-CN" altLang="en-US" sz="1200" b="0" i="0" kern="1200" dirty="0" smtClean="0">
                <a:solidFill>
                  <a:schemeClr val="tx1"/>
                </a:solidFill>
                <a:latin typeface="+mn-lt"/>
                <a:ea typeface="+mn-ea"/>
                <a:cs typeface="+mn-cs"/>
              </a:rPr>
              <a:t>年健康产业占国民生产总值的</a:t>
            </a:r>
            <a:r>
              <a:rPr lang="en-US" altLang="zh-CN" sz="1200" b="0" i="0" kern="1200" dirty="0" smtClean="0">
                <a:solidFill>
                  <a:schemeClr val="tx1"/>
                </a:solidFill>
                <a:latin typeface="+mn-lt"/>
                <a:ea typeface="+mn-ea"/>
                <a:cs typeface="+mn-cs"/>
              </a:rPr>
              <a:t>17.6%</a:t>
            </a:r>
            <a:r>
              <a:rPr lang="zh-CN" altLang="en-US" sz="1200" b="0" i="0" kern="1200" dirty="0" smtClean="0">
                <a:solidFill>
                  <a:schemeClr val="tx1"/>
                </a:solidFill>
                <a:latin typeface="+mn-lt"/>
                <a:ea typeface="+mn-ea"/>
                <a:cs typeface="+mn-cs"/>
              </a:rPr>
              <a:t>，李克强总理</a:t>
            </a:r>
            <a:r>
              <a:rPr lang="en-US" altLang="zh-CN" sz="1200" b="0" i="0" kern="1200" dirty="0" smtClean="0">
                <a:solidFill>
                  <a:schemeClr val="tx1"/>
                </a:solidFill>
                <a:latin typeface="+mn-lt"/>
                <a:ea typeface="+mn-ea"/>
                <a:cs typeface="+mn-cs"/>
              </a:rPr>
              <a:t>2013</a:t>
            </a:r>
            <a:r>
              <a:rPr lang="zh-CN" altLang="en-US" sz="1200" b="0" i="0" kern="1200" dirty="0" smtClean="0">
                <a:solidFill>
                  <a:schemeClr val="tx1"/>
                </a:solidFill>
                <a:latin typeface="+mn-lt"/>
                <a:ea typeface="+mn-ea"/>
                <a:cs typeface="+mn-cs"/>
              </a:rPr>
              <a:t>年指出到</a:t>
            </a:r>
            <a:r>
              <a:rPr lang="en-US" altLang="zh-CN" sz="1200" b="0" i="0" kern="1200" dirty="0" smtClean="0">
                <a:solidFill>
                  <a:schemeClr val="tx1"/>
                </a:solidFill>
                <a:latin typeface="+mn-lt"/>
                <a:ea typeface="+mn-ea"/>
                <a:cs typeface="+mn-cs"/>
              </a:rPr>
              <a:t>2020</a:t>
            </a:r>
            <a:r>
              <a:rPr lang="zh-CN" altLang="en-US" sz="1200" b="0" i="0" kern="1200" dirty="0" smtClean="0">
                <a:solidFill>
                  <a:schemeClr val="tx1"/>
                </a:solidFill>
                <a:latin typeface="+mn-lt"/>
                <a:ea typeface="+mn-ea"/>
                <a:cs typeface="+mn-cs"/>
              </a:rPr>
              <a:t>年我国健康服务业产业规模将达到</a:t>
            </a:r>
            <a:r>
              <a:rPr lang="en-US" altLang="zh-CN" sz="1200" b="0" i="0" kern="1200" dirty="0" smtClean="0">
                <a:solidFill>
                  <a:schemeClr val="tx1"/>
                </a:solidFill>
                <a:latin typeface="+mn-lt"/>
                <a:ea typeface="+mn-ea"/>
                <a:cs typeface="+mn-cs"/>
              </a:rPr>
              <a:t>8</a:t>
            </a:r>
            <a:r>
              <a:rPr lang="zh-CN" altLang="en-US" sz="1200" b="0" i="0" kern="1200" dirty="0" smtClean="0">
                <a:solidFill>
                  <a:schemeClr val="tx1"/>
                </a:solidFill>
                <a:latin typeface="+mn-lt"/>
                <a:ea typeface="+mn-ea"/>
                <a:cs typeface="+mn-cs"/>
              </a:rPr>
              <a:t>万亿</a:t>
            </a:r>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11</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12</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13</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14</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15</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16</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r>
              <a:rPr lang="zh-CN" altLang="en-US" sz="1200" b="0" i="0" kern="1200" dirty="0" smtClean="0">
                <a:solidFill>
                  <a:schemeClr val="tx1"/>
                </a:solidFill>
                <a:latin typeface="+mn-lt"/>
                <a:ea typeface="+mn-ea"/>
                <a:cs typeface="+mn-cs"/>
              </a:rPr>
              <a:t>健康体检是指通过医学手段和方法对客户进行健康检查、健康咨询、健康评估、健康维护等以预防疾病、促进健康、管理健康为目的的综合服务产业。</a:t>
            </a:r>
          </a:p>
          <a:p>
            <a:r>
              <a:rPr lang="zh-CN" altLang="en-US" sz="1200" b="0" i="0" kern="1200" dirty="0" smtClean="0">
                <a:solidFill>
                  <a:schemeClr val="tx1"/>
                </a:solidFill>
                <a:latin typeface="+mn-lt"/>
                <a:ea typeface="+mn-ea"/>
                <a:cs typeface="+mn-cs"/>
              </a:rPr>
              <a:t>　　</a:t>
            </a:r>
            <a:r>
              <a:rPr lang="zh-CN" altLang="en-US" sz="1200" b="0" i="0" u="none" strike="noStrike" kern="1200" dirty="0" smtClean="0">
                <a:solidFill>
                  <a:schemeClr val="tx1"/>
                </a:solidFill>
                <a:latin typeface="+mn-lt"/>
                <a:ea typeface="+mn-ea"/>
                <a:cs typeface="+mn-cs"/>
                <a:hlinkClick r:id="rId3" tooltip="人口老龄化发展现状分析前景预测"/>
              </a:rPr>
              <a:t>人口老龄化</a:t>
            </a:r>
            <a:r>
              <a:rPr lang="zh-CN" altLang="en-US" sz="1200" b="0" i="0" kern="1200" dirty="0" smtClean="0">
                <a:solidFill>
                  <a:schemeClr val="tx1"/>
                </a:solidFill>
                <a:latin typeface="+mn-lt"/>
                <a:ea typeface="+mn-ea"/>
                <a:cs typeface="+mn-cs"/>
              </a:rPr>
              <a:t>以及人们健康意识的觉醒，催生着体检行业获得了前所未有的发展。</a:t>
            </a:r>
            <a:r>
              <a:rPr lang="en-US" altLang="zh-CN" sz="1200" b="0" i="0" kern="1200" dirty="0" smtClean="0">
                <a:solidFill>
                  <a:schemeClr val="tx1"/>
                </a:solidFill>
                <a:latin typeface="+mn-lt"/>
                <a:ea typeface="+mn-ea"/>
                <a:cs typeface="+mn-cs"/>
              </a:rPr>
              <a:t>2011</a:t>
            </a:r>
            <a:r>
              <a:rPr lang="zh-CN" altLang="en-US" sz="1200" b="0" i="0" kern="1200" dirty="0" smtClean="0">
                <a:solidFill>
                  <a:schemeClr val="tx1"/>
                </a:solidFill>
                <a:latin typeface="+mn-lt"/>
                <a:ea typeface="+mn-ea"/>
                <a:cs typeface="+mn-cs"/>
              </a:rPr>
              <a:t>年，行业内排名第三、第四的“美年”和“大健康”合并，爱康国宾、慈铭、美年大健康成了三足鼎立状态。</a:t>
            </a:r>
          </a:p>
          <a:p>
            <a:r>
              <a:rPr lang="zh-CN" altLang="en-US" sz="1200" b="0" i="0" kern="1200" dirty="0" smtClean="0">
                <a:solidFill>
                  <a:schemeClr val="tx1"/>
                </a:solidFill>
                <a:latin typeface="+mn-lt"/>
                <a:ea typeface="+mn-ea"/>
                <a:cs typeface="+mn-cs"/>
              </a:rPr>
              <a:t>　　目前，我国体检机构已超过</a:t>
            </a:r>
            <a:r>
              <a:rPr lang="en-US" altLang="zh-CN" sz="1200" b="0" i="0" kern="1200" dirty="0" smtClean="0">
                <a:solidFill>
                  <a:schemeClr val="tx1"/>
                </a:solidFill>
                <a:latin typeface="+mn-lt"/>
                <a:ea typeface="+mn-ea"/>
                <a:cs typeface="+mn-cs"/>
              </a:rPr>
              <a:t>6000</a:t>
            </a:r>
            <a:r>
              <a:rPr lang="zh-CN" altLang="en-US" sz="1200" b="0" i="0" kern="1200" dirty="0" smtClean="0">
                <a:solidFill>
                  <a:schemeClr val="tx1"/>
                </a:solidFill>
                <a:latin typeface="+mn-lt"/>
                <a:ea typeface="+mn-ea"/>
                <a:cs typeface="+mn-cs"/>
              </a:rPr>
              <a:t>家。</a:t>
            </a:r>
            <a:r>
              <a:rPr lang="en-US" altLang="zh-CN" sz="1200" b="0" i="0" kern="1200" dirty="0" smtClean="0">
                <a:solidFill>
                  <a:schemeClr val="tx1"/>
                </a:solidFill>
                <a:latin typeface="+mn-lt"/>
                <a:ea typeface="+mn-ea"/>
                <a:cs typeface="+mn-cs"/>
              </a:rPr>
              <a:t>2013</a:t>
            </a:r>
            <a:r>
              <a:rPr lang="zh-CN" altLang="en-US" sz="1200" b="0" i="0" kern="1200" dirty="0" smtClean="0">
                <a:solidFill>
                  <a:schemeClr val="tx1"/>
                </a:solidFill>
                <a:latin typeface="+mn-lt"/>
                <a:ea typeface="+mn-ea"/>
                <a:cs typeface="+mn-cs"/>
              </a:rPr>
              <a:t>年公立医院医疗机构占体检市场的</a:t>
            </a:r>
            <a:r>
              <a:rPr lang="en-US" altLang="zh-CN" sz="1200" b="0" i="0" kern="1200" dirty="0" smtClean="0">
                <a:solidFill>
                  <a:schemeClr val="tx1"/>
                </a:solidFill>
                <a:latin typeface="+mn-lt"/>
                <a:ea typeface="+mn-ea"/>
                <a:cs typeface="+mn-cs"/>
              </a:rPr>
              <a:t>63.7%</a:t>
            </a:r>
            <a:r>
              <a:rPr lang="zh-CN" altLang="en-US" sz="1200" b="0" i="0" kern="1200" dirty="0" smtClean="0">
                <a:solidFill>
                  <a:schemeClr val="tx1"/>
                </a:solidFill>
                <a:latin typeface="+mn-lt"/>
                <a:ea typeface="+mn-ea"/>
                <a:cs typeface="+mn-cs"/>
              </a:rPr>
              <a:t>，民营专业连锁体检机构占</a:t>
            </a:r>
            <a:r>
              <a:rPr lang="en-US" altLang="zh-CN" sz="1200" b="0" i="0" kern="1200" dirty="0" smtClean="0">
                <a:solidFill>
                  <a:schemeClr val="tx1"/>
                </a:solidFill>
                <a:latin typeface="+mn-lt"/>
                <a:ea typeface="+mn-ea"/>
                <a:cs typeface="+mn-cs"/>
              </a:rPr>
              <a:t>19.8%</a:t>
            </a:r>
            <a:r>
              <a:rPr lang="zh-CN" altLang="en-US" sz="1200" b="0" i="0" kern="1200" dirty="0" smtClean="0">
                <a:solidFill>
                  <a:schemeClr val="tx1"/>
                </a:solidFill>
                <a:latin typeface="+mn-lt"/>
                <a:ea typeface="+mn-ea"/>
                <a:cs typeface="+mn-cs"/>
              </a:rPr>
              <a:t>，网络健康服务平台占</a:t>
            </a:r>
            <a:r>
              <a:rPr lang="en-US" altLang="zh-CN" sz="1200" b="0" i="0" kern="1200" dirty="0" smtClean="0">
                <a:solidFill>
                  <a:schemeClr val="tx1"/>
                </a:solidFill>
                <a:latin typeface="+mn-lt"/>
                <a:ea typeface="+mn-ea"/>
                <a:cs typeface="+mn-cs"/>
              </a:rPr>
              <a:t>6.1%</a:t>
            </a:r>
            <a:r>
              <a:rPr lang="zh-CN" altLang="en-US" sz="1200" b="0" i="0" kern="1200" dirty="0" smtClean="0">
                <a:solidFill>
                  <a:schemeClr val="tx1"/>
                </a:solidFill>
                <a:latin typeface="+mn-lt"/>
                <a:ea typeface="+mn-ea"/>
                <a:cs typeface="+mn-cs"/>
              </a:rPr>
              <a:t>。</a:t>
            </a:r>
            <a:r>
              <a:rPr lang="en-US" altLang="zh-CN" sz="1200" b="0" i="0" kern="1200" dirty="0" smtClean="0">
                <a:solidFill>
                  <a:schemeClr val="tx1"/>
                </a:solidFill>
                <a:latin typeface="+mn-lt"/>
                <a:ea typeface="+mn-ea"/>
                <a:cs typeface="+mn-cs"/>
              </a:rPr>
              <a:t>2013</a:t>
            </a:r>
            <a:r>
              <a:rPr lang="zh-CN" altLang="en-US" sz="1200" b="0" i="0" kern="1200" dirty="0" smtClean="0">
                <a:solidFill>
                  <a:schemeClr val="tx1"/>
                </a:solidFill>
                <a:latin typeface="+mn-lt"/>
                <a:ea typeface="+mn-ea"/>
                <a:cs typeface="+mn-cs"/>
              </a:rPr>
              <a:t>年中国专业健康管理服务市场规模已超过</a:t>
            </a:r>
            <a:r>
              <a:rPr lang="en-US" altLang="zh-CN" sz="1200" b="0" i="0" kern="1200" dirty="0" smtClean="0">
                <a:solidFill>
                  <a:schemeClr val="tx1"/>
                </a:solidFill>
                <a:latin typeface="+mn-lt"/>
                <a:ea typeface="+mn-ea"/>
                <a:cs typeface="+mn-cs"/>
              </a:rPr>
              <a:t>876</a:t>
            </a:r>
            <a:r>
              <a:rPr lang="zh-CN" altLang="en-US" sz="1200" b="0" i="0" kern="1200" dirty="0" smtClean="0">
                <a:solidFill>
                  <a:schemeClr val="tx1"/>
                </a:solidFill>
                <a:latin typeface="+mn-lt"/>
                <a:ea typeface="+mn-ea"/>
                <a:cs typeface="+mn-cs"/>
              </a:rPr>
              <a:t>亿元。预计</a:t>
            </a:r>
            <a:r>
              <a:rPr lang="en-US" altLang="zh-CN" sz="1200" b="0" i="0" kern="1200" dirty="0" smtClean="0">
                <a:solidFill>
                  <a:schemeClr val="tx1"/>
                </a:solidFill>
                <a:latin typeface="+mn-lt"/>
                <a:ea typeface="+mn-ea"/>
                <a:cs typeface="+mn-cs"/>
              </a:rPr>
              <a:t>2020</a:t>
            </a:r>
            <a:r>
              <a:rPr lang="zh-CN" altLang="en-US" sz="1200" b="0" i="0" kern="1200" dirty="0" smtClean="0">
                <a:solidFill>
                  <a:schemeClr val="tx1"/>
                </a:solidFill>
                <a:latin typeface="+mn-lt"/>
                <a:ea typeface="+mn-ea"/>
                <a:cs typeface="+mn-cs"/>
              </a:rPr>
              <a:t>年国内健检市场规模将达到</a:t>
            </a:r>
            <a:r>
              <a:rPr lang="en-US" altLang="zh-CN" sz="1200" b="0" i="0" kern="1200" dirty="0" smtClean="0">
                <a:solidFill>
                  <a:schemeClr val="tx1"/>
                </a:solidFill>
                <a:latin typeface="+mn-lt"/>
                <a:ea typeface="+mn-ea"/>
                <a:cs typeface="+mn-cs"/>
              </a:rPr>
              <a:t>3000</a:t>
            </a:r>
            <a:r>
              <a:rPr lang="zh-CN" altLang="en-US" sz="1200" b="0" i="0" kern="1200" dirty="0" smtClean="0">
                <a:solidFill>
                  <a:schemeClr val="tx1"/>
                </a:solidFill>
                <a:latin typeface="+mn-lt"/>
                <a:ea typeface="+mn-ea"/>
                <a:cs typeface="+mn-cs"/>
              </a:rPr>
              <a:t>亿元，民营企业和国营医院所占据的市场比例将达到三七开，也就是民营企业会占据</a:t>
            </a:r>
            <a:r>
              <a:rPr lang="en-US" altLang="zh-CN" sz="1200" b="0" i="0" kern="1200" dirty="0" smtClean="0">
                <a:solidFill>
                  <a:schemeClr val="tx1"/>
                </a:solidFill>
                <a:latin typeface="+mn-lt"/>
                <a:ea typeface="+mn-ea"/>
                <a:cs typeface="+mn-cs"/>
              </a:rPr>
              <a:t>1000</a:t>
            </a:r>
            <a:r>
              <a:rPr lang="zh-CN" altLang="en-US" sz="1200" b="0" i="0" kern="1200" dirty="0" smtClean="0">
                <a:solidFill>
                  <a:schemeClr val="tx1"/>
                </a:solidFill>
                <a:latin typeface="+mn-lt"/>
                <a:ea typeface="+mn-ea"/>
                <a:cs typeface="+mn-cs"/>
              </a:rPr>
              <a:t>亿元的市场。</a:t>
            </a:r>
          </a:p>
          <a:p>
            <a:r>
              <a:rPr lang="zh-CN" altLang="en-US" sz="1200" b="0" i="0" kern="1200" dirty="0" smtClean="0">
                <a:solidFill>
                  <a:schemeClr val="tx1"/>
                </a:solidFill>
                <a:latin typeface="+mn-lt"/>
                <a:ea typeface="+mn-ea"/>
                <a:cs typeface="+mn-cs"/>
              </a:rPr>
              <a:t>　　据中国调研报告网发布的中国健康体检行业现状调研及未来发展趋势分析报告（</a:t>
            </a:r>
            <a:r>
              <a:rPr lang="en-US" altLang="zh-CN" sz="1200" b="0" i="0" kern="1200" dirty="0" smtClean="0">
                <a:solidFill>
                  <a:schemeClr val="tx1"/>
                </a:solidFill>
                <a:latin typeface="+mn-lt"/>
                <a:ea typeface="+mn-ea"/>
                <a:cs typeface="+mn-cs"/>
              </a:rPr>
              <a:t>2016-2022</a:t>
            </a:r>
            <a:r>
              <a:rPr lang="zh-CN" altLang="en-US" sz="1200" b="0" i="0" kern="1200" dirty="0" smtClean="0">
                <a:solidFill>
                  <a:schemeClr val="tx1"/>
                </a:solidFill>
                <a:latin typeface="+mn-lt"/>
                <a:ea typeface="+mn-ea"/>
                <a:cs typeface="+mn-cs"/>
              </a:rPr>
              <a:t>）显示，体检产业的光明前景吸引了众多资本，这里面既有传统的医疗机构，更有民间资本涌入。在民营体检企业中，处于第一梯队的美年大健康、爱康国宾和慈铭等都在快速扩张中，高盛、凯雷、鼎晖和平安等国内外风投机构也纷纷掘金体检行业。以上海为例，除了各大医院的体检中心，商业体检已占到体检市场的</a:t>
            </a:r>
            <a:r>
              <a:rPr lang="en-US" altLang="zh-CN" sz="1200" b="0" i="0" kern="1200" dirty="0" smtClean="0">
                <a:solidFill>
                  <a:schemeClr val="tx1"/>
                </a:solidFill>
                <a:latin typeface="+mn-lt"/>
                <a:ea typeface="+mn-ea"/>
                <a:cs typeface="+mn-cs"/>
              </a:rPr>
              <a:t>2</a:t>
            </a:r>
            <a:r>
              <a:rPr lang="zh-CN" altLang="en-US" sz="1200" b="0" i="0" kern="1200" dirty="0" smtClean="0">
                <a:solidFill>
                  <a:schemeClr val="tx1"/>
                </a:solidFill>
                <a:latin typeface="+mn-lt"/>
                <a:ea typeface="+mn-ea"/>
                <a:cs typeface="+mn-cs"/>
              </a:rPr>
              <a:t>至</a:t>
            </a:r>
            <a:r>
              <a:rPr lang="en-US" altLang="zh-CN" sz="1200" b="0" i="0" kern="1200" dirty="0" smtClean="0">
                <a:solidFill>
                  <a:schemeClr val="tx1"/>
                </a:solidFill>
                <a:latin typeface="+mn-lt"/>
                <a:ea typeface="+mn-ea"/>
                <a:cs typeface="+mn-cs"/>
              </a:rPr>
              <a:t>3</a:t>
            </a:r>
            <a:r>
              <a:rPr lang="zh-CN" altLang="en-US" sz="1200" b="0" i="0" kern="1200" dirty="0" smtClean="0">
                <a:solidFill>
                  <a:schemeClr val="tx1"/>
                </a:solidFill>
                <a:latin typeface="+mn-lt"/>
                <a:ea typeface="+mn-ea"/>
                <a:cs typeface="+mn-cs"/>
              </a:rPr>
              <a:t>成份额。民间资本正搅动着体检行业的“池水”。</a:t>
            </a:r>
          </a:p>
          <a:p>
            <a:r>
              <a:rPr lang="zh-CN" altLang="en-US" sz="1200" b="0" i="0" kern="1200" dirty="0" smtClean="0">
                <a:solidFill>
                  <a:schemeClr val="tx1"/>
                </a:solidFill>
                <a:latin typeface="+mn-lt"/>
                <a:ea typeface="+mn-ea"/>
                <a:cs typeface="+mn-cs"/>
              </a:rPr>
              <a:t>　　对投资者来说，中国城市人口</a:t>
            </a:r>
            <a:r>
              <a:rPr lang="en-US" altLang="zh-CN" sz="1200" b="0" i="0" kern="1200" dirty="0" smtClean="0">
                <a:solidFill>
                  <a:schemeClr val="tx1"/>
                </a:solidFill>
                <a:latin typeface="+mn-lt"/>
                <a:ea typeface="+mn-ea"/>
                <a:cs typeface="+mn-cs"/>
              </a:rPr>
              <a:t>2014</a:t>
            </a:r>
            <a:r>
              <a:rPr lang="zh-CN" altLang="en-US" sz="1200" b="0" i="0" kern="1200" dirty="0" smtClean="0">
                <a:solidFill>
                  <a:schemeClr val="tx1"/>
                </a:solidFill>
                <a:latin typeface="+mn-lt"/>
                <a:ea typeface="+mn-ea"/>
                <a:cs typeface="+mn-cs"/>
              </a:rPr>
              <a:t>年已近</a:t>
            </a:r>
            <a:r>
              <a:rPr lang="en-US" altLang="zh-CN" sz="1200" b="0" i="0" kern="1200" dirty="0" smtClean="0">
                <a:solidFill>
                  <a:schemeClr val="tx1"/>
                </a:solidFill>
                <a:latin typeface="+mn-lt"/>
                <a:ea typeface="+mn-ea"/>
                <a:cs typeface="+mn-cs"/>
              </a:rPr>
              <a:t>7.5</a:t>
            </a:r>
            <a:r>
              <a:rPr lang="zh-CN" altLang="en-US" sz="1200" b="0" i="0" kern="1200" dirty="0" smtClean="0">
                <a:solidFill>
                  <a:schemeClr val="tx1"/>
                </a:solidFill>
                <a:latin typeface="+mn-lt"/>
                <a:ea typeface="+mn-ea"/>
                <a:cs typeface="+mn-cs"/>
              </a:rPr>
              <a:t>亿，其中亚健康人群占比</a:t>
            </a:r>
            <a:r>
              <a:rPr lang="en-US" altLang="zh-CN" sz="1200" b="0" i="0" kern="1200" dirty="0" smtClean="0">
                <a:solidFill>
                  <a:schemeClr val="tx1"/>
                </a:solidFill>
                <a:latin typeface="+mn-lt"/>
                <a:ea typeface="+mn-ea"/>
                <a:cs typeface="+mn-cs"/>
              </a:rPr>
              <a:t>7</a:t>
            </a:r>
            <a:r>
              <a:rPr lang="zh-CN" altLang="en-US" sz="1200" b="0" i="0" kern="1200" dirty="0" smtClean="0">
                <a:solidFill>
                  <a:schemeClr val="tx1"/>
                </a:solidFill>
                <a:latin typeface="+mn-lt"/>
                <a:ea typeface="+mn-ea"/>
                <a:cs typeface="+mn-cs"/>
              </a:rPr>
              <a:t>成，超过</a:t>
            </a:r>
            <a:r>
              <a:rPr lang="en-US" altLang="zh-CN" sz="1200" b="0" i="0" kern="1200" dirty="0" smtClean="0">
                <a:solidFill>
                  <a:schemeClr val="tx1"/>
                </a:solidFill>
                <a:latin typeface="+mn-lt"/>
                <a:ea typeface="+mn-ea"/>
                <a:cs typeface="+mn-cs"/>
              </a:rPr>
              <a:t>5</a:t>
            </a:r>
            <a:r>
              <a:rPr lang="zh-CN" altLang="en-US" sz="1200" b="0" i="0" kern="1200" dirty="0" smtClean="0">
                <a:solidFill>
                  <a:schemeClr val="tx1"/>
                </a:solidFill>
                <a:latin typeface="+mn-lt"/>
                <a:ea typeface="+mn-ea"/>
                <a:cs typeface="+mn-cs"/>
              </a:rPr>
              <a:t>亿，其中仅有</a:t>
            </a:r>
            <a:r>
              <a:rPr lang="en-US" altLang="zh-CN" sz="1200" b="0" i="0" kern="1200" dirty="0" smtClean="0">
                <a:solidFill>
                  <a:schemeClr val="tx1"/>
                </a:solidFill>
                <a:latin typeface="+mn-lt"/>
                <a:ea typeface="+mn-ea"/>
                <a:cs typeface="+mn-cs"/>
              </a:rPr>
              <a:t>2</a:t>
            </a:r>
            <a:r>
              <a:rPr lang="zh-CN" altLang="en-US" sz="1200" b="0" i="0" kern="1200" dirty="0" smtClean="0">
                <a:solidFill>
                  <a:schemeClr val="tx1"/>
                </a:solidFill>
                <a:latin typeface="+mn-lt"/>
                <a:ea typeface="+mn-ea"/>
                <a:cs typeface="+mn-cs"/>
              </a:rPr>
              <a:t>成人群享有定期体检服务，也就意味着还有</a:t>
            </a:r>
            <a:r>
              <a:rPr lang="en-US" altLang="zh-CN" sz="1200" b="0" i="0" kern="1200" dirty="0" smtClean="0">
                <a:solidFill>
                  <a:schemeClr val="tx1"/>
                </a:solidFill>
                <a:latin typeface="+mn-lt"/>
                <a:ea typeface="+mn-ea"/>
                <a:cs typeface="+mn-cs"/>
              </a:rPr>
              <a:t>4</a:t>
            </a:r>
            <a:r>
              <a:rPr lang="zh-CN" altLang="en-US" sz="1200" b="0" i="0" kern="1200" dirty="0" smtClean="0">
                <a:solidFill>
                  <a:schemeClr val="tx1"/>
                </a:solidFill>
                <a:latin typeface="+mn-lt"/>
                <a:ea typeface="+mn-ea"/>
                <a:cs typeface="+mn-cs"/>
              </a:rPr>
              <a:t>亿人的体检市场等待开发。此外，体检行业还可以带动更大的产业链，比如各种细分的针对某一健康环节的服务机构等。中国健康体检市场发展前景广阔。</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4</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6</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7</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9</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685800"/>
            <a:ext cx="54864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5AFE4B0B-E16F-441C-A57A-7AC33C0AA2D1}" type="slidenum">
              <a:rPr lang="zh-CN" altLang="en-US" smtClean="0"/>
              <a:pPr/>
              <a:t>10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2" y="935468"/>
            <a:ext cx="6858010" cy="1990018"/>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2" y="3002228"/>
            <a:ext cx="6858010" cy="138004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1" y="304325"/>
            <a:ext cx="7886712" cy="484405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425033"/>
            <a:ext cx="7886712" cy="2377700"/>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825228"/>
            <a:ext cx="7886712" cy="125037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1" y="1521622"/>
            <a:ext cx="3886206" cy="362675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7" y="1521622"/>
            <a:ext cx="3886206" cy="3626756"/>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304324"/>
            <a:ext cx="7886712" cy="1104831"/>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2" y="1482294"/>
            <a:ext cx="3655186" cy="68671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p>
        </p:txBody>
      </p:sp>
      <p:sp>
        <p:nvSpPr>
          <p:cNvPr id="4" name="内容占位符 3"/>
          <p:cNvSpPr>
            <a:spLocks noGrp="1"/>
          </p:cNvSpPr>
          <p:nvPr>
            <p:ph sz="half" idx="2"/>
          </p:nvPr>
        </p:nvSpPr>
        <p:spPr>
          <a:xfrm>
            <a:off x="890082" y="2221541"/>
            <a:ext cx="3655186" cy="293742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92712" y="1482294"/>
            <a:ext cx="3673187" cy="686714"/>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smtClean="0"/>
              <a:t>单击此处编辑母版文本样式</a:t>
            </a:r>
          </a:p>
        </p:txBody>
      </p:sp>
      <p:sp>
        <p:nvSpPr>
          <p:cNvPr id="6" name="内容占位符 5"/>
          <p:cNvSpPr>
            <a:spLocks noGrp="1"/>
          </p:cNvSpPr>
          <p:nvPr>
            <p:ph sz="quarter" idx="4"/>
          </p:nvPr>
        </p:nvSpPr>
        <p:spPr>
          <a:xfrm>
            <a:off x="4692712" y="2221541"/>
            <a:ext cx="3673187" cy="2937422"/>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2" y="381068"/>
            <a:ext cx="3124016" cy="1333736"/>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8" y="381069"/>
            <a:ext cx="4629157" cy="4504003"/>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2" y="1714802"/>
            <a:ext cx="3124016" cy="3176884"/>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85" y="304325"/>
            <a:ext cx="1971678" cy="4844053"/>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1" y="304325"/>
            <a:ext cx="5800734" cy="4844053"/>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2018/9/11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1" y="304324"/>
            <a:ext cx="7886712" cy="1104831"/>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1" y="1521622"/>
            <a:ext cx="7886712" cy="3626756"/>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2" y="5297894"/>
            <a:ext cx="2057403" cy="304324"/>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pPr/>
              <a:t>2018/9/11</a:t>
            </a:fld>
            <a:endParaRPr lang="zh-CN" altLang="en-US"/>
          </a:p>
        </p:txBody>
      </p:sp>
      <p:sp>
        <p:nvSpPr>
          <p:cNvPr id="5" name="页脚占位符 4"/>
          <p:cNvSpPr>
            <a:spLocks noGrp="1"/>
          </p:cNvSpPr>
          <p:nvPr>
            <p:ph type="ftr" sz="quarter" idx="3"/>
          </p:nvPr>
        </p:nvSpPr>
        <p:spPr>
          <a:xfrm>
            <a:off x="3028956" y="5297894"/>
            <a:ext cx="3086105" cy="30432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61" y="5297894"/>
            <a:ext cx="2057403" cy="304324"/>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0815" algn="l" defTabSz="685800" rtl="0" eaLnBrk="1" latinLnBrk="0" hangingPunct="1">
        <a:lnSpc>
          <a:spcPct val="90000"/>
        </a:lnSpc>
        <a:spcBef>
          <a:spcPts val="750"/>
        </a:spcBef>
        <a:buFont typeface="Arial" pitchFamily="34" charset="0"/>
        <a:buChar char="•"/>
        <a:defRPr sz="2100" kern="1200">
          <a:solidFill>
            <a:schemeClr val="tx1"/>
          </a:solidFill>
          <a:latin typeface="+mn-lt"/>
          <a:ea typeface="+mn-ea"/>
          <a:cs typeface="+mn-cs"/>
        </a:defRPr>
      </a:lvl1pPr>
      <a:lvl2pPr marL="514350" indent="-170815" algn="l" defTabSz="685800" rtl="0" eaLnBrk="1" latinLnBrk="0" hangingPunct="1">
        <a:lnSpc>
          <a:spcPct val="90000"/>
        </a:lnSpc>
        <a:spcBef>
          <a:spcPts val="375"/>
        </a:spcBef>
        <a:buFont typeface="Arial" pitchFamily="34" charset="0"/>
        <a:buChar char="•"/>
        <a:defRPr sz="1800" kern="1200">
          <a:solidFill>
            <a:schemeClr val="tx1"/>
          </a:solidFill>
          <a:latin typeface="+mn-lt"/>
          <a:ea typeface="+mn-ea"/>
          <a:cs typeface="+mn-cs"/>
        </a:defRPr>
      </a:lvl2pPr>
      <a:lvl3pPr marL="857250" indent="-170815"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6585"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9485"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2385"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5285" indent="-170815"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PPT-28"/>
          <p:cNvPicPr>
            <a:picLocks noChangeAspect="1"/>
          </p:cNvPicPr>
          <p:nvPr/>
        </p:nvPicPr>
        <p:blipFill>
          <a:blip r:embed="rId2" cstate="print"/>
          <a:stretch>
            <a:fillRect/>
          </a:stretch>
        </p:blipFill>
        <p:spPr>
          <a:xfrm>
            <a:off x="-635" y="1411"/>
            <a:ext cx="9149715" cy="5717822"/>
          </a:xfrm>
          <a:prstGeom prst="rect">
            <a:avLst/>
          </a:prstGeom>
        </p:spPr>
      </p:pic>
      <p:sp>
        <p:nvSpPr>
          <p:cNvPr id="2" name="标题 1"/>
          <p:cNvSpPr>
            <a:spLocks noGrp="1"/>
          </p:cNvSpPr>
          <p:nvPr>
            <p:ph type="ctrTitle"/>
          </p:nvPr>
        </p:nvSpPr>
        <p:spPr>
          <a:xfrm>
            <a:off x="1" y="1729946"/>
            <a:ext cx="9143999" cy="954469"/>
          </a:xfrm>
        </p:spPr>
        <p:txBody>
          <a:bodyPr>
            <a:normAutofit/>
          </a:bodyPr>
          <a:lstStyle/>
          <a:p>
            <a:r>
              <a:rPr lang="zh-CN" altLang="en-US" sz="4800" b="1" dirty="0" smtClean="0">
                <a:solidFill>
                  <a:schemeClr val="accent5">
                    <a:lumMod val="75000"/>
                  </a:schemeClr>
                </a:solidFill>
                <a:latin typeface="微软雅黑" pitchFamily="34" charset="-122"/>
                <a:ea typeface="微软雅黑" pitchFamily="34" charset="-122"/>
              </a:rPr>
              <a:t>银川美年大健康产业发展介绍</a:t>
            </a:r>
            <a:endParaRPr lang="zh-CN" altLang="en-US" sz="3600" dirty="0">
              <a:solidFill>
                <a:schemeClr val="accent5">
                  <a:lumMod val="75000"/>
                </a:schemeClr>
              </a:solidFill>
              <a:effectLst/>
              <a:latin typeface="微软雅黑" pitchFamily="34" charset="-122"/>
              <a:ea typeface="微软雅黑" pitchFamily="34" charset="-122"/>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2" name="标题 1"/>
          <p:cNvSpPr>
            <a:spLocks noGrp="1"/>
          </p:cNvSpPr>
          <p:nvPr>
            <p:ph type="ctrTitle"/>
          </p:nvPr>
        </p:nvSpPr>
        <p:spPr>
          <a:xfrm>
            <a:off x="201113" y="237236"/>
            <a:ext cx="7170731" cy="532694"/>
          </a:xfrm>
        </p:spPr>
        <p:txBody>
          <a:bodyPr>
            <a:noAutofit/>
          </a:bodyPr>
          <a:lstStyle/>
          <a:p>
            <a:pPr algn="l">
              <a:defRPr/>
            </a:pPr>
            <a:r>
              <a:rPr lang="zh-CN" altLang="en-US" sz="2800" b="1" dirty="0" smtClean="0">
                <a:solidFill>
                  <a:srgbClr val="FF5050"/>
                </a:solidFill>
                <a:latin typeface="微软雅黑" pitchFamily="34" charset="-122"/>
                <a:ea typeface="微软雅黑" pitchFamily="34" charset="-122"/>
              </a:rPr>
              <a:t>优势</a:t>
            </a:r>
            <a:r>
              <a:rPr lang="en-US" altLang="zh-CN" sz="2800" b="1" dirty="0" smtClean="0">
                <a:solidFill>
                  <a:srgbClr val="FF5050"/>
                </a:solidFill>
                <a:latin typeface="微软雅黑" pitchFamily="34" charset="-122"/>
                <a:ea typeface="微软雅黑" pitchFamily="34" charset="-122"/>
              </a:rPr>
              <a:t>2-</a:t>
            </a:r>
            <a:r>
              <a:rPr lang="zh-CN" altLang="en-US" sz="2800" b="1" dirty="0" smtClean="0">
                <a:solidFill>
                  <a:srgbClr val="0070C0"/>
                </a:solidFill>
                <a:latin typeface="微软雅黑" pitchFamily="34" charset="-122"/>
                <a:ea typeface="微软雅黑" pitchFamily="34" charset="-122"/>
              </a:rPr>
              <a:t>理念</a:t>
            </a:r>
            <a:r>
              <a:rPr lang="zh-CN" altLang="en-US" sz="2800" b="1" dirty="0" smtClean="0">
                <a:solidFill>
                  <a:srgbClr val="FF5050"/>
                </a:solidFill>
                <a:latin typeface="微软雅黑" pitchFamily="34" charset="-122"/>
                <a:ea typeface="微软雅黑" pitchFamily="34" charset="-122"/>
              </a:rPr>
              <a:t>优势</a:t>
            </a:r>
            <a:r>
              <a:rPr lang="zh-CN" altLang="en-US" sz="2000" b="1" dirty="0" smtClean="0">
                <a:solidFill>
                  <a:srgbClr val="FF5050"/>
                </a:solidFill>
                <a:latin typeface="微软雅黑" pitchFamily="34" charset="-122"/>
                <a:ea typeface="微软雅黑" pitchFamily="34" charset="-122"/>
              </a:rPr>
              <a:t>（体检</a:t>
            </a:r>
            <a:r>
              <a:rPr lang="en-US" altLang="zh-CN" sz="2000" b="1" dirty="0" smtClean="0">
                <a:solidFill>
                  <a:srgbClr val="FF5050"/>
                </a:solidFill>
                <a:latin typeface="微软雅黑" pitchFamily="34" charset="-122"/>
                <a:ea typeface="微软雅黑" pitchFamily="34" charset="-122"/>
              </a:rPr>
              <a:t>2.0-</a:t>
            </a:r>
            <a:r>
              <a:rPr lang="zh-CN" altLang="en-US" sz="2000" b="1" dirty="0" smtClean="0">
                <a:solidFill>
                  <a:srgbClr val="FF5050"/>
                </a:solidFill>
                <a:latin typeface="微软雅黑" pitchFamily="34" charset="-122"/>
                <a:ea typeface="微软雅黑" pitchFamily="34" charset="-122"/>
              </a:rPr>
              <a:t>更高的重大阳性检出率）</a:t>
            </a:r>
            <a:endParaRPr lang="en-US" altLang="zh-CN" sz="2000" b="1" dirty="0">
              <a:solidFill>
                <a:srgbClr val="FF5050"/>
              </a:solidFill>
              <a:latin typeface="微软雅黑" pitchFamily="34" charset="-122"/>
              <a:ea typeface="微软雅黑" pitchFamily="34" charset="-122"/>
            </a:endParaRPr>
          </a:p>
        </p:txBody>
      </p:sp>
      <p:pic>
        <p:nvPicPr>
          <p:cNvPr id="7" name="图片 6" descr="女孩版预览-01.jpg"/>
          <p:cNvPicPr>
            <a:picLocks noChangeAspect="1"/>
          </p:cNvPicPr>
          <p:nvPr/>
        </p:nvPicPr>
        <p:blipFill>
          <a:blip r:embed="rId4" cstate="print"/>
          <a:stretch>
            <a:fillRect/>
          </a:stretch>
        </p:blipFill>
        <p:spPr>
          <a:xfrm>
            <a:off x="0" y="989027"/>
            <a:ext cx="9144000" cy="4725972"/>
          </a:xfrm>
          <a:prstGeom prst="rect">
            <a:avLst/>
          </a:prstGeom>
        </p:spPr>
      </p:pic>
      <p:pic>
        <p:nvPicPr>
          <p:cNvPr id="44033" name="Picture 1"/>
          <p:cNvPicPr>
            <a:picLocks noChangeAspect="1" noChangeArrowheads="1"/>
          </p:cNvPicPr>
          <p:nvPr/>
        </p:nvPicPr>
        <p:blipFill>
          <a:blip r:embed="rId5" cstate="print"/>
          <a:srcRect/>
          <a:stretch>
            <a:fillRect/>
          </a:stretch>
        </p:blipFill>
        <p:spPr bwMode="auto">
          <a:xfrm>
            <a:off x="1055718" y="1099122"/>
            <a:ext cx="7148947" cy="4468091"/>
          </a:xfrm>
          <a:prstGeom prst="rect">
            <a:avLst/>
          </a:prstGeom>
          <a:noFill/>
          <a:ln w="9525">
            <a:noFill/>
            <a:miter lim="800000"/>
            <a:headEnd/>
            <a:tailEnd/>
          </a:ln>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4033"/>
                                        </p:tgtEl>
                                        <p:attrNameLst>
                                          <p:attrName>style.visibility</p:attrName>
                                        </p:attrNameLst>
                                      </p:cBhvr>
                                      <p:to>
                                        <p:strVal val="visible"/>
                                      </p:to>
                                    </p:set>
                                    <p:animEffect transition="in" filter="checkerboard(across)">
                                      <p:cBhvr>
                                        <p:cTn id="7" dur="500"/>
                                        <p:tgtEl>
                                          <p:spTgt spid="44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2" name="标题 1"/>
          <p:cNvSpPr>
            <a:spLocks noGrp="1"/>
          </p:cNvSpPr>
          <p:nvPr>
            <p:ph type="ctrTitle"/>
          </p:nvPr>
        </p:nvSpPr>
        <p:spPr>
          <a:xfrm>
            <a:off x="201113" y="237236"/>
            <a:ext cx="4032220" cy="532694"/>
          </a:xfrm>
        </p:spPr>
        <p:txBody>
          <a:bodyPr>
            <a:noAutofit/>
          </a:bodyPr>
          <a:lstStyle/>
          <a:p>
            <a:pPr algn="l">
              <a:defRPr/>
            </a:pPr>
            <a:r>
              <a:rPr lang="zh-CN" altLang="en-US" sz="2800" b="1" dirty="0" smtClean="0">
                <a:solidFill>
                  <a:srgbClr val="FF5050"/>
                </a:solidFill>
                <a:latin typeface="微软雅黑" pitchFamily="34" charset="-122"/>
                <a:ea typeface="微软雅黑" pitchFamily="34" charset="-122"/>
              </a:rPr>
              <a:t>优势</a:t>
            </a:r>
            <a:r>
              <a:rPr lang="en-US" altLang="zh-CN" sz="2800" b="1" dirty="0" smtClean="0">
                <a:solidFill>
                  <a:srgbClr val="FF5050"/>
                </a:solidFill>
                <a:latin typeface="微软雅黑" pitchFamily="34" charset="-122"/>
                <a:ea typeface="微软雅黑" pitchFamily="34" charset="-122"/>
              </a:rPr>
              <a:t>3-</a:t>
            </a:r>
            <a:r>
              <a:rPr lang="zh-CN" altLang="en-US" sz="2800" b="1" dirty="0" smtClean="0">
                <a:solidFill>
                  <a:srgbClr val="0070C0"/>
                </a:solidFill>
                <a:latin typeface="微软雅黑" pitchFamily="34" charset="-122"/>
                <a:ea typeface="微软雅黑" pitchFamily="34" charset="-122"/>
              </a:rPr>
              <a:t>专家</a:t>
            </a:r>
            <a:r>
              <a:rPr lang="zh-CN" altLang="en-US" sz="2800" b="1" dirty="0" smtClean="0">
                <a:solidFill>
                  <a:srgbClr val="FF5050"/>
                </a:solidFill>
                <a:latin typeface="微软雅黑" pitchFamily="34" charset="-122"/>
                <a:ea typeface="微软雅黑" pitchFamily="34" charset="-122"/>
              </a:rPr>
              <a:t>优势</a:t>
            </a:r>
            <a:endParaRPr lang="en-US" altLang="zh-CN" sz="2800" b="1" dirty="0">
              <a:solidFill>
                <a:srgbClr val="FF5050"/>
              </a:solidFill>
              <a:latin typeface="微软雅黑" pitchFamily="34" charset="-122"/>
              <a:ea typeface="微软雅黑" pitchFamily="34" charset="-122"/>
            </a:endParaRPr>
          </a:p>
        </p:txBody>
      </p:sp>
      <p:pic>
        <p:nvPicPr>
          <p:cNvPr id="1028" name="Picture 4"/>
          <p:cNvPicPr>
            <a:picLocks noChangeAspect="1" noChangeArrowheads="1"/>
          </p:cNvPicPr>
          <p:nvPr/>
        </p:nvPicPr>
        <p:blipFill>
          <a:blip r:embed="rId4"/>
          <a:srcRect/>
          <a:stretch>
            <a:fillRect/>
          </a:stretch>
        </p:blipFill>
        <p:spPr bwMode="auto">
          <a:xfrm>
            <a:off x="0" y="1057224"/>
            <a:ext cx="9144000" cy="1891592"/>
          </a:xfrm>
          <a:prstGeom prst="rect">
            <a:avLst/>
          </a:prstGeom>
          <a:noFill/>
          <a:ln w="9525">
            <a:noFill/>
            <a:miter lim="800000"/>
            <a:headEnd/>
            <a:tailEnd/>
          </a:ln>
          <a:effectLst/>
        </p:spPr>
      </p:pic>
      <p:pic>
        <p:nvPicPr>
          <p:cNvPr id="1029" name="Picture 5"/>
          <p:cNvPicPr>
            <a:picLocks noChangeAspect="1" noChangeArrowheads="1"/>
          </p:cNvPicPr>
          <p:nvPr/>
        </p:nvPicPr>
        <p:blipFill>
          <a:blip r:embed="rId5"/>
          <a:srcRect/>
          <a:stretch>
            <a:fillRect/>
          </a:stretch>
        </p:blipFill>
        <p:spPr bwMode="auto">
          <a:xfrm>
            <a:off x="0" y="2954016"/>
            <a:ext cx="9144000" cy="1895230"/>
          </a:xfrm>
          <a:prstGeom prst="rect">
            <a:avLst/>
          </a:prstGeom>
          <a:noFill/>
          <a:ln w="9525">
            <a:noFill/>
            <a:miter lim="800000"/>
            <a:headEnd/>
            <a:tailEnd/>
          </a:ln>
          <a:effectLst/>
        </p:spPr>
      </p:pic>
      <p:sp>
        <p:nvSpPr>
          <p:cNvPr id="7" name="TextBox 6"/>
          <p:cNvSpPr txBox="1"/>
          <p:nvPr/>
        </p:nvSpPr>
        <p:spPr>
          <a:xfrm>
            <a:off x="397394" y="4131162"/>
            <a:ext cx="8423809" cy="1384995"/>
          </a:xfrm>
          <a:prstGeom prst="rect">
            <a:avLst/>
          </a:prstGeom>
          <a:solidFill>
            <a:srgbClr val="92D050">
              <a:alpha val="82000"/>
            </a:srgbClr>
          </a:solidFill>
          <a:ln w="28575">
            <a:solidFill>
              <a:schemeClr val="accent1"/>
            </a:solidFill>
          </a:ln>
        </p:spPr>
        <p:txBody>
          <a:bodyPr wrap="square" rtlCol="0">
            <a:spAutoFit/>
          </a:bodyPr>
          <a:lstStyle/>
          <a:p>
            <a:pPr lvl="0"/>
            <a:r>
              <a:rPr lang="zh-CN" altLang="en-US" sz="2800" b="1" dirty="0" smtClean="0">
                <a:solidFill>
                  <a:srgbClr val="0070C0"/>
                </a:solidFill>
                <a:latin typeface="微软雅黑" pitchFamily="34" charset="-122"/>
                <a:ea typeface="微软雅黑" pitchFamily="34" charset="-122"/>
                <a:cs typeface="+mj-cs"/>
              </a:rPr>
              <a:t>       银川美年大健康现有</a:t>
            </a:r>
            <a:r>
              <a:rPr lang="zh-CN" altLang="en-US" sz="2800" b="1" dirty="0" smtClean="0">
                <a:solidFill>
                  <a:srgbClr val="FF0000"/>
                </a:solidFill>
                <a:latin typeface="微软雅黑" pitchFamily="34" charset="-122"/>
                <a:ea typeface="微软雅黑" pitchFamily="34" charset="-122"/>
                <a:cs typeface="+mj-cs"/>
              </a:rPr>
              <a:t>主任医师</a:t>
            </a:r>
            <a:r>
              <a:rPr lang="en-US" altLang="zh-CN" sz="2800" b="1" dirty="0" smtClean="0">
                <a:solidFill>
                  <a:srgbClr val="FF0000"/>
                </a:solidFill>
                <a:latin typeface="微软雅黑" pitchFamily="34" charset="-122"/>
                <a:ea typeface="微软雅黑" pitchFamily="34" charset="-122"/>
                <a:cs typeface="+mj-cs"/>
              </a:rPr>
              <a:t>8</a:t>
            </a:r>
            <a:r>
              <a:rPr lang="zh-CN" altLang="en-US" sz="2800" b="1" dirty="0" smtClean="0">
                <a:solidFill>
                  <a:srgbClr val="FF0000"/>
                </a:solidFill>
                <a:latin typeface="微软雅黑" pitchFamily="34" charset="-122"/>
                <a:ea typeface="微软雅黑" pitchFamily="34" charset="-122"/>
                <a:cs typeface="+mj-cs"/>
              </a:rPr>
              <a:t>名、副主任医师</a:t>
            </a:r>
            <a:r>
              <a:rPr lang="en-US" altLang="zh-CN" sz="2800" b="1" dirty="0" smtClean="0">
                <a:solidFill>
                  <a:srgbClr val="FF0000"/>
                </a:solidFill>
                <a:latin typeface="微软雅黑" pitchFamily="34" charset="-122"/>
                <a:ea typeface="微软雅黑" pitchFamily="34" charset="-122"/>
                <a:cs typeface="+mj-cs"/>
              </a:rPr>
              <a:t>12</a:t>
            </a:r>
            <a:r>
              <a:rPr lang="zh-CN" altLang="en-US" sz="2800" b="1" dirty="0" smtClean="0">
                <a:solidFill>
                  <a:srgbClr val="FF0000"/>
                </a:solidFill>
                <a:latin typeface="微软雅黑" pitchFamily="34" charset="-122"/>
                <a:ea typeface="微软雅黑" pitchFamily="34" charset="-122"/>
                <a:cs typeface="+mj-cs"/>
              </a:rPr>
              <a:t>名、主治医师</a:t>
            </a:r>
            <a:r>
              <a:rPr lang="en-US" altLang="zh-CN" sz="2800" b="1" dirty="0" smtClean="0">
                <a:solidFill>
                  <a:srgbClr val="FF0000"/>
                </a:solidFill>
                <a:latin typeface="微软雅黑" pitchFamily="34" charset="-122"/>
                <a:ea typeface="微软雅黑" pitchFamily="34" charset="-122"/>
                <a:cs typeface="+mj-cs"/>
              </a:rPr>
              <a:t>15</a:t>
            </a:r>
            <a:r>
              <a:rPr lang="zh-CN" altLang="en-US" sz="2800" b="1" dirty="0" smtClean="0">
                <a:solidFill>
                  <a:srgbClr val="FF0000"/>
                </a:solidFill>
                <a:latin typeface="微软雅黑" pitchFamily="34" charset="-122"/>
                <a:ea typeface="微软雅黑" pitchFamily="34" charset="-122"/>
                <a:cs typeface="+mj-cs"/>
              </a:rPr>
              <a:t>名、医师</a:t>
            </a:r>
            <a:r>
              <a:rPr lang="en-US" altLang="zh-CN" sz="2800" b="1" dirty="0" smtClean="0">
                <a:solidFill>
                  <a:srgbClr val="FF0000"/>
                </a:solidFill>
                <a:latin typeface="微软雅黑" pitchFamily="34" charset="-122"/>
                <a:ea typeface="微软雅黑" pitchFamily="34" charset="-122"/>
                <a:cs typeface="+mj-cs"/>
              </a:rPr>
              <a:t>7</a:t>
            </a:r>
            <a:r>
              <a:rPr lang="zh-CN" altLang="en-US" sz="2800" b="1" dirty="0" smtClean="0">
                <a:solidFill>
                  <a:srgbClr val="FF0000"/>
                </a:solidFill>
                <a:latin typeface="微软雅黑" pitchFamily="34" charset="-122"/>
                <a:ea typeface="微软雅黑" pitchFamily="34" charset="-122"/>
                <a:cs typeface="+mj-cs"/>
              </a:rPr>
              <a:t>名、护士</a:t>
            </a:r>
            <a:r>
              <a:rPr lang="en-US" altLang="zh-CN" sz="2800" b="1" dirty="0" smtClean="0">
                <a:solidFill>
                  <a:srgbClr val="FF0000"/>
                </a:solidFill>
                <a:latin typeface="微软雅黑" pitchFamily="34" charset="-122"/>
                <a:ea typeface="微软雅黑" pitchFamily="34" charset="-122"/>
                <a:cs typeface="+mj-cs"/>
              </a:rPr>
              <a:t>60</a:t>
            </a:r>
            <a:r>
              <a:rPr lang="zh-CN" altLang="en-US" sz="2800" b="1" dirty="0" smtClean="0">
                <a:solidFill>
                  <a:srgbClr val="FF0000"/>
                </a:solidFill>
                <a:latin typeface="微软雅黑" pitchFamily="34" charset="-122"/>
                <a:ea typeface="微软雅黑" pitchFamily="34" charset="-122"/>
                <a:cs typeface="+mj-cs"/>
              </a:rPr>
              <a:t>余名</a:t>
            </a:r>
            <a:r>
              <a:rPr lang="zh-CN" altLang="en-US" sz="2800" b="1" dirty="0" smtClean="0">
                <a:solidFill>
                  <a:srgbClr val="0070C0"/>
                </a:solidFill>
                <a:latin typeface="微软雅黑" pitchFamily="34" charset="-122"/>
                <a:ea typeface="微软雅黑" pitchFamily="34" charset="-122"/>
                <a:cs typeface="+mj-cs"/>
              </a:rPr>
              <a:t>，这在宁夏专业体检机构中具有绝对优势。</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2" name="标题 1"/>
          <p:cNvSpPr>
            <a:spLocks noGrp="1"/>
          </p:cNvSpPr>
          <p:nvPr>
            <p:ph type="ctrTitle"/>
          </p:nvPr>
        </p:nvSpPr>
        <p:spPr>
          <a:xfrm>
            <a:off x="201113" y="237236"/>
            <a:ext cx="4032220" cy="532694"/>
          </a:xfrm>
        </p:spPr>
        <p:txBody>
          <a:bodyPr>
            <a:noAutofit/>
          </a:bodyPr>
          <a:lstStyle/>
          <a:p>
            <a:pPr algn="l">
              <a:defRPr/>
            </a:pPr>
            <a:r>
              <a:rPr lang="zh-CN" altLang="en-US" sz="2800" b="1" dirty="0" smtClean="0">
                <a:solidFill>
                  <a:srgbClr val="FF5050"/>
                </a:solidFill>
                <a:latin typeface="微软雅黑" pitchFamily="34" charset="-122"/>
                <a:ea typeface="微软雅黑" pitchFamily="34" charset="-122"/>
              </a:rPr>
              <a:t>优势</a:t>
            </a:r>
            <a:r>
              <a:rPr lang="en-US" altLang="zh-CN" sz="2800" b="1" dirty="0" smtClean="0">
                <a:solidFill>
                  <a:srgbClr val="FF5050"/>
                </a:solidFill>
                <a:latin typeface="微软雅黑" pitchFamily="34" charset="-122"/>
                <a:ea typeface="微软雅黑" pitchFamily="34" charset="-122"/>
              </a:rPr>
              <a:t>4-</a:t>
            </a:r>
            <a:r>
              <a:rPr lang="zh-CN" altLang="en-US" sz="2800" b="1" dirty="0" smtClean="0">
                <a:solidFill>
                  <a:srgbClr val="0070C0"/>
                </a:solidFill>
                <a:latin typeface="微软雅黑" pitchFamily="34" charset="-122"/>
                <a:ea typeface="微软雅黑" pitchFamily="34" charset="-122"/>
              </a:rPr>
              <a:t>设备</a:t>
            </a:r>
            <a:r>
              <a:rPr lang="zh-CN" altLang="en-US" sz="2800" b="1" dirty="0" smtClean="0">
                <a:solidFill>
                  <a:srgbClr val="FF5050"/>
                </a:solidFill>
                <a:latin typeface="微软雅黑" pitchFamily="34" charset="-122"/>
                <a:ea typeface="微软雅黑" pitchFamily="34" charset="-122"/>
              </a:rPr>
              <a:t>优势</a:t>
            </a:r>
            <a:endParaRPr lang="en-US" altLang="zh-CN" sz="2800" b="1" dirty="0">
              <a:solidFill>
                <a:srgbClr val="FF505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4"/>
          <a:srcRect/>
          <a:stretch>
            <a:fillRect/>
          </a:stretch>
        </p:blipFill>
        <p:spPr bwMode="auto">
          <a:xfrm>
            <a:off x="1" y="1025408"/>
            <a:ext cx="9143545" cy="4689592"/>
          </a:xfrm>
          <a:prstGeom prst="rect">
            <a:avLst/>
          </a:prstGeom>
          <a:noFill/>
          <a:ln w="9525">
            <a:noFill/>
            <a:miter lim="800000"/>
            <a:headEnd/>
            <a:tailEnd/>
          </a:ln>
          <a:effectLst/>
        </p:spPr>
      </p:pic>
      <p:pic>
        <p:nvPicPr>
          <p:cNvPr id="5" name="图片 4" descr="08"/>
          <p:cNvPicPr>
            <a:picLocks noChangeAspect="1"/>
          </p:cNvPicPr>
          <p:nvPr/>
        </p:nvPicPr>
        <p:blipFill>
          <a:blip r:embed="rId5" cstate="print"/>
          <a:stretch>
            <a:fillRect/>
          </a:stretch>
        </p:blipFill>
        <p:spPr>
          <a:xfrm>
            <a:off x="4505499" y="1017411"/>
            <a:ext cx="4638501" cy="2375178"/>
          </a:xfrm>
          <a:prstGeom prst="rect">
            <a:avLst/>
          </a:prstGeom>
        </p:spPr>
      </p:pic>
      <p:pic>
        <p:nvPicPr>
          <p:cNvPr id="7" name="图片 6" descr="09"/>
          <p:cNvPicPr>
            <a:picLocks noChangeAspect="1"/>
          </p:cNvPicPr>
          <p:nvPr/>
        </p:nvPicPr>
        <p:blipFill>
          <a:blip r:embed="rId6" cstate="print"/>
          <a:stretch>
            <a:fillRect/>
          </a:stretch>
        </p:blipFill>
        <p:spPr>
          <a:xfrm>
            <a:off x="4677638" y="3287981"/>
            <a:ext cx="4466362" cy="2290783"/>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heckerboard(across)">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pic>
        <p:nvPicPr>
          <p:cNvPr id="1026" name="Picture 2"/>
          <p:cNvPicPr>
            <a:picLocks noChangeAspect="1" noChangeArrowheads="1"/>
          </p:cNvPicPr>
          <p:nvPr/>
        </p:nvPicPr>
        <p:blipFill>
          <a:blip r:embed="rId4"/>
          <a:srcRect/>
          <a:stretch>
            <a:fillRect/>
          </a:stretch>
        </p:blipFill>
        <p:spPr bwMode="auto">
          <a:xfrm>
            <a:off x="0" y="1016001"/>
            <a:ext cx="9144000" cy="4699001"/>
          </a:xfrm>
          <a:prstGeom prst="rect">
            <a:avLst/>
          </a:prstGeom>
          <a:noFill/>
          <a:ln w="9525">
            <a:noFill/>
            <a:miter lim="800000"/>
            <a:headEnd/>
            <a:tailEnd/>
          </a:ln>
          <a:effectLst/>
        </p:spPr>
      </p:pic>
      <p:sp>
        <p:nvSpPr>
          <p:cNvPr id="7" name="标题 1"/>
          <p:cNvSpPr txBox="1">
            <a:spLocks/>
          </p:cNvSpPr>
          <p:nvPr/>
        </p:nvSpPr>
        <p:spPr>
          <a:xfrm>
            <a:off x="201113" y="237236"/>
            <a:ext cx="4032220" cy="532694"/>
          </a:xfrm>
          <a:prstGeom prst="rect">
            <a:avLst/>
          </a:prstGeom>
        </p:spPr>
        <p:txBody>
          <a:bodyPr vert="horz" lIns="91440" tIns="45720" rIns="91440" bIns="45720" rtlCol="0" anchor="b">
            <a:noAutofit/>
          </a:body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r>
              <a:rPr kumimoji="0" lang="en-US" altLang="zh-CN"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5-</a:t>
            </a:r>
            <a:r>
              <a:rPr kumimoji="0" lang="zh-CN" altLang="en-US" sz="28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j-cs"/>
              </a:rPr>
              <a:t>环境</a:t>
            </a: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endParaRPr kumimoji="0" lang="en-US" altLang="zh-CN" sz="2800" b="1" i="0" u="none" strike="noStrike" kern="1200" cap="none" spc="0" normalizeH="0" baseline="0" noProof="0" dirty="0">
              <a:ln>
                <a:noFill/>
              </a:ln>
              <a:solidFill>
                <a:srgbClr val="FF5050"/>
              </a:solidFill>
              <a:effectLst/>
              <a:uLnTx/>
              <a:uFillTx/>
              <a:latin typeface="微软雅黑" pitchFamily="34" charset="-122"/>
              <a:ea typeface="微软雅黑" pitchFamily="34" charset="-122"/>
              <a:cs typeface="+mj-cs"/>
            </a:endParaRPr>
          </a:p>
        </p:txBody>
      </p:sp>
      <p:sp>
        <p:nvSpPr>
          <p:cNvPr id="5" name="Rectangle 1"/>
          <p:cNvSpPr>
            <a:spLocks noChangeArrowheads="1"/>
          </p:cNvSpPr>
          <p:nvPr/>
        </p:nvSpPr>
        <p:spPr bwMode="auto">
          <a:xfrm>
            <a:off x="0" y="4738133"/>
            <a:ext cx="9144000" cy="923330"/>
          </a:xfrm>
          <a:prstGeom prst="rect">
            <a:avLst/>
          </a:prstGeom>
          <a:gradFill>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tabLst/>
            </a:pPr>
            <a:r>
              <a:rPr kumimoji="0" lang="en-US" altLang="zh-CN" b="1" i="0" u="none" strike="noStrike" cap="none" normalizeH="0" dirty="0" smtClean="0">
                <a:ln>
                  <a:noFill/>
                </a:ln>
                <a:solidFill>
                  <a:schemeClr val="tx1"/>
                </a:solidFill>
                <a:effectLst/>
                <a:latin typeface="微软雅黑" pitchFamily="34" charset="-122"/>
                <a:ea typeface="微软雅黑" pitchFamily="34" charset="-122"/>
                <a:cs typeface="Times New Roman" pitchFamily="18" charset="0"/>
              </a:rPr>
              <a:t>       </a:t>
            </a:r>
            <a:r>
              <a:rPr kumimoji="0" lang="en-US" altLang="zh-CN"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4</a:t>
            </a:r>
            <a:r>
              <a:rPr kumimoji="0" lang="zh-CN" altLang="en-US"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层共</a:t>
            </a:r>
            <a:r>
              <a:rPr kumimoji="0" lang="en-US" altLang="zh-CN"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6000</a:t>
            </a:r>
            <a:r>
              <a:rPr kumimoji="0" lang="zh-CN" altLang="en-US" b="1" i="0" u="none" strike="noStrike" cap="none" normalizeH="0" baseline="0" dirty="0" smtClean="0">
                <a:ln>
                  <a:noFill/>
                </a:ln>
                <a:solidFill>
                  <a:schemeClr val="tx1"/>
                </a:solidFill>
                <a:effectLst/>
                <a:latin typeface="微软雅黑" pitchFamily="34" charset="-122"/>
                <a:ea typeface="微软雅黑" pitchFamily="34" charset="-122"/>
                <a:cs typeface="Times New Roman" pitchFamily="18" charset="0"/>
              </a:rPr>
              <a:t>平米独立体检中心，均以星级酒店标准装修，干净、整洁又不失舒适、高雅，建筑面积和装修品质在整个宁夏都首屈一指。</a:t>
            </a:r>
            <a:endParaRPr kumimoji="0" lang="zh-CN" altLang="en-US" sz="28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7" name="标题 1"/>
          <p:cNvSpPr txBox="1">
            <a:spLocks/>
          </p:cNvSpPr>
          <p:nvPr/>
        </p:nvSpPr>
        <p:spPr>
          <a:xfrm>
            <a:off x="201113" y="237236"/>
            <a:ext cx="4032220" cy="532694"/>
          </a:xfrm>
          <a:prstGeom prst="rect">
            <a:avLst/>
          </a:prstGeom>
        </p:spPr>
        <p:txBody>
          <a:bodyPr vert="horz" lIns="91440" tIns="45720" rIns="91440" bIns="45720" rtlCol="0" anchor="b">
            <a:noAutofit/>
          </a:body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r>
              <a:rPr kumimoji="0" lang="en-US" altLang="zh-CN"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6-</a:t>
            </a:r>
            <a:r>
              <a:rPr kumimoji="0" lang="zh-CN" altLang="en-US" sz="28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j-cs"/>
              </a:rPr>
              <a:t>服务</a:t>
            </a: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endParaRPr kumimoji="0" lang="en-US" altLang="zh-CN" sz="2800" b="1" i="0" u="none" strike="noStrike" kern="1200" cap="none" spc="0" normalizeH="0" baseline="0" noProof="0" dirty="0">
              <a:ln>
                <a:noFill/>
              </a:ln>
              <a:solidFill>
                <a:srgbClr val="FF5050"/>
              </a:solidFill>
              <a:effectLst/>
              <a:uLnTx/>
              <a:uFillTx/>
              <a:latin typeface="微软雅黑" pitchFamily="34" charset="-122"/>
              <a:ea typeface="微软雅黑" pitchFamily="34" charset="-122"/>
              <a:cs typeface="+mj-cs"/>
            </a:endParaRPr>
          </a:p>
        </p:txBody>
      </p:sp>
      <p:pic>
        <p:nvPicPr>
          <p:cNvPr id="5" name="图片 4" descr="QQ截图20160225231644.png"/>
          <p:cNvPicPr>
            <a:picLocks noChangeAspect="1"/>
          </p:cNvPicPr>
          <p:nvPr/>
        </p:nvPicPr>
        <p:blipFill>
          <a:blip r:embed="rId4" cstate="print"/>
          <a:stretch>
            <a:fillRect/>
          </a:stretch>
        </p:blipFill>
        <p:spPr>
          <a:xfrm>
            <a:off x="0" y="1061766"/>
            <a:ext cx="9144000" cy="4653234"/>
          </a:xfrm>
          <a:prstGeom prst="rect">
            <a:avLst/>
          </a:prstGeom>
          <a:ln>
            <a:noFill/>
          </a:ln>
          <a:effectLst>
            <a:softEdge rad="112500"/>
          </a:effectLst>
        </p:spPr>
      </p:pic>
      <p:sp>
        <p:nvSpPr>
          <p:cNvPr id="8" name="Rectangle 1"/>
          <p:cNvSpPr>
            <a:spLocks noChangeArrowheads="1"/>
          </p:cNvSpPr>
          <p:nvPr/>
        </p:nvSpPr>
        <p:spPr bwMode="auto">
          <a:xfrm>
            <a:off x="1255200" y="4720405"/>
            <a:ext cx="6683455" cy="461665"/>
          </a:xfrm>
          <a:prstGeom prst="rect">
            <a:avLst/>
          </a:prstGeom>
          <a:noFill/>
          <a:ln>
            <a:noFill/>
            <a:headEnd/>
            <a:tailEnd/>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50000"/>
              </a:lnSpc>
              <a:spcBef>
                <a:spcPct val="0"/>
              </a:spcBef>
              <a:spcAft>
                <a:spcPct val="0"/>
              </a:spcAft>
              <a:buClrTx/>
              <a:buSzTx/>
              <a:tabLst/>
            </a:pPr>
            <a:r>
              <a:rPr kumimoji="0" lang="zh-CN" altLang="en-US" sz="1600" b="1" i="0" u="none" strike="noStrike" cap="none" normalizeH="0" dirty="0" smtClean="0">
                <a:ln>
                  <a:noFill/>
                </a:ln>
                <a:solidFill>
                  <a:schemeClr val="tx1"/>
                </a:solidFill>
                <a:effectLst/>
                <a:latin typeface="微软雅黑" pitchFamily="34" charset="-122"/>
                <a:ea typeface="微软雅黑" pitchFamily="34" charset="-122"/>
                <a:cs typeface="Times New Roman" pitchFamily="18" charset="0"/>
              </a:rPr>
              <a:t>全程导诊、</a:t>
            </a:r>
            <a:r>
              <a:rPr kumimoji="0" lang="en-US" altLang="zh-CN" sz="1600" b="1" i="0" u="none" strike="noStrike" cap="none" normalizeH="0" dirty="0" smtClean="0">
                <a:ln>
                  <a:noFill/>
                </a:ln>
                <a:solidFill>
                  <a:schemeClr val="tx1"/>
                </a:solidFill>
                <a:effectLst/>
                <a:latin typeface="微软雅黑" pitchFamily="34" charset="-122"/>
                <a:ea typeface="微软雅黑" pitchFamily="34" charset="-122"/>
                <a:cs typeface="Times New Roman" pitchFamily="18" charset="0"/>
              </a:rPr>
              <a:t>36</a:t>
            </a:r>
            <a:r>
              <a:rPr kumimoji="0" lang="zh-CN" altLang="en-US" sz="1600" b="1" i="0" u="none" strike="noStrike" cap="none" normalizeH="0" dirty="0" smtClean="0">
                <a:ln>
                  <a:noFill/>
                </a:ln>
                <a:solidFill>
                  <a:schemeClr val="tx1"/>
                </a:solidFill>
                <a:effectLst/>
                <a:latin typeface="微软雅黑" pitchFamily="34" charset="-122"/>
                <a:ea typeface="微软雅黑" pitchFamily="34" charset="-122"/>
                <a:cs typeface="Times New Roman" pitchFamily="18" charset="0"/>
              </a:rPr>
              <a:t>小时出具电子报告、检后专场健康讲座及报告解读</a:t>
            </a:r>
            <a:endParaRPr kumimoji="0" lang="zh-CN" altLang="en-US" sz="2400" b="1"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7" name="标题 1"/>
          <p:cNvSpPr txBox="1">
            <a:spLocks/>
          </p:cNvSpPr>
          <p:nvPr/>
        </p:nvSpPr>
        <p:spPr>
          <a:xfrm>
            <a:off x="201113" y="237236"/>
            <a:ext cx="4032220" cy="532694"/>
          </a:xfrm>
          <a:prstGeom prst="rect">
            <a:avLst/>
          </a:prstGeom>
        </p:spPr>
        <p:txBody>
          <a:bodyPr vert="horz" lIns="91440" tIns="45720" rIns="91440" bIns="45720" rtlCol="0" anchor="b">
            <a:noAutofit/>
          </a:bodyPr>
          <a:lstStyle/>
          <a:p>
            <a:pPr marL="0" marR="0" lvl="0" indent="0" defTabSz="685800" rtl="0" eaLnBrk="1" fontAlgn="auto" latinLnBrk="0" hangingPunct="1">
              <a:lnSpc>
                <a:spcPct val="90000"/>
              </a:lnSpc>
              <a:spcBef>
                <a:spcPct val="0"/>
              </a:spcBef>
              <a:spcAft>
                <a:spcPts val="0"/>
              </a:spcAft>
              <a:buClrTx/>
              <a:buSzTx/>
              <a:buFontTx/>
              <a:buNone/>
              <a:tabLst/>
              <a:defRPr/>
            </a:pP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r>
              <a:rPr kumimoji="0" lang="en-US" altLang="zh-CN"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7-</a:t>
            </a:r>
            <a:r>
              <a:rPr kumimoji="0" lang="zh-CN" altLang="en-US" sz="2800" b="1" i="0" u="none" strike="noStrike" kern="1200" cap="none" spc="0" normalizeH="0" baseline="0" noProof="0" dirty="0" smtClean="0">
                <a:ln>
                  <a:noFill/>
                </a:ln>
                <a:solidFill>
                  <a:srgbClr val="0070C0"/>
                </a:solidFill>
                <a:effectLst/>
                <a:uLnTx/>
                <a:uFillTx/>
                <a:latin typeface="微软雅黑" pitchFamily="34" charset="-122"/>
                <a:ea typeface="微软雅黑" pitchFamily="34" charset="-122"/>
                <a:cs typeface="+mj-cs"/>
              </a:rPr>
              <a:t>特色</a:t>
            </a:r>
            <a:r>
              <a:rPr kumimoji="0" lang="zh-CN" altLang="en-US" sz="2800" b="1" i="0" u="none" strike="noStrike" kern="1200" cap="none" spc="0" normalizeH="0" baseline="0" noProof="0" dirty="0" smtClean="0">
                <a:ln>
                  <a:noFill/>
                </a:ln>
                <a:solidFill>
                  <a:srgbClr val="FF5050"/>
                </a:solidFill>
                <a:effectLst/>
                <a:uLnTx/>
                <a:uFillTx/>
                <a:latin typeface="微软雅黑" pitchFamily="34" charset="-122"/>
                <a:ea typeface="微软雅黑" pitchFamily="34" charset="-122"/>
                <a:cs typeface="+mj-cs"/>
              </a:rPr>
              <a:t>优势</a:t>
            </a:r>
            <a:endParaRPr kumimoji="0" lang="en-US" altLang="zh-CN" sz="2800" b="1" i="0" u="none" strike="noStrike" kern="1200" cap="none" spc="0" normalizeH="0" baseline="0" noProof="0" dirty="0">
              <a:ln>
                <a:noFill/>
              </a:ln>
              <a:solidFill>
                <a:srgbClr val="FF5050"/>
              </a:solidFill>
              <a:effectLst/>
              <a:uLnTx/>
              <a:uFillTx/>
              <a:latin typeface="微软雅黑" pitchFamily="34" charset="-122"/>
              <a:ea typeface="微软雅黑" pitchFamily="34" charset="-122"/>
              <a:cs typeface="+mj-cs"/>
            </a:endParaRPr>
          </a:p>
        </p:txBody>
      </p:sp>
      <p:pic>
        <p:nvPicPr>
          <p:cNvPr id="1026" name="Picture 2" descr="G:\工作学习资料  勿删\各个设备介绍\瑞能慢病综合彩页\瑞能慢病综合方案彩页内页 拷贝.jpg"/>
          <p:cNvPicPr>
            <a:picLocks noChangeAspect="1" noChangeArrowheads="1"/>
          </p:cNvPicPr>
          <p:nvPr/>
        </p:nvPicPr>
        <p:blipFill>
          <a:blip r:embed="rId4"/>
          <a:srcRect/>
          <a:stretch>
            <a:fillRect/>
          </a:stretch>
        </p:blipFill>
        <p:spPr bwMode="auto">
          <a:xfrm>
            <a:off x="-1" y="1006504"/>
            <a:ext cx="5074495" cy="2612996"/>
          </a:xfrm>
          <a:prstGeom prst="rect">
            <a:avLst/>
          </a:prstGeom>
          <a:noFill/>
        </p:spPr>
      </p:pic>
      <p:pic>
        <p:nvPicPr>
          <p:cNvPr id="5" name="图片 22536" descr="图片10"/>
          <p:cNvPicPr>
            <a:picLocks noChangeAspect="1"/>
          </p:cNvPicPr>
          <p:nvPr/>
        </p:nvPicPr>
        <p:blipFill>
          <a:blip r:embed="rId5"/>
          <a:stretch>
            <a:fillRect/>
          </a:stretch>
        </p:blipFill>
        <p:spPr>
          <a:xfrm>
            <a:off x="5365300" y="1003905"/>
            <a:ext cx="3533775" cy="2615848"/>
          </a:xfrm>
          <a:prstGeom prst="rect">
            <a:avLst/>
          </a:prstGeom>
          <a:noFill/>
          <a:ln w="9525">
            <a:noFill/>
          </a:ln>
        </p:spPr>
      </p:pic>
      <p:pic>
        <p:nvPicPr>
          <p:cNvPr id="2" name="Picture 2"/>
          <p:cNvPicPr>
            <a:picLocks noChangeAspect="1" noChangeArrowheads="1"/>
          </p:cNvPicPr>
          <p:nvPr/>
        </p:nvPicPr>
        <p:blipFill>
          <a:blip r:embed="rId6"/>
          <a:srcRect/>
          <a:stretch>
            <a:fillRect/>
          </a:stretch>
        </p:blipFill>
        <p:spPr bwMode="auto">
          <a:xfrm>
            <a:off x="5388428" y="3954294"/>
            <a:ext cx="3484789" cy="990392"/>
          </a:xfrm>
          <a:prstGeom prst="rect">
            <a:avLst/>
          </a:prstGeom>
          <a:noFill/>
          <a:ln w="9525">
            <a:noFill/>
            <a:miter lim="800000"/>
            <a:headEnd/>
            <a:tailEnd/>
          </a:ln>
          <a:effectLst/>
        </p:spPr>
      </p:pic>
      <p:sp>
        <p:nvSpPr>
          <p:cNvPr id="10" name="标题 1"/>
          <p:cNvSpPr txBox="1">
            <a:spLocks/>
          </p:cNvSpPr>
          <p:nvPr/>
        </p:nvSpPr>
        <p:spPr>
          <a:xfrm>
            <a:off x="5812976" y="4990665"/>
            <a:ext cx="2649461" cy="532694"/>
          </a:xfrm>
          <a:prstGeom prst="rect">
            <a:avLst/>
          </a:prstGeom>
        </p:spPr>
        <p:txBody>
          <a:bodyPr vert="horz" lIns="91440" tIns="45720" rIns="91440" bIns="45720" rtlCol="0" anchor="b">
            <a:no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lang="zh-CN" altLang="en-US" sz="2800" b="1" dirty="0" smtClean="0">
                <a:solidFill>
                  <a:srgbClr val="0070C0"/>
                </a:solidFill>
                <a:latin typeface="微软雅黑" pitchFamily="34" charset="-122"/>
                <a:ea typeface="微软雅黑" pitchFamily="34" charset="-122"/>
                <a:cs typeface="+mj-cs"/>
              </a:rPr>
              <a:t>私人保健医</a:t>
            </a:r>
            <a:endParaRPr kumimoji="0" lang="en-US" altLang="zh-CN" sz="2800" b="1" i="0" u="none" strike="noStrike" kern="1200" cap="none" spc="0" normalizeH="0" baseline="0" noProof="0" dirty="0">
              <a:ln>
                <a:noFill/>
              </a:ln>
              <a:solidFill>
                <a:srgbClr val="0070C0"/>
              </a:solidFill>
              <a:effectLst/>
              <a:uLnTx/>
              <a:uFillTx/>
              <a:latin typeface="微软雅黑" pitchFamily="34" charset="-122"/>
              <a:ea typeface="微软雅黑" pitchFamily="34" charset="-122"/>
              <a:cs typeface="+mj-cs"/>
            </a:endParaRPr>
          </a:p>
        </p:txBody>
      </p:sp>
      <p:sp>
        <p:nvSpPr>
          <p:cNvPr id="9" name="标题 1"/>
          <p:cNvSpPr txBox="1">
            <a:spLocks/>
          </p:cNvSpPr>
          <p:nvPr/>
        </p:nvSpPr>
        <p:spPr>
          <a:xfrm>
            <a:off x="5361710" y="871244"/>
            <a:ext cx="3549534" cy="532694"/>
          </a:xfrm>
          <a:prstGeom prst="rect">
            <a:avLst/>
          </a:prstGeom>
        </p:spPr>
        <p:txBody>
          <a:bodyPr vert="horz" lIns="91440" tIns="45720" rIns="91440" bIns="45720" rtlCol="0" anchor="b">
            <a:noAutofit/>
          </a:bodyPr>
          <a:lstStyle/>
          <a:p>
            <a:pPr marL="0" marR="0" lvl="0" indent="0" algn="ctr" defTabSz="685800" rtl="0" eaLnBrk="1" fontAlgn="auto" latinLnBrk="0" hangingPunct="1">
              <a:lnSpc>
                <a:spcPct val="90000"/>
              </a:lnSpc>
              <a:spcBef>
                <a:spcPct val="0"/>
              </a:spcBef>
              <a:spcAft>
                <a:spcPts val="0"/>
              </a:spcAft>
              <a:buClrTx/>
              <a:buSzTx/>
              <a:buFontTx/>
              <a:buNone/>
              <a:tabLst/>
              <a:defRPr/>
            </a:pPr>
            <a:r>
              <a:rPr lang="en-US" altLang="zh-CN" b="1" dirty="0" smtClean="0">
                <a:solidFill>
                  <a:schemeClr val="bg1"/>
                </a:solidFill>
                <a:latin typeface="微软雅黑" pitchFamily="34" charset="-122"/>
                <a:ea typeface="微软雅黑" pitchFamily="34" charset="-122"/>
                <a:cs typeface="+mj-cs"/>
              </a:rPr>
              <a:t>HRA-</a:t>
            </a:r>
            <a:r>
              <a:rPr lang="zh-CN" altLang="en-US" b="1" dirty="0" smtClean="0">
                <a:solidFill>
                  <a:schemeClr val="bg1"/>
                </a:solidFill>
                <a:latin typeface="微软雅黑" pitchFamily="34" charset="-122"/>
                <a:ea typeface="微软雅黑" pitchFamily="34" charset="-122"/>
                <a:cs typeface="+mj-cs"/>
              </a:rPr>
              <a:t>人体健康风险评估系统</a:t>
            </a:r>
            <a:endParaRPr kumimoji="0" lang="en-US" altLang="zh-CN" b="1" i="0" u="none" strike="noStrike" kern="1200" cap="none" spc="0" normalizeH="0" baseline="0" noProof="0" dirty="0">
              <a:ln>
                <a:noFill/>
              </a:ln>
              <a:solidFill>
                <a:schemeClr val="bg1"/>
              </a:solidFill>
              <a:effectLst/>
              <a:uLnTx/>
              <a:uFillTx/>
              <a:latin typeface="微软雅黑" pitchFamily="34" charset="-122"/>
              <a:ea typeface="微软雅黑" pitchFamily="34" charset="-122"/>
              <a:cs typeface="+mj-cs"/>
            </a:endParaRPr>
          </a:p>
        </p:txBody>
      </p:sp>
      <p:pic>
        <p:nvPicPr>
          <p:cNvPr id="8194" name="Picture 2" descr="https://timgsa.baidu.com/timg?image&amp;quality=80&amp;size=b9999_10000&amp;sec=1529467807432&amp;di=5caec3c28cf98aaa17e558e89a6c7b3c&amp;imgtype=0&amp;src=http%3A%2F%2Fwww.fecn.net%2Fuploadfile%2F2017%2F0929%2F20170929092404202.jpg"/>
          <p:cNvPicPr>
            <a:picLocks noChangeAspect="1" noChangeArrowheads="1"/>
          </p:cNvPicPr>
          <p:nvPr/>
        </p:nvPicPr>
        <p:blipFill>
          <a:blip r:embed="rId7"/>
          <a:srcRect/>
          <a:stretch>
            <a:fillRect/>
          </a:stretch>
        </p:blipFill>
        <p:spPr bwMode="auto">
          <a:xfrm>
            <a:off x="662653" y="3827781"/>
            <a:ext cx="3593464" cy="1653742"/>
          </a:xfrm>
          <a:prstGeom prst="rect">
            <a:avLst/>
          </a:prstGeom>
          <a:noFill/>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Horizontal)">
                                      <p:cBhvr>
                                        <p:cTn id="12" dur="500"/>
                                        <p:tgtEl>
                                          <p:spTgt spid="5"/>
                                        </p:tgtEl>
                                      </p:cBhvr>
                                    </p:animEffect>
                                  </p:childTnLst>
                                </p:cTn>
                              </p:par>
                              <p:par>
                                <p:cTn id="13" presetID="16" presetClass="entr" presetSubtype="2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checkerboard(across)">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Horizontal)">
                                      <p:cBhvr>
                                        <p:cTn id="25" dur="500"/>
                                        <p:tgtEl>
                                          <p:spTgt spid="2"/>
                                        </p:tgtEl>
                                      </p:cBhvr>
                                    </p:animEffect>
                                  </p:childTnLst>
                                </p:cTn>
                              </p:par>
                              <p:par>
                                <p:cTn id="26" presetID="16" presetClass="entr" presetSubtype="26"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Horizont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13970" y="1"/>
            <a:ext cx="9157970" cy="5722761"/>
          </a:xfrm>
          <a:prstGeom prst="rect">
            <a:avLst/>
          </a:prstGeom>
        </p:spPr>
      </p:pic>
      <p:sp>
        <p:nvSpPr>
          <p:cNvPr id="5" name="标题 1"/>
          <p:cNvSpPr txBox="1">
            <a:spLocks/>
          </p:cNvSpPr>
          <p:nvPr/>
        </p:nvSpPr>
        <p:spPr>
          <a:xfrm>
            <a:off x="1325639" y="3500218"/>
            <a:ext cx="6635020" cy="2031999"/>
          </a:xfrm>
          <a:prstGeom prst="rect">
            <a:avLst/>
          </a:prstGeom>
        </p:spPr>
        <p:txBody>
          <a:bodyPr vert="horz" lIns="91440" tIns="45720" rIns="91440" bIns="45720" rtlCol="0" anchor="ctr" anchorCtr="0">
            <a:noAutofit/>
          </a:bodyPr>
          <a:lstStyle/>
          <a:p>
            <a:pPr algn="ctr">
              <a:lnSpc>
                <a:spcPct val="150000"/>
              </a:lnSpc>
              <a:spcBef>
                <a:spcPct val="0"/>
              </a:spcBef>
            </a:pPr>
            <a:r>
              <a:rPr lang="zh-CN" altLang="en-US" sz="3600" b="1" dirty="0" smtClean="0">
                <a:solidFill>
                  <a:srgbClr val="0070C0"/>
                </a:solidFill>
                <a:latin typeface="微软雅黑" pitchFamily="34" charset="-122"/>
                <a:ea typeface="微软雅黑" pitchFamily="34" charset="-122"/>
              </a:rPr>
              <a:t>银川美年将是宁夏地区最具发展潜力的体检机构和健康服务机构！</a:t>
            </a:r>
            <a:endParaRPr lang="en-US" altLang="zh-CN" sz="3600" b="1" dirty="0" smtClean="0">
              <a:solidFill>
                <a:srgbClr val="0070C0"/>
              </a:solidFill>
              <a:latin typeface="微软雅黑" pitchFamily="34" charset="-122"/>
              <a:ea typeface="微软雅黑" pitchFamily="34" charset="-122"/>
            </a:endParaRPr>
          </a:p>
        </p:txBody>
      </p:sp>
      <p:pic>
        <p:nvPicPr>
          <p:cNvPr id="8" name="图片 7" descr="美年银川LOGO.png"/>
          <p:cNvPicPr>
            <a:picLocks noChangeAspect="1"/>
          </p:cNvPicPr>
          <p:nvPr/>
        </p:nvPicPr>
        <p:blipFill>
          <a:blip r:embed="rId4"/>
          <a:stretch>
            <a:fillRect/>
          </a:stretch>
        </p:blipFill>
        <p:spPr>
          <a:xfrm>
            <a:off x="872182" y="1210469"/>
            <a:ext cx="7302875" cy="2455460"/>
          </a:xfrm>
          <a:prstGeom prst="rect">
            <a:avLst/>
          </a:prstGeom>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2" name="标题 1"/>
          <p:cNvSpPr>
            <a:spLocks noGrp="1"/>
          </p:cNvSpPr>
          <p:nvPr>
            <p:ph type="ctrTitle"/>
          </p:nvPr>
        </p:nvSpPr>
        <p:spPr>
          <a:xfrm>
            <a:off x="201113" y="237236"/>
            <a:ext cx="3806111" cy="532694"/>
          </a:xfrm>
        </p:spPr>
        <p:txBody>
          <a:bodyPr>
            <a:noAutofit/>
          </a:bodyPr>
          <a:lstStyle/>
          <a:p>
            <a:pPr>
              <a:defRPr/>
            </a:pPr>
            <a:r>
              <a:rPr lang="zh-CN" altLang="en-US" sz="2800" b="1" dirty="0" smtClean="0">
                <a:solidFill>
                  <a:srgbClr val="FF5050"/>
                </a:solidFill>
                <a:latin typeface="微软雅黑" pitchFamily="34" charset="-122"/>
                <a:ea typeface="微软雅黑" pitchFamily="34" charset="-122"/>
              </a:rPr>
              <a:t>银川美年未来发展方向</a:t>
            </a:r>
            <a:endParaRPr lang="en-US" altLang="zh-CN" sz="2800" b="1" dirty="0">
              <a:solidFill>
                <a:srgbClr val="FF5050"/>
              </a:solidFill>
              <a:latin typeface="微软雅黑" pitchFamily="34" charset="-122"/>
              <a:ea typeface="微软雅黑" pitchFamily="34" charset="-122"/>
            </a:endParaRPr>
          </a:p>
        </p:txBody>
      </p:sp>
      <p:pic>
        <p:nvPicPr>
          <p:cNvPr id="2050" name="Picture 2"/>
          <p:cNvPicPr>
            <a:picLocks noChangeAspect="1" noChangeArrowheads="1"/>
          </p:cNvPicPr>
          <p:nvPr/>
        </p:nvPicPr>
        <p:blipFill>
          <a:blip r:embed="rId4"/>
          <a:srcRect/>
          <a:stretch>
            <a:fillRect/>
          </a:stretch>
        </p:blipFill>
        <p:spPr bwMode="auto">
          <a:xfrm>
            <a:off x="0" y="1040062"/>
            <a:ext cx="9144000" cy="4674939"/>
          </a:xfrm>
          <a:prstGeom prst="rect">
            <a:avLst/>
          </a:prstGeom>
          <a:noFill/>
          <a:ln w="9525">
            <a:noFill/>
            <a:miter lim="800000"/>
            <a:headEnd/>
            <a:tailEnd/>
          </a:ln>
          <a:effectLst/>
        </p:spPr>
      </p:pic>
      <p:sp>
        <p:nvSpPr>
          <p:cNvPr id="5" name="标题 1"/>
          <p:cNvSpPr txBox="1">
            <a:spLocks/>
          </p:cNvSpPr>
          <p:nvPr/>
        </p:nvSpPr>
        <p:spPr>
          <a:xfrm>
            <a:off x="2768132" y="3047636"/>
            <a:ext cx="3640761" cy="434472"/>
          </a:xfrm>
          <a:prstGeom prst="rect">
            <a:avLst/>
          </a:prstGeom>
        </p:spPr>
        <p:txBody>
          <a:bodyPr vert="horz" lIns="91440" tIns="45720" rIns="91440" bIns="45720" rtlCol="0" anchor="ctr" anchorCtr="0">
            <a:noAutofit/>
          </a:bodyPr>
          <a:lstStyle/>
          <a:p>
            <a:pPr algn="ctr">
              <a:lnSpc>
                <a:spcPct val="150000"/>
              </a:lnSpc>
              <a:spcBef>
                <a:spcPct val="0"/>
              </a:spcBef>
            </a:pPr>
            <a:r>
              <a:rPr lang="zh-CN" altLang="en-US" sz="1400" b="1" dirty="0" smtClean="0">
                <a:solidFill>
                  <a:srgbClr val="0070C0"/>
                </a:solidFill>
                <a:latin typeface="微软雅黑" pitchFamily="34" charset="-122"/>
                <a:ea typeface="微软雅黑" pitchFamily="34" charset="-122"/>
              </a:rPr>
              <a:t>宁夏</a:t>
            </a:r>
            <a:r>
              <a:rPr lang="en-US" altLang="zh-CN" sz="1400" b="1" dirty="0" smtClean="0">
                <a:solidFill>
                  <a:srgbClr val="0070C0"/>
                </a:solidFill>
                <a:latin typeface="微软雅黑" pitchFamily="34" charset="-122"/>
                <a:ea typeface="微软雅黑" pitchFamily="34" charset="-122"/>
              </a:rPr>
              <a:t>4-5</a:t>
            </a:r>
            <a:r>
              <a:rPr lang="zh-CN" altLang="en-US" sz="1400" b="1" dirty="0" smtClean="0">
                <a:solidFill>
                  <a:srgbClr val="0070C0"/>
                </a:solidFill>
                <a:latin typeface="微软雅黑" pitchFamily="34" charset="-122"/>
                <a:ea typeface="微软雅黑" pitchFamily="34" charset="-122"/>
              </a:rPr>
              <a:t>家分院：银川、固原、中卫、吴忠</a:t>
            </a:r>
            <a:endParaRPr lang="en-US" altLang="zh-CN" sz="1400" b="1" dirty="0" smtClean="0">
              <a:solidFill>
                <a:srgbClr val="0070C0"/>
              </a:solidFill>
              <a:latin typeface="微软雅黑" pitchFamily="34" charset="-122"/>
              <a:ea typeface="微软雅黑" pitchFamily="34" charset="-122"/>
            </a:endParaRPr>
          </a:p>
        </p:txBody>
      </p:sp>
      <p:sp>
        <p:nvSpPr>
          <p:cNvPr id="7" name="标题 1"/>
          <p:cNvSpPr txBox="1">
            <a:spLocks/>
          </p:cNvSpPr>
          <p:nvPr/>
        </p:nvSpPr>
        <p:spPr>
          <a:xfrm>
            <a:off x="4148043" y="3601817"/>
            <a:ext cx="1887001" cy="434472"/>
          </a:xfrm>
          <a:prstGeom prst="rect">
            <a:avLst/>
          </a:prstGeom>
        </p:spPr>
        <p:txBody>
          <a:bodyPr vert="horz" lIns="91440" tIns="45720" rIns="91440" bIns="45720" rtlCol="0" anchor="ctr" anchorCtr="0">
            <a:noAutofit/>
          </a:bodyPr>
          <a:lstStyle/>
          <a:p>
            <a:pPr algn="ctr">
              <a:lnSpc>
                <a:spcPct val="150000"/>
              </a:lnSpc>
              <a:spcBef>
                <a:spcPct val="0"/>
              </a:spcBef>
            </a:pPr>
            <a:r>
              <a:rPr lang="zh-CN" altLang="en-US" sz="1400" b="1" dirty="0" smtClean="0">
                <a:solidFill>
                  <a:srgbClr val="0070C0"/>
                </a:solidFill>
                <a:latin typeface="微软雅黑" pitchFamily="34" charset="-122"/>
                <a:ea typeface="微软雅黑" pitchFamily="34" charset="-122"/>
              </a:rPr>
              <a:t>宁夏年体检</a:t>
            </a:r>
            <a:r>
              <a:rPr lang="en-US" altLang="zh-CN" sz="1400" b="1" dirty="0" smtClean="0">
                <a:solidFill>
                  <a:srgbClr val="0070C0"/>
                </a:solidFill>
                <a:latin typeface="微软雅黑" pitchFamily="34" charset="-122"/>
                <a:ea typeface="微软雅黑" pitchFamily="34" charset="-122"/>
              </a:rPr>
              <a:t>40</a:t>
            </a:r>
            <a:r>
              <a:rPr lang="zh-CN" altLang="en-US" sz="1400" b="1" dirty="0" smtClean="0">
                <a:solidFill>
                  <a:srgbClr val="0070C0"/>
                </a:solidFill>
                <a:latin typeface="微软雅黑" pitchFamily="34" charset="-122"/>
                <a:ea typeface="微软雅黑" pitchFamily="34" charset="-122"/>
              </a:rPr>
              <a:t>万人次</a:t>
            </a:r>
            <a:endParaRPr lang="en-US" altLang="zh-CN" sz="1400" b="1" dirty="0" smtClean="0">
              <a:solidFill>
                <a:srgbClr val="0070C0"/>
              </a:solidFill>
              <a:latin typeface="微软雅黑" pitchFamily="34" charset="-122"/>
              <a:ea typeface="微软雅黑" pitchFamily="34" charset="-122"/>
            </a:endParaRPr>
          </a:p>
        </p:txBody>
      </p:sp>
      <p:sp>
        <p:nvSpPr>
          <p:cNvPr id="8" name="标题 1"/>
          <p:cNvSpPr txBox="1">
            <a:spLocks/>
          </p:cNvSpPr>
          <p:nvPr/>
        </p:nvSpPr>
        <p:spPr>
          <a:xfrm>
            <a:off x="2543691" y="4137526"/>
            <a:ext cx="1445682" cy="434472"/>
          </a:xfrm>
          <a:prstGeom prst="rect">
            <a:avLst/>
          </a:prstGeom>
        </p:spPr>
        <p:txBody>
          <a:bodyPr vert="horz" lIns="91440" tIns="45720" rIns="91440" bIns="45720" rtlCol="0" anchor="ctr" anchorCtr="0">
            <a:noAutofit/>
          </a:bodyPr>
          <a:lstStyle/>
          <a:p>
            <a:pPr algn="ctr">
              <a:lnSpc>
                <a:spcPct val="150000"/>
              </a:lnSpc>
              <a:spcBef>
                <a:spcPct val="0"/>
              </a:spcBef>
            </a:pPr>
            <a:r>
              <a:rPr lang="zh-CN" altLang="en-US" sz="1400" b="1" dirty="0" smtClean="0">
                <a:solidFill>
                  <a:srgbClr val="0070C0"/>
                </a:solidFill>
                <a:latin typeface="微软雅黑" pitchFamily="34" charset="-122"/>
                <a:ea typeface="微软雅黑" pitchFamily="34" charset="-122"/>
              </a:rPr>
              <a:t>年营收</a:t>
            </a:r>
            <a:r>
              <a:rPr lang="en-US" altLang="zh-CN" sz="1400" b="1" dirty="0" smtClean="0">
                <a:solidFill>
                  <a:srgbClr val="0070C0"/>
                </a:solidFill>
                <a:latin typeface="微软雅黑" pitchFamily="34" charset="-122"/>
                <a:ea typeface="微软雅黑" pitchFamily="34" charset="-122"/>
              </a:rPr>
              <a:t>2-3</a:t>
            </a:r>
            <a:r>
              <a:rPr lang="zh-CN" altLang="en-US" sz="1400" b="1" dirty="0" smtClean="0">
                <a:solidFill>
                  <a:srgbClr val="0070C0"/>
                </a:solidFill>
                <a:latin typeface="微软雅黑" pitchFamily="34" charset="-122"/>
                <a:ea typeface="微软雅黑" pitchFamily="34" charset="-122"/>
              </a:rPr>
              <a:t>亿</a:t>
            </a:r>
            <a:endParaRPr lang="en-US" altLang="zh-CN" sz="1400" b="1" dirty="0" smtClean="0">
              <a:solidFill>
                <a:srgbClr val="0070C0"/>
              </a:solidFill>
              <a:latin typeface="微软雅黑" pitchFamily="34" charset="-122"/>
              <a:ea typeface="微软雅黑" pitchFamily="34"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PPT-13"/>
          <p:cNvPicPr>
            <a:picLocks noChangeAspect="1"/>
          </p:cNvPicPr>
          <p:nvPr/>
        </p:nvPicPr>
        <p:blipFill>
          <a:blip r:embed="rId2" cstate="print"/>
          <a:stretch>
            <a:fillRect/>
          </a:stretch>
        </p:blipFill>
        <p:spPr>
          <a:xfrm>
            <a:off x="1" y="-7055"/>
            <a:ext cx="9159875" cy="5724172"/>
          </a:xfrm>
          <a:prstGeom prst="rect">
            <a:avLst/>
          </a:prstGeom>
        </p:spPr>
      </p:pic>
      <p:sp>
        <p:nvSpPr>
          <p:cNvPr id="2" name="标题 1"/>
          <p:cNvSpPr>
            <a:spLocks noGrp="1"/>
          </p:cNvSpPr>
          <p:nvPr>
            <p:ph type="ctrTitle"/>
          </p:nvPr>
        </p:nvSpPr>
        <p:spPr>
          <a:xfrm>
            <a:off x="4578986" y="3972984"/>
            <a:ext cx="2174875" cy="532694"/>
          </a:xfrm>
        </p:spPr>
        <p:txBody>
          <a:bodyPr anchor="ctr" anchorCtr="0">
            <a:normAutofit/>
          </a:bodyPr>
          <a:lstStyle/>
          <a:p>
            <a:pPr algn="l"/>
            <a:r>
              <a:rPr lang="zh-CN" altLang="en-US" sz="1200" b="1" dirty="0" smtClean="0">
                <a:solidFill>
                  <a:schemeClr val="accent5">
                    <a:lumMod val="75000"/>
                  </a:schemeClr>
                </a:solidFill>
                <a:effectLst/>
                <a:latin typeface="NeoSans" charset="0"/>
                <a:ea typeface="微软雅黑" charset="0"/>
              </a:rPr>
              <a:t>做不走过场的体检！</a:t>
            </a:r>
            <a:endParaRPr lang="zh-CN" altLang="en-US" sz="1200" dirty="0">
              <a:solidFill>
                <a:schemeClr val="accent5">
                  <a:lumMod val="75000"/>
                </a:schemeClr>
              </a:solidFill>
              <a:effectLst/>
              <a:latin typeface="微软雅黑" charset="0"/>
              <a:ea typeface="微软雅黑" charset="0"/>
            </a:endParaRPr>
          </a:p>
        </p:txBody>
      </p:sp>
    </p:spTree>
  </p:cSld>
  <p:clrMapOvr>
    <a:masterClrMapping/>
  </p:clrMapOvr>
  <p:transition>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0" y="-7761"/>
            <a:ext cx="9157970" cy="5722761"/>
          </a:xfrm>
          <a:prstGeom prst="rect">
            <a:avLst/>
          </a:prstGeom>
        </p:spPr>
      </p:pic>
      <p:sp>
        <p:nvSpPr>
          <p:cNvPr id="2" name="标题 1"/>
          <p:cNvSpPr>
            <a:spLocks noGrp="1"/>
          </p:cNvSpPr>
          <p:nvPr>
            <p:ph type="ctrTitle"/>
          </p:nvPr>
        </p:nvSpPr>
        <p:spPr>
          <a:xfrm>
            <a:off x="303366" y="226484"/>
            <a:ext cx="3991232" cy="53269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a:r>
              <a:rPr lang="zh-CN" altLang="en-US" sz="28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charset="0"/>
                <a:ea typeface="微软雅黑" charset="0"/>
              </a:rPr>
              <a:t>大健康产业的发展趋势</a:t>
            </a:r>
            <a:endParaRPr lang="zh-CN" altLang="en-US" sz="28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微软雅黑" charset="0"/>
              <a:ea typeface="微软雅黑" charset="0"/>
            </a:endParaRPr>
          </a:p>
        </p:txBody>
      </p:sp>
      <p:pic>
        <p:nvPicPr>
          <p:cNvPr id="10" name="图片 9" descr="大健康产业.jpg"/>
          <p:cNvPicPr>
            <a:picLocks noChangeAspect="1"/>
          </p:cNvPicPr>
          <p:nvPr/>
        </p:nvPicPr>
        <p:blipFill>
          <a:blip r:embed="rId4" cstate="print"/>
          <a:stretch>
            <a:fillRect/>
          </a:stretch>
        </p:blipFill>
        <p:spPr>
          <a:xfrm>
            <a:off x="5080" y="1"/>
            <a:ext cx="9144000" cy="5714999"/>
          </a:xfrm>
          <a:prstGeom prst="rect">
            <a:avLst/>
          </a:prstGeom>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grpSp>
        <p:nvGrpSpPr>
          <p:cNvPr id="3" name="组合 8"/>
          <p:cNvGrpSpPr/>
          <p:nvPr/>
        </p:nvGrpSpPr>
        <p:grpSpPr>
          <a:xfrm>
            <a:off x="0" y="1"/>
            <a:ext cx="9144000" cy="5715000"/>
            <a:chOff x="0" y="914289"/>
            <a:chExt cx="9144000" cy="4229211"/>
          </a:xfrm>
        </p:grpSpPr>
        <p:pic>
          <p:nvPicPr>
            <p:cNvPr id="4" name="图片 3" descr="习总书记健康大会讲话.jpg"/>
            <p:cNvPicPr>
              <a:picLocks noChangeAspect="1"/>
            </p:cNvPicPr>
            <p:nvPr/>
          </p:nvPicPr>
          <p:blipFill>
            <a:blip r:embed="rId4" cstate="print"/>
            <a:stretch>
              <a:fillRect/>
            </a:stretch>
          </p:blipFill>
          <p:spPr>
            <a:xfrm>
              <a:off x="0" y="914289"/>
              <a:ext cx="9144000" cy="4229211"/>
            </a:xfrm>
            <a:prstGeom prst="rect">
              <a:avLst/>
            </a:prstGeom>
          </p:spPr>
        </p:pic>
        <p:sp>
          <p:nvSpPr>
            <p:cNvPr id="7" name="矩形 6"/>
            <p:cNvSpPr/>
            <p:nvPr/>
          </p:nvSpPr>
          <p:spPr>
            <a:xfrm>
              <a:off x="0" y="4921321"/>
              <a:ext cx="2116476" cy="2221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6298058" y="4911047"/>
              <a:ext cx="2845941" cy="232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圆角矩形 10"/>
          <p:cNvSpPr/>
          <p:nvPr/>
        </p:nvSpPr>
        <p:spPr>
          <a:xfrm>
            <a:off x="3845860" y="3306980"/>
            <a:ext cx="2196353" cy="15837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4" name="TextBox 3"/>
          <p:cNvSpPr txBox="1"/>
          <p:nvPr/>
        </p:nvSpPr>
        <p:spPr>
          <a:xfrm>
            <a:off x="229772" y="182359"/>
            <a:ext cx="4482905" cy="523220"/>
          </a:xfrm>
          <a:prstGeom prst="rect">
            <a:avLst/>
          </a:prstGeom>
          <a:noFill/>
        </p:spPr>
        <p:txBody>
          <a:bodyPr wrap="square" rtlCol="0">
            <a:spAutoFit/>
          </a:bodyPr>
          <a:lstStyle/>
          <a:p>
            <a:r>
              <a:rPr lang="zh-CN" altLang="en-US" sz="2800" b="1" dirty="0" smtClean="0">
                <a:solidFill>
                  <a:srgbClr val="FF5050"/>
                </a:solidFill>
                <a:latin typeface="微软雅黑" pitchFamily="34" charset="-122"/>
                <a:ea typeface="微软雅黑" pitchFamily="34" charset="-122"/>
              </a:rPr>
              <a:t>健康体检行业的发展趋势</a:t>
            </a:r>
            <a:endParaRPr lang="zh-CN" altLang="en-US" sz="2800" b="1" dirty="0">
              <a:solidFill>
                <a:srgbClr val="FF5050"/>
              </a:solidFill>
              <a:latin typeface="微软雅黑" pitchFamily="34" charset="-122"/>
              <a:ea typeface="微软雅黑" pitchFamily="34" charset="-122"/>
            </a:endParaRPr>
          </a:p>
        </p:txBody>
      </p:sp>
      <p:pic>
        <p:nvPicPr>
          <p:cNvPr id="8" name="图片 7" descr="0b5ea9d0-49cc-4931-b796-5ba443df39cd.gif"/>
          <p:cNvPicPr>
            <a:picLocks noChangeAspect="1"/>
          </p:cNvPicPr>
          <p:nvPr/>
        </p:nvPicPr>
        <p:blipFill>
          <a:blip r:embed="rId4"/>
          <a:stretch>
            <a:fillRect/>
          </a:stretch>
        </p:blipFill>
        <p:spPr>
          <a:xfrm>
            <a:off x="310508" y="1362326"/>
            <a:ext cx="4401964" cy="2857470"/>
          </a:xfrm>
          <a:prstGeom prst="rect">
            <a:avLst/>
          </a:prstGeom>
        </p:spPr>
      </p:pic>
      <p:sp>
        <p:nvSpPr>
          <p:cNvPr id="9" name="标题 1"/>
          <p:cNvSpPr txBox="1">
            <a:spLocks/>
          </p:cNvSpPr>
          <p:nvPr/>
        </p:nvSpPr>
        <p:spPr>
          <a:xfrm>
            <a:off x="4871620" y="1815645"/>
            <a:ext cx="4151001" cy="2031999"/>
          </a:xfrm>
          <a:prstGeom prst="rect">
            <a:avLst/>
          </a:prstGeom>
        </p:spPr>
        <p:txBody>
          <a:bodyPr vert="horz" lIns="91440" tIns="45720" rIns="91440" bIns="45720" rtlCol="0" anchor="ctr" anchorCtr="0">
            <a:noAutofit/>
          </a:bodyPr>
          <a:lstStyle/>
          <a:p>
            <a:pPr>
              <a:lnSpc>
                <a:spcPct val="150000"/>
              </a:lnSpc>
              <a:spcBef>
                <a:spcPct val="0"/>
              </a:spcBef>
            </a:pPr>
            <a:r>
              <a:rPr lang="zh-CN" altLang="en-US" sz="2000" b="1" dirty="0" smtClean="0">
                <a:solidFill>
                  <a:srgbClr val="FF0000"/>
                </a:solidFill>
                <a:latin typeface="微软雅黑" pitchFamily="34" charset="-122"/>
                <a:ea typeface="微软雅黑" pitchFamily="34" charset="-122"/>
              </a:rPr>
              <a:t>国家预测数据指出：</a:t>
            </a:r>
            <a:endParaRPr lang="en-US" altLang="zh-CN" sz="2000" b="1" dirty="0" smtClean="0">
              <a:solidFill>
                <a:srgbClr val="FF0000"/>
              </a:solidFill>
              <a:latin typeface="微软雅黑" pitchFamily="34" charset="-122"/>
              <a:ea typeface="微软雅黑" pitchFamily="34" charset="-122"/>
            </a:endParaRPr>
          </a:p>
          <a:p>
            <a:pPr>
              <a:lnSpc>
                <a:spcPct val="150000"/>
              </a:lnSpc>
              <a:spcBef>
                <a:spcPct val="0"/>
              </a:spcBef>
            </a:pPr>
            <a:r>
              <a:rPr lang="zh-CN" altLang="en-US" sz="2000" b="1" dirty="0" smtClean="0">
                <a:solidFill>
                  <a:srgbClr val="0070C0"/>
                </a:solidFill>
                <a:latin typeface="微软雅黑" pitchFamily="34" charset="-122"/>
                <a:ea typeface="微软雅黑" pitchFamily="34" charset="-122"/>
              </a:rPr>
              <a:t>预计</a:t>
            </a:r>
            <a:r>
              <a:rPr lang="en-US" altLang="zh-CN" sz="2000" b="1" dirty="0" smtClean="0">
                <a:solidFill>
                  <a:srgbClr val="0070C0"/>
                </a:solidFill>
                <a:latin typeface="微软雅黑" pitchFamily="34" charset="-122"/>
                <a:ea typeface="微软雅黑" pitchFamily="34" charset="-122"/>
              </a:rPr>
              <a:t>2020</a:t>
            </a:r>
            <a:r>
              <a:rPr lang="zh-CN" altLang="en-US" sz="2000" b="1" dirty="0" smtClean="0">
                <a:solidFill>
                  <a:srgbClr val="0070C0"/>
                </a:solidFill>
                <a:latin typeface="微软雅黑" pitchFamily="34" charset="-122"/>
                <a:ea typeface="微软雅黑" pitchFamily="34" charset="-122"/>
              </a:rPr>
              <a:t>年体检行业市场规模将达到</a:t>
            </a:r>
            <a:r>
              <a:rPr lang="en-US" altLang="zh-CN" sz="2000" b="1" dirty="0" smtClean="0">
                <a:solidFill>
                  <a:srgbClr val="0070C0"/>
                </a:solidFill>
                <a:latin typeface="微软雅黑" pitchFamily="34" charset="-122"/>
                <a:ea typeface="微软雅黑" pitchFamily="34" charset="-122"/>
              </a:rPr>
              <a:t>3000</a:t>
            </a:r>
            <a:r>
              <a:rPr lang="zh-CN" altLang="en-US" sz="2000" b="1" dirty="0" smtClean="0">
                <a:solidFill>
                  <a:srgbClr val="0070C0"/>
                </a:solidFill>
                <a:latin typeface="微软雅黑" pitchFamily="34" charset="-122"/>
                <a:ea typeface="微软雅黑" pitchFamily="34" charset="-122"/>
              </a:rPr>
              <a:t>亿元，而民营市场占比将上升至</a:t>
            </a:r>
            <a:r>
              <a:rPr lang="en-US" altLang="zh-CN" sz="2000" b="1" dirty="0" smtClean="0">
                <a:solidFill>
                  <a:srgbClr val="0070C0"/>
                </a:solidFill>
                <a:latin typeface="微软雅黑" pitchFamily="34" charset="-122"/>
                <a:ea typeface="微软雅黑" pitchFamily="34" charset="-122"/>
              </a:rPr>
              <a:t>30%</a:t>
            </a:r>
            <a:r>
              <a:rPr lang="zh-CN" altLang="en-US" sz="2000" b="1" dirty="0" smtClean="0">
                <a:solidFill>
                  <a:srgbClr val="0070C0"/>
                </a:solidFill>
                <a:latin typeface="微软雅黑" pitchFamily="34" charset="-122"/>
                <a:ea typeface="微软雅黑" pitchFamily="34" charset="-122"/>
              </a:rPr>
              <a:t>，也就是近</a:t>
            </a:r>
            <a:r>
              <a:rPr lang="en-US" altLang="zh-CN" sz="2000" b="1" dirty="0" smtClean="0">
                <a:solidFill>
                  <a:srgbClr val="FF0000"/>
                </a:solidFill>
                <a:latin typeface="微软雅黑" pitchFamily="34" charset="-122"/>
                <a:ea typeface="微软雅黑" pitchFamily="34" charset="-122"/>
              </a:rPr>
              <a:t>1000</a:t>
            </a:r>
            <a:r>
              <a:rPr lang="zh-CN" altLang="en-US" sz="2000" b="1" dirty="0" smtClean="0">
                <a:solidFill>
                  <a:srgbClr val="FF0000"/>
                </a:solidFill>
                <a:latin typeface="微软雅黑" pitchFamily="34" charset="-122"/>
                <a:ea typeface="微软雅黑" pitchFamily="34" charset="-122"/>
              </a:rPr>
              <a:t>亿元</a:t>
            </a:r>
            <a:r>
              <a:rPr lang="zh-CN" altLang="en-US" sz="2000" b="1" dirty="0" smtClean="0">
                <a:solidFill>
                  <a:srgbClr val="0070C0"/>
                </a:solidFill>
                <a:latin typeface="微软雅黑" pitchFamily="34" charset="-122"/>
                <a:ea typeface="微软雅黑" pitchFamily="34" charset="-122"/>
              </a:rPr>
              <a:t>。</a:t>
            </a:r>
            <a:endParaRPr lang="zh-CN" altLang="en-US" sz="2000" b="1" dirty="0">
              <a:solidFill>
                <a:srgbClr val="0070C0"/>
              </a:solidFill>
              <a:latin typeface="微软雅黑" pitchFamily="34" charset="-122"/>
              <a:ea typeface="微软雅黑" pitchFamily="34" charset="-122"/>
            </a:endParaRPr>
          </a:p>
        </p:txBody>
      </p:sp>
      <p:sp>
        <p:nvSpPr>
          <p:cNvPr id="10" name="标题 1"/>
          <p:cNvSpPr txBox="1">
            <a:spLocks/>
          </p:cNvSpPr>
          <p:nvPr/>
        </p:nvSpPr>
        <p:spPr>
          <a:xfrm>
            <a:off x="517891" y="4271066"/>
            <a:ext cx="8051575" cy="1282094"/>
          </a:xfrm>
          <a:prstGeom prst="rect">
            <a:avLst/>
          </a:prstGeom>
        </p:spPr>
        <p:txBody>
          <a:bodyPr vert="horz" lIns="91440" tIns="45720" rIns="91440" bIns="45720" rtlCol="0" anchor="ctr" anchorCtr="0">
            <a:noAutofit/>
          </a:bodyPr>
          <a:lstStyle/>
          <a:p>
            <a:pPr algn="ctr">
              <a:lnSpc>
                <a:spcPct val="150000"/>
              </a:lnSpc>
              <a:spcBef>
                <a:spcPct val="0"/>
              </a:spcBef>
            </a:pPr>
            <a:r>
              <a:rPr lang="en-US" altLang="zh-CN" sz="2000" b="1" dirty="0" smtClean="0">
                <a:solidFill>
                  <a:srgbClr val="0070C0"/>
                </a:solidFill>
                <a:latin typeface="微软雅黑" pitchFamily="34" charset="-122"/>
                <a:ea typeface="微软雅黑" pitchFamily="34" charset="-122"/>
              </a:rPr>
              <a:t>2017</a:t>
            </a:r>
            <a:r>
              <a:rPr lang="zh-CN" altLang="en-US" sz="2000" b="1" dirty="0" smtClean="0">
                <a:solidFill>
                  <a:srgbClr val="0070C0"/>
                </a:solidFill>
                <a:latin typeface="微软雅黑" pitchFamily="34" charset="-122"/>
                <a:ea typeface="微软雅黑" pitchFamily="34" charset="-122"/>
              </a:rPr>
              <a:t>年我国城市亚健康人群超过</a:t>
            </a:r>
            <a:r>
              <a:rPr lang="en-US" altLang="zh-CN" sz="2000" b="1" dirty="0" smtClean="0">
                <a:solidFill>
                  <a:srgbClr val="FF0000"/>
                </a:solidFill>
                <a:latin typeface="微软雅黑" pitchFamily="34" charset="-122"/>
                <a:ea typeface="微软雅黑" pitchFamily="34" charset="-122"/>
              </a:rPr>
              <a:t>5</a:t>
            </a:r>
            <a:r>
              <a:rPr lang="zh-CN" altLang="en-US" sz="2000" b="1" dirty="0" smtClean="0">
                <a:solidFill>
                  <a:srgbClr val="FF0000"/>
                </a:solidFill>
                <a:latin typeface="微软雅黑" pitchFamily="34" charset="-122"/>
                <a:ea typeface="微软雅黑" pitchFamily="34" charset="-122"/>
              </a:rPr>
              <a:t>亿</a:t>
            </a:r>
            <a:r>
              <a:rPr lang="zh-CN" altLang="en-US" sz="2000" b="1" dirty="0" smtClean="0">
                <a:solidFill>
                  <a:srgbClr val="0070C0"/>
                </a:solidFill>
                <a:latin typeface="微软雅黑" pitchFamily="34" charset="-122"/>
                <a:ea typeface="微软雅黑" pitchFamily="34" charset="-122"/>
              </a:rPr>
              <a:t>，全国</a:t>
            </a:r>
            <a:r>
              <a:rPr lang="en-US" altLang="zh-CN" sz="2000" b="1" dirty="0" smtClean="0">
                <a:solidFill>
                  <a:srgbClr val="0070C0"/>
                </a:solidFill>
                <a:latin typeface="微软雅黑" pitchFamily="34" charset="-122"/>
                <a:ea typeface="微软雅黑" pitchFamily="34" charset="-122"/>
              </a:rPr>
              <a:t>60</a:t>
            </a:r>
            <a:r>
              <a:rPr lang="zh-CN" altLang="en-US" sz="2000" b="1" dirty="0" smtClean="0">
                <a:solidFill>
                  <a:srgbClr val="0070C0"/>
                </a:solidFill>
                <a:latin typeface="微软雅黑" pitchFamily="34" charset="-122"/>
                <a:ea typeface="微软雅黑" pitchFamily="34" charset="-122"/>
              </a:rPr>
              <a:t>岁以上人口超过</a:t>
            </a:r>
            <a:r>
              <a:rPr lang="en-US" altLang="zh-CN" sz="2000" b="1" dirty="0" smtClean="0">
                <a:solidFill>
                  <a:srgbClr val="FF0000"/>
                </a:solidFill>
                <a:latin typeface="微软雅黑" pitchFamily="34" charset="-122"/>
                <a:ea typeface="微软雅黑" pitchFamily="34" charset="-122"/>
              </a:rPr>
              <a:t>2.4</a:t>
            </a:r>
            <a:r>
              <a:rPr lang="zh-CN" altLang="en-US" sz="2000" b="1" dirty="0" smtClean="0">
                <a:solidFill>
                  <a:srgbClr val="FF0000"/>
                </a:solidFill>
                <a:latin typeface="微软雅黑" pitchFamily="34" charset="-122"/>
                <a:ea typeface="微软雅黑" pitchFamily="34" charset="-122"/>
              </a:rPr>
              <a:t>亿</a:t>
            </a:r>
            <a:r>
              <a:rPr lang="zh-CN" altLang="en-US" sz="2000" b="1" dirty="0" smtClean="0">
                <a:solidFill>
                  <a:srgbClr val="0070C0"/>
                </a:solidFill>
                <a:latin typeface="微软雅黑" pitchFamily="34" charset="-122"/>
                <a:ea typeface="微软雅黑" pitchFamily="34" charset="-122"/>
              </a:rPr>
              <a:t>，这些人群都将是每年进行健康体检的主体，市场空间巨大！</a:t>
            </a:r>
            <a:endParaRPr lang="zh-CN" altLang="en-US" sz="2000" b="1" dirty="0">
              <a:solidFill>
                <a:srgbClr val="0070C0"/>
              </a:solidFill>
              <a:latin typeface="微软雅黑" pitchFamily="34" charset="-122"/>
              <a:ea typeface="微软雅黑" pitchFamily="34"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4" name="标题 1"/>
          <p:cNvSpPr txBox="1">
            <a:spLocks/>
          </p:cNvSpPr>
          <p:nvPr/>
        </p:nvSpPr>
        <p:spPr>
          <a:xfrm>
            <a:off x="633221" y="1734957"/>
            <a:ext cx="8250802" cy="2687631"/>
          </a:xfrm>
          <a:prstGeom prst="rect">
            <a:avLst/>
          </a:prstGeom>
        </p:spPr>
        <p:txBody>
          <a:bodyPr vert="horz" lIns="91440" tIns="45720" rIns="91440" bIns="45720" rtlCol="0" anchor="ctr" anchorCtr="0">
            <a:noAutofit/>
          </a:bodyPr>
          <a:lstStyle/>
          <a:p>
            <a:pPr>
              <a:lnSpc>
                <a:spcPct val="150000"/>
              </a:lnSpc>
              <a:spcBef>
                <a:spcPct val="0"/>
              </a:spcBef>
            </a:pPr>
            <a:r>
              <a:rPr lang="zh-CN" altLang="en-US" sz="3600" b="1" dirty="0" smtClean="0">
                <a:solidFill>
                  <a:srgbClr val="FF0000"/>
                </a:solidFill>
                <a:latin typeface="微软雅黑" pitchFamily="34" charset="-122"/>
                <a:ea typeface="微软雅黑" pitchFamily="34" charset="-122"/>
              </a:rPr>
              <a:t>大健康行业</a:t>
            </a:r>
            <a:r>
              <a:rPr lang="zh-CN" altLang="en-US" sz="3600" b="1" dirty="0" smtClean="0">
                <a:solidFill>
                  <a:srgbClr val="0070C0"/>
                </a:solidFill>
                <a:latin typeface="微软雅黑" pitchFamily="34" charset="-122"/>
                <a:ea typeface="微软雅黑" pitchFamily="34" charset="-122"/>
              </a:rPr>
              <a:t>在当下和未来都是朝阳行业！</a:t>
            </a:r>
            <a:endParaRPr lang="en-US" altLang="zh-CN" sz="3600" b="1" dirty="0" smtClean="0">
              <a:solidFill>
                <a:srgbClr val="0070C0"/>
              </a:solidFill>
              <a:latin typeface="微软雅黑" pitchFamily="34" charset="-122"/>
              <a:ea typeface="微软雅黑" pitchFamily="34" charset="-122"/>
            </a:endParaRPr>
          </a:p>
          <a:p>
            <a:pPr>
              <a:lnSpc>
                <a:spcPct val="150000"/>
              </a:lnSpc>
              <a:spcBef>
                <a:spcPct val="0"/>
              </a:spcBef>
            </a:pPr>
            <a:r>
              <a:rPr lang="zh-CN" altLang="en-US" sz="3600" b="1" dirty="0" smtClean="0">
                <a:solidFill>
                  <a:srgbClr val="FF0000"/>
                </a:solidFill>
                <a:latin typeface="微软雅黑" pitchFamily="34" charset="-122"/>
                <a:ea typeface="微软雅黑" pitchFamily="34" charset="-122"/>
              </a:rPr>
              <a:t>健康体检</a:t>
            </a:r>
            <a:r>
              <a:rPr lang="zh-CN" altLang="en-US" sz="3600" b="1" dirty="0" smtClean="0">
                <a:solidFill>
                  <a:srgbClr val="0070C0"/>
                </a:solidFill>
                <a:latin typeface="微软雅黑" pitchFamily="34" charset="-122"/>
                <a:ea typeface="微软雅黑" pitchFamily="34" charset="-122"/>
              </a:rPr>
              <a:t>作为大健康行业的</a:t>
            </a:r>
            <a:r>
              <a:rPr lang="zh-CN" altLang="en-US" sz="3600" b="1" dirty="0" smtClean="0">
                <a:solidFill>
                  <a:srgbClr val="FF0000"/>
                </a:solidFill>
                <a:latin typeface="微软雅黑" pitchFamily="34" charset="-122"/>
                <a:ea typeface="微软雅黑" pitchFamily="34" charset="-122"/>
              </a:rPr>
              <a:t>“门户”</a:t>
            </a:r>
            <a:r>
              <a:rPr lang="zh-CN" altLang="en-US" sz="3600" b="1" dirty="0" smtClean="0">
                <a:solidFill>
                  <a:srgbClr val="0070C0"/>
                </a:solidFill>
                <a:latin typeface="微软雅黑" pitchFamily="34" charset="-122"/>
                <a:ea typeface="微软雅黑" pitchFamily="34" charset="-122"/>
              </a:rPr>
              <a:t>必将有着广阔的发展前景！</a:t>
            </a:r>
            <a:endParaRPr lang="zh-CN" altLang="en-US" sz="3600" b="1" dirty="0">
              <a:solidFill>
                <a:srgbClr val="0070C0"/>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Horizont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sp>
        <p:nvSpPr>
          <p:cNvPr id="4" name="矩形 3"/>
          <p:cNvSpPr>
            <a:spLocks noChangeArrowheads="1"/>
          </p:cNvSpPr>
          <p:nvPr/>
        </p:nvSpPr>
        <p:spPr bwMode="auto">
          <a:xfrm>
            <a:off x="3674226" y="1038471"/>
            <a:ext cx="5445585" cy="4108817"/>
          </a:xfrm>
          <a:prstGeom prst="rect">
            <a:avLst/>
          </a:prstGeom>
          <a:noFill/>
          <a:ln w="9525">
            <a:noFill/>
            <a:miter lim="800000"/>
            <a:headEnd/>
            <a:tailEnd/>
          </a:ln>
        </p:spPr>
        <p:txBody>
          <a:bodyPr wrap="square">
            <a:spAutoFit/>
          </a:bodyPr>
          <a:lstStyle/>
          <a:p>
            <a:pPr fontAlgn="auto">
              <a:spcBef>
                <a:spcPts val="0"/>
              </a:spcBef>
              <a:spcAft>
                <a:spcPts val="0"/>
              </a:spcAft>
              <a:defRPr/>
            </a:pPr>
            <a:r>
              <a:rPr lang="zh-CN" altLang="en-US" sz="2000" b="1" dirty="0">
                <a:solidFill>
                  <a:srgbClr val="FF5050"/>
                </a:solidFill>
                <a:latin typeface="微软雅黑" pitchFamily="34" charset="-122"/>
                <a:ea typeface="微软雅黑" pitchFamily="34" charset="-122"/>
              </a:rPr>
              <a:t>美年</a:t>
            </a:r>
            <a:r>
              <a:rPr lang="zh-CN" altLang="en-US" sz="2000" b="1" dirty="0">
                <a:solidFill>
                  <a:srgbClr val="0070C0"/>
                </a:solidFill>
                <a:latin typeface="微软雅黑" pitchFamily="34" charset="-122"/>
                <a:ea typeface="微软雅黑" pitchFamily="34" charset="-122"/>
              </a:rPr>
              <a:t>大健康</a:t>
            </a:r>
            <a:r>
              <a:rPr lang="zh-CN" altLang="en-US" sz="2000" b="1" dirty="0">
                <a:latin typeface="微软雅黑" pitchFamily="34" charset="-122"/>
                <a:ea typeface="微软雅黑" pitchFamily="34" charset="-122"/>
              </a:rPr>
              <a:t>产业（集团）有限公司</a:t>
            </a:r>
            <a:endParaRPr lang="en-US" altLang="zh-CN" sz="2000" b="1" dirty="0">
              <a:latin typeface="微软雅黑" pitchFamily="34" charset="-122"/>
              <a:ea typeface="微软雅黑" pitchFamily="34" charset="-122"/>
            </a:endParaRPr>
          </a:p>
          <a:p>
            <a:pPr fontAlgn="auto">
              <a:spcBef>
                <a:spcPts val="0"/>
              </a:spcBef>
              <a:spcAft>
                <a:spcPts val="0"/>
              </a:spcAft>
              <a:defRPr/>
            </a:pPr>
            <a:endParaRPr lang="en-US" altLang="zh-CN" sz="1600" b="1" dirty="0">
              <a:latin typeface="微软雅黑" pitchFamily="34" charset="-122"/>
              <a:ea typeface="微软雅黑" pitchFamily="34" charset="-122"/>
            </a:endParaRPr>
          </a:p>
          <a:p>
            <a:pPr>
              <a:lnSpc>
                <a:spcPct val="150000"/>
              </a:lnSpc>
              <a:defRPr/>
            </a:pPr>
            <a:r>
              <a:rPr lang="zh-CN" altLang="en-US" sz="1500" dirty="0">
                <a:latin typeface="微软雅黑" pitchFamily="34" charset="-122"/>
                <a:ea typeface="微软雅黑" pitchFamily="34" charset="-122"/>
              </a:rPr>
              <a:t>美年大健康产业（集团）有限公司始创于</a:t>
            </a:r>
            <a:r>
              <a:rPr lang="en-US" sz="1500" dirty="0">
                <a:latin typeface="微软雅黑" pitchFamily="34" charset="-122"/>
                <a:ea typeface="微软雅黑" pitchFamily="34" charset="-122"/>
              </a:rPr>
              <a:t>2004</a:t>
            </a:r>
            <a:r>
              <a:rPr lang="zh-CN" altLang="en-US" sz="1500" dirty="0">
                <a:latin typeface="微软雅黑" pitchFamily="34" charset="-122"/>
                <a:ea typeface="微软雅黑" pitchFamily="34" charset="-122"/>
              </a:rPr>
              <a:t>年，是</a:t>
            </a:r>
            <a:r>
              <a:rPr lang="zh-CN" altLang="en-US" sz="1500" b="1" dirty="0" smtClean="0">
                <a:solidFill>
                  <a:srgbClr val="FF0000"/>
                </a:solidFill>
                <a:latin typeface="微软雅黑" pitchFamily="34" charset="-122"/>
                <a:ea typeface="微软雅黑" pitchFamily="34" charset="-122"/>
              </a:rPr>
              <a:t>中国知名的</a:t>
            </a:r>
            <a:r>
              <a:rPr lang="zh-CN" altLang="en-US" sz="1500" b="1" dirty="0">
                <a:solidFill>
                  <a:srgbClr val="FF0000"/>
                </a:solidFill>
                <a:latin typeface="微软雅黑" pitchFamily="34" charset="-122"/>
                <a:ea typeface="微软雅黑" pitchFamily="34" charset="-122"/>
              </a:rPr>
              <a:t>专业健康体检和医疗服务集团</a:t>
            </a:r>
            <a:r>
              <a:rPr lang="zh-CN" altLang="en-US" sz="1500" dirty="0" smtClean="0">
                <a:latin typeface="微软雅黑" pitchFamily="34" charset="-122"/>
                <a:ea typeface="微软雅黑" pitchFamily="34" charset="-122"/>
              </a:rPr>
              <a:t>，总部</a:t>
            </a:r>
            <a:r>
              <a:rPr lang="zh-CN" altLang="en-US" sz="1500" dirty="0">
                <a:latin typeface="微软雅黑" pitchFamily="34" charset="-122"/>
                <a:ea typeface="微软雅黑" pitchFamily="34" charset="-122"/>
              </a:rPr>
              <a:t>位于上海，深耕布局北京、深圳、沈阳、广州、成都、武汉、西安、天津、重庆、</a:t>
            </a:r>
            <a:r>
              <a:rPr lang="zh-CN" altLang="en-US" sz="1500" dirty="0" smtClean="0">
                <a:latin typeface="微软雅黑" pitchFamily="34" charset="-122"/>
                <a:ea typeface="微软雅黑" pitchFamily="34" charset="-122"/>
              </a:rPr>
              <a:t>杭州、银川等</a:t>
            </a:r>
            <a:r>
              <a:rPr lang="en-US" altLang="zh-CN" sz="1500" dirty="0" smtClean="0">
                <a:latin typeface="微软雅黑" pitchFamily="34" charset="-122"/>
                <a:ea typeface="微软雅黑" pitchFamily="34" charset="-122"/>
              </a:rPr>
              <a:t>200</a:t>
            </a:r>
            <a:r>
              <a:rPr lang="zh-CN" altLang="en-US" sz="1500" dirty="0" smtClean="0">
                <a:latin typeface="微软雅黑" pitchFamily="34" charset="-122"/>
                <a:ea typeface="微软雅黑" pitchFamily="34" charset="-122"/>
              </a:rPr>
              <a:t>余个核心城市，布局</a:t>
            </a:r>
            <a:r>
              <a:rPr lang="en-US" sz="1500" b="1" dirty="0" smtClean="0">
                <a:solidFill>
                  <a:srgbClr val="FF0000"/>
                </a:solidFill>
                <a:latin typeface="微软雅黑" pitchFamily="34" charset="-122"/>
                <a:ea typeface="微软雅黑" pitchFamily="34" charset="-122"/>
              </a:rPr>
              <a:t>400</a:t>
            </a:r>
            <a:r>
              <a:rPr lang="zh-CN" altLang="en-US" sz="1500" dirty="0" smtClean="0">
                <a:latin typeface="微软雅黑" pitchFamily="34" charset="-122"/>
                <a:ea typeface="微软雅黑" pitchFamily="34" charset="-122"/>
              </a:rPr>
              <a:t>余家医疗及体检中心，拥有</a:t>
            </a:r>
            <a:r>
              <a:rPr lang="zh-CN" altLang="en-US" sz="1500" dirty="0">
                <a:latin typeface="微软雅黑" pitchFamily="34" charset="-122"/>
                <a:ea typeface="微软雅黑" pitchFamily="34" charset="-122"/>
              </a:rPr>
              <a:t>全职专家、医护及管理</a:t>
            </a:r>
            <a:r>
              <a:rPr lang="zh-CN" altLang="en-US" sz="1500" dirty="0" smtClean="0">
                <a:latin typeface="微软雅黑" pitchFamily="34" charset="-122"/>
                <a:ea typeface="微软雅黑" pitchFamily="34" charset="-122"/>
              </a:rPr>
              <a:t>团队</a:t>
            </a:r>
            <a:r>
              <a:rPr lang="en-US" altLang="zh-CN" sz="1500" b="1" dirty="0" smtClean="0">
                <a:solidFill>
                  <a:srgbClr val="FF0000"/>
                </a:solidFill>
                <a:latin typeface="微软雅黑" pitchFamily="34" charset="-122"/>
                <a:ea typeface="微软雅黑" pitchFamily="34" charset="-122"/>
              </a:rPr>
              <a:t>4</a:t>
            </a:r>
            <a:r>
              <a:rPr lang="en-US" sz="1500" b="1" dirty="0" smtClean="0">
                <a:solidFill>
                  <a:srgbClr val="FF0000"/>
                </a:solidFill>
                <a:latin typeface="微软雅黑" pitchFamily="34" charset="-122"/>
                <a:ea typeface="微软雅黑" pitchFamily="34" charset="-122"/>
              </a:rPr>
              <a:t>0000</a:t>
            </a:r>
            <a:r>
              <a:rPr lang="zh-CN" altLang="en-US" sz="1500" dirty="0" smtClean="0">
                <a:latin typeface="微软雅黑" pitchFamily="34" charset="-122"/>
                <a:ea typeface="微软雅黑" pitchFamily="34" charset="-122"/>
              </a:rPr>
              <a:t>余人，</a:t>
            </a:r>
            <a:r>
              <a:rPr lang="en-US" altLang="en-US" sz="1500" dirty="0" smtClean="0">
                <a:latin typeface="微软雅黑" pitchFamily="34" charset="-122"/>
                <a:ea typeface="微软雅黑" pitchFamily="34" charset="-122"/>
              </a:rPr>
              <a:t>2017</a:t>
            </a:r>
            <a:r>
              <a:rPr lang="zh-CN" altLang="en-US" sz="1500" dirty="0" smtClean="0">
                <a:latin typeface="微软雅黑" pitchFamily="34" charset="-122"/>
                <a:ea typeface="微软雅黑" pitchFamily="34" charset="-122"/>
              </a:rPr>
              <a:t>年服务客户人次达到</a:t>
            </a:r>
            <a:r>
              <a:rPr lang="en-US" altLang="zh-CN" sz="1500" b="1" dirty="0" smtClean="0">
                <a:solidFill>
                  <a:srgbClr val="FF0000"/>
                </a:solidFill>
                <a:latin typeface="微软雅黑" pitchFamily="34" charset="-122"/>
                <a:ea typeface="微软雅黑" pitchFamily="34" charset="-122"/>
              </a:rPr>
              <a:t>2000</a:t>
            </a:r>
            <a:r>
              <a:rPr lang="zh-CN" altLang="en-US" sz="1500" dirty="0" smtClean="0">
                <a:latin typeface="微软雅黑" pitchFamily="34" charset="-122"/>
                <a:ea typeface="微软雅黑" pitchFamily="34" charset="-122"/>
              </a:rPr>
              <a:t>万，预计</a:t>
            </a:r>
            <a:r>
              <a:rPr lang="en-US" altLang="zh-CN" sz="1500" dirty="0" smtClean="0">
                <a:latin typeface="微软雅黑" pitchFamily="34" charset="-122"/>
                <a:ea typeface="微软雅黑" pitchFamily="34" charset="-122"/>
              </a:rPr>
              <a:t>2021</a:t>
            </a:r>
            <a:r>
              <a:rPr lang="zh-CN" altLang="en-US" sz="1500" dirty="0" smtClean="0">
                <a:latin typeface="微软雅黑" pitchFamily="34" charset="-122"/>
                <a:ea typeface="微软雅黑" pitchFamily="34" charset="-122"/>
              </a:rPr>
              <a:t>年将服务超过</a:t>
            </a:r>
            <a:r>
              <a:rPr lang="en-US" altLang="zh-CN" sz="1500" b="1" dirty="0" smtClean="0">
                <a:solidFill>
                  <a:srgbClr val="FF0000"/>
                </a:solidFill>
                <a:latin typeface="微软雅黑" pitchFamily="34" charset="-122"/>
                <a:ea typeface="微软雅黑" pitchFamily="34" charset="-122"/>
              </a:rPr>
              <a:t>1</a:t>
            </a:r>
            <a:r>
              <a:rPr lang="zh-CN" altLang="en-US" sz="1500" b="1" dirty="0" smtClean="0">
                <a:solidFill>
                  <a:srgbClr val="FF0000"/>
                </a:solidFill>
                <a:latin typeface="微软雅黑" pitchFamily="34" charset="-122"/>
                <a:ea typeface="微软雅黑" pitchFamily="34" charset="-122"/>
              </a:rPr>
              <a:t>亿人次</a:t>
            </a:r>
            <a:r>
              <a:rPr lang="zh-CN" altLang="en-US" sz="1500" dirty="0" smtClean="0">
                <a:latin typeface="微软雅黑" pitchFamily="34" charset="-122"/>
                <a:ea typeface="微软雅黑" pitchFamily="34" charset="-122"/>
              </a:rPr>
              <a:t>。集团</a:t>
            </a:r>
            <a:r>
              <a:rPr lang="en-US" altLang="en-US" sz="1500" dirty="0" smtClean="0">
                <a:latin typeface="微软雅黑" pitchFamily="34" charset="-122"/>
                <a:ea typeface="微软雅黑" pitchFamily="34" charset="-122"/>
              </a:rPr>
              <a:t>2015</a:t>
            </a:r>
            <a:r>
              <a:rPr lang="zh-CN" altLang="en-US" sz="1500" dirty="0" smtClean="0">
                <a:latin typeface="微软雅黑" pitchFamily="34" charset="-122"/>
                <a:ea typeface="微软雅黑" pitchFamily="34" charset="-122"/>
              </a:rPr>
              <a:t>年</a:t>
            </a:r>
            <a:r>
              <a:rPr lang="en-US" altLang="en-US" sz="1500" dirty="0" smtClean="0">
                <a:latin typeface="微软雅黑" pitchFamily="34" charset="-122"/>
                <a:ea typeface="微软雅黑" pitchFamily="34" charset="-122"/>
              </a:rPr>
              <a:t>2</a:t>
            </a:r>
            <a:r>
              <a:rPr lang="zh-CN" altLang="en-US" sz="1500" dirty="0" smtClean="0">
                <a:latin typeface="微软雅黑" pitchFamily="34" charset="-122"/>
                <a:ea typeface="微软雅黑" pitchFamily="34" charset="-122"/>
              </a:rPr>
              <a:t>月参股慈铭体检，</a:t>
            </a:r>
            <a:r>
              <a:rPr lang="en-US" altLang="en-US" sz="1500" dirty="0" smtClean="0">
                <a:latin typeface="微软雅黑" pitchFamily="34" charset="-122"/>
                <a:ea typeface="微软雅黑" pitchFamily="34" charset="-122"/>
              </a:rPr>
              <a:t>8</a:t>
            </a:r>
            <a:r>
              <a:rPr lang="zh-CN" altLang="en-US" sz="1500" dirty="0" smtClean="0">
                <a:latin typeface="微软雅黑" pitchFamily="34" charset="-122"/>
                <a:ea typeface="微软雅黑" pitchFamily="34" charset="-122"/>
              </a:rPr>
              <a:t>月成功在</a:t>
            </a:r>
            <a:r>
              <a:rPr lang="en-US" altLang="en-US" sz="1500" b="1" dirty="0" smtClean="0">
                <a:solidFill>
                  <a:srgbClr val="FF0000"/>
                </a:solidFill>
                <a:latin typeface="微软雅黑" pitchFamily="34" charset="-122"/>
                <a:ea typeface="微软雅黑" pitchFamily="34" charset="-122"/>
              </a:rPr>
              <a:t>A</a:t>
            </a:r>
            <a:r>
              <a:rPr lang="zh-CN" altLang="en-US" sz="1500" b="1" dirty="0" smtClean="0">
                <a:solidFill>
                  <a:srgbClr val="FF0000"/>
                </a:solidFill>
                <a:latin typeface="微软雅黑" pitchFamily="34" charset="-122"/>
                <a:ea typeface="微软雅黑" pitchFamily="34" charset="-122"/>
              </a:rPr>
              <a:t>股上市（</a:t>
            </a:r>
            <a:r>
              <a:rPr lang="en-US" altLang="en-US" sz="1500" b="1" dirty="0" smtClean="0">
                <a:solidFill>
                  <a:srgbClr val="FF0000"/>
                </a:solidFill>
                <a:latin typeface="微软雅黑" pitchFamily="34" charset="-122"/>
                <a:ea typeface="微软雅黑" pitchFamily="34" charset="-122"/>
              </a:rPr>
              <a:t>SZ002044</a:t>
            </a:r>
            <a:r>
              <a:rPr lang="zh-CN" altLang="en-US" sz="1500" b="1" dirty="0" smtClean="0">
                <a:solidFill>
                  <a:srgbClr val="FF0000"/>
                </a:solidFill>
                <a:latin typeface="微软雅黑" pitchFamily="34" charset="-122"/>
                <a:ea typeface="微软雅黑" pitchFamily="34" charset="-122"/>
              </a:rPr>
              <a:t>），</a:t>
            </a:r>
            <a:r>
              <a:rPr lang="en-US" altLang="en-US" sz="1500" dirty="0" smtClean="0">
                <a:latin typeface="微软雅黑" pitchFamily="34" charset="-122"/>
                <a:ea typeface="微软雅黑" pitchFamily="34" charset="-122"/>
              </a:rPr>
              <a:t>2016</a:t>
            </a:r>
            <a:r>
              <a:rPr lang="zh-CN" altLang="en-US" sz="1500" dirty="0" smtClean="0">
                <a:latin typeface="微软雅黑" pitchFamily="34" charset="-122"/>
                <a:ea typeface="微软雅黑" pitchFamily="34" charset="-122"/>
              </a:rPr>
              <a:t>年控股美兆体检，</a:t>
            </a:r>
            <a:r>
              <a:rPr lang="en-US" altLang="zh-CN" sz="1500" dirty="0" smtClean="0">
                <a:latin typeface="微软雅黑" pitchFamily="34" charset="-122"/>
                <a:ea typeface="微软雅黑" pitchFamily="34" charset="-122"/>
              </a:rPr>
              <a:t>2017</a:t>
            </a:r>
            <a:r>
              <a:rPr lang="zh-CN" altLang="en-US" sz="1500" dirty="0" smtClean="0">
                <a:latin typeface="微软雅黑" pitchFamily="34" charset="-122"/>
                <a:ea typeface="微软雅黑" pitchFamily="34" charset="-122"/>
              </a:rPr>
              <a:t>年完成对慈铭体检的全资收购，完成从大众体检到高端诊疗的全覆盖，是医疗和大健康板块中市值和影响力卓著的上市公司。</a:t>
            </a:r>
          </a:p>
        </p:txBody>
      </p:sp>
      <p:sp>
        <p:nvSpPr>
          <p:cNvPr id="5" name="TextBox 15"/>
          <p:cNvSpPr txBox="1">
            <a:spLocks noChangeArrowheads="1"/>
          </p:cNvSpPr>
          <p:nvPr/>
        </p:nvSpPr>
        <p:spPr bwMode="auto">
          <a:xfrm>
            <a:off x="400883" y="180253"/>
            <a:ext cx="3024187" cy="523220"/>
          </a:xfrm>
          <a:prstGeom prst="rect">
            <a:avLst/>
          </a:prstGeom>
          <a:noFill/>
          <a:ln w="9525">
            <a:noFill/>
            <a:miter lim="800000"/>
            <a:headEnd/>
            <a:tailEnd/>
          </a:ln>
        </p:spPr>
        <p:txBody>
          <a:bodyPr>
            <a:spAutoFit/>
          </a:bodyPr>
          <a:lstStyle/>
          <a:p>
            <a:pPr fontAlgn="auto">
              <a:spcBef>
                <a:spcPts val="0"/>
              </a:spcBef>
              <a:spcAft>
                <a:spcPts val="0"/>
              </a:spcAft>
              <a:buFont typeface="Arial" pitchFamily="34" charset="0"/>
              <a:buNone/>
              <a:defRPr/>
            </a:pPr>
            <a:r>
              <a:rPr lang="zh-CN" altLang="en-US" sz="2800" b="1" dirty="0">
                <a:solidFill>
                  <a:srgbClr val="FF5050"/>
                </a:solidFill>
                <a:latin typeface="微软雅黑" pitchFamily="34" charset="-122"/>
                <a:ea typeface="微软雅黑" pitchFamily="34" charset="-122"/>
              </a:rPr>
              <a:t>集团介绍</a:t>
            </a:r>
            <a:endParaRPr lang="en-US" altLang="zh-CN" sz="2800" b="1" dirty="0">
              <a:solidFill>
                <a:srgbClr val="FF5050"/>
              </a:solidFill>
              <a:latin typeface="微软雅黑" pitchFamily="34" charset="-122"/>
              <a:ea typeface="微软雅黑" pitchFamily="34" charset="-122"/>
            </a:endParaRPr>
          </a:p>
        </p:txBody>
      </p:sp>
      <p:pic>
        <p:nvPicPr>
          <p:cNvPr id="7" name="图片 9"/>
          <p:cNvPicPr>
            <a:picLocks noChangeAspect="1"/>
          </p:cNvPicPr>
          <p:nvPr/>
        </p:nvPicPr>
        <p:blipFill>
          <a:blip r:embed="rId4" cstate="print"/>
          <a:srcRect b="-188"/>
          <a:stretch>
            <a:fillRect/>
          </a:stretch>
        </p:blipFill>
        <p:spPr bwMode="auto">
          <a:xfrm>
            <a:off x="217120" y="1226973"/>
            <a:ext cx="3333455" cy="4000109"/>
          </a:xfrm>
          <a:prstGeom prst="rect">
            <a:avLst/>
          </a:prstGeom>
          <a:ln>
            <a:noFill/>
          </a:ln>
          <a:effectLst>
            <a:softEdge rad="112500"/>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0" y="-7761"/>
            <a:ext cx="9157970" cy="5722761"/>
          </a:xfrm>
          <a:prstGeom prst="rect">
            <a:avLst/>
          </a:prstGeom>
        </p:spPr>
      </p:pic>
      <p:pic>
        <p:nvPicPr>
          <p:cNvPr id="4" name="图片 28" descr="QQ截图20150129103151.png"/>
          <p:cNvPicPr>
            <a:picLocks noChangeAspect="1"/>
          </p:cNvPicPr>
          <p:nvPr/>
        </p:nvPicPr>
        <p:blipFill>
          <a:blip r:embed="rId4" cstate="print"/>
          <a:srcRect/>
          <a:stretch>
            <a:fillRect/>
          </a:stretch>
        </p:blipFill>
        <p:spPr bwMode="auto">
          <a:xfrm>
            <a:off x="2291052" y="4267894"/>
            <a:ext cx="1530115" cy="1161787"/>
          </a:xfrm>
          <a:prstGeom prst="rect">
            <a:avLst/>
          </a:prstGeom>
          <a:noFill/>
          <a:ln w="9525">
            <a:noFill/>
            <a:miter lim="800000"/>
            <a:headEnd/>
            <a:tailEnd/>
          </a:ln>
        </p:spPr>
      </p:pic>
      <p:pic>
        <p:nvPicPr>
          <p:cNvPr id="5" name="图片 7" descr="QQ截图20150129212545.png"/>
          <p:cNvPicPr>
            <a:picLocks noChangeAspect="1"/>
          </p:cNvPicPr>
          <p:nvPr/>
        </p:nvPicPr>
        <p:blipFill>
          <a:blip r:embed="rId5"/>
          <a:stretch>
            <a:fillRect/>
          </a:stretch>
        </p:blipFill>
        <p:spPr bwMode="auto">
          <a:xfrm>
            <a:off x="4923651" y="2684612"/>
            <a:ext cx="2222492" cy="1481661"/>
          </a:xfrm>
          <a:prstGeom prst="rect">
            <a:avLst/>
          </a:prstGeom>
          <a:noFill/>
          <a:ln w="9525">
            <a:noFill/>
            <a:miter lim="800000"/>
            <a:headEnd/>
            <a:tailEnd/>
          </a:ln>
        </p:spPr>
      </p:pic>
      <p:pic>
        <p:nvPicPr>
          <p:cNvPr id="7" name="图片 5" descr="美年大健康LOGO-01.jpg"/>
          <p:cNvPicPr>
            <a:picLocks noChangeAspect="1"/>
          </p:cNvPicPr>
          <p:nvPr/>
        </p:nvPicPr>
        <p:blipFill>
          <a:blip r:embed="rId6" cstate="print"/>
          <a:srcRect/>
          <a:stretch>
            <a:fillRect/>
          </a:stretch>
        </p:blipFill>
        <p:spPr bwMode="auto">
          <a:xfrm>
            <a:off x="1861254" y="2855401"/>
            <a:ext cx="2372738" cy="1244091"/>
          </a:xfrm>
          <a:prstGeom prst="rect">
            <a:avLst/>
          </a:prstGeom>
          <a:noFill/>
          <a:ln w="9525">
            <a:noFill/>
            <a:miter lim="800000"/>
            <a:headEnd/>
            <a:tailEnd/>
          </a:ln>
        </p:spPr>
      </p:pic>
      <p:sp>
        <p:nvSpPr>
          <p:cNvPr id="8" name="圆角矩形 7"/>
          <p:cNvSpPr/>
          <p:nvPr/>
        </p:nvSpPr>
        <p:spPr>
          <a:xfrm>
            <a:off x="2361758" y="1552405"/>
            <a:ext cx="4286250" cy="1031876"/>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9" name="内容占位符 2"/>
          <p:cNvSpPr txBox="1">
            <a:spLocks/>
          </p:cNvSpPr>
          <p:nvPr/>
        </p:nvSpPr>
        <p:spPr>
          <a:xfrm>
            <a:off x="2504634" y="1790531"/>
            <a:ext cx="4429125" cy="682624"/>
          </a:xfrm>
          <a:prstGeom prst="rect">
            <a:avLst/>
          </a:prstGeom>
        </p:spPr>
        <p:txBody>
          <a:bodyPr/>
          <a:lstStyle/>
          <a:p>
            <a:pPr eaLnBrk="0" hangingPunct="0">
              <a:spcBef>
                <a:spcPct val="20000"/>
              </a:spcBef>
              <a:buFont typeface="Arial" pitchFamily="34" charset="0"/>
              <a:buNone/>
              <a:defRPr/>
            </a:pPr>
            <a:r>
              <a:rPr lang="zh-CN" altLang="en-US" sz="3200" b="1" dirty="0">
                <a:latin typeface="+mn-lt"/>
                <a:ea typeface="+mn-ea"/>
              </a:rPr>
              <a:t>美年健康（</a:t>
            </a:r>
            <a:r>
              <a:rPr lang="en-US" altLang="zh-CN" sz="3200" b="1" dirty="0">
                <a:latin typeface="+mn-lt"/>
                <a:ea typeface="+mn-ea"/>
              </a:rPr>
              <a:t>SZ002044</a:t>
            </a:r>
            <a:r>
              <a:rPr lang="zh-CN" altLang="en-US" sz="3200" b="1" dirty="0">
                <a:latin typeface="+mn-lt"/>
                <a:ea typeface="+mn-ea"/>
              </a:rPr>
              <a:t>）</a:t>
            </a:r>
            <a:endParaRPr lang="en-US" altLang="zh-CN" sz="3200" b="1" dirty="0">
              <a:latin typeface="+mn-lt"/>
              <a:ea typeface="+mn-ea"/>
            </a:endParaRPr>
          </a:p>
        </p:txBody>
      </p:sp>
      <p:sp>
        <p:nvSpPr>
          <p:cNvPr id="10" name="TextBox 15"/>
          <p:cNvSpPr txBox="1">
            <a:spLocks noChangeArrowheads="1"/>
          </p:cNvSpPr>
          <p:nvPr/>
        </p:nvSpPr>
        <p:spPr bwMode="auto">
          <a:xfrm>
            <a:off x="309355" y="240179"/>
            <a:ext cx="3024187" cy="523220"/>
          </a:xfrm>
          <a:prstGeom prst="rect">
            <a:avLst/>
          </a:prstGeom>
          <a:noFill/>
          <a:ln w="9525">
            <a:noFill/>
            <a:miter lim="800000"/>
            <a:headEnd/>
            <a:tailEnd/>
          </a:ln>
        </p:spPr>
        <p:txBody>
          <a:bodyPr>
            <a:spAutoFit/>
          </a:bodyPr>
          <a:lstStyle/>
          <a:p>
            <a:pPr>
              <a:defRPr/>
            </a:pPr>
            <a:r>
              <a:rPr lang="zh-CN" altLang="en-US" sz="2800" b="1" dirty="0">
                <a:solidFill>
                  <a:srgbClr val="FF5050"/>
                </a:solidFill>
                <a:latin typeface="微软雅黑" pitchFamily="34" charset="-122"/>
                <a:ea typeface="微软雅黑" pitchFamily="34" charset="-122"/>
              </a:rPr>
              <a:t>品牌体系</a:t>
            </a:r>
            <a:endParaRPr lang="en-US" altLang="zh-CN" sz="2800" b="1" dirty="0">
              <a:solidFill>
                <a:srgbClr val="FF5050"/>
              </a:solidFill>
              <a:latin typeface="微软雅黑" pitchFamily="34" charset="-122"/>
              <a:ea typeface="微软雅黑" pitchFamily="34" charset="-122"/>
            </a:endParaRPr>
          </a:p>
        </p:txBody>
      </p:sp>
      <p:pic>
        <p:nvPicPr>
          <p:cNvPr id="12" name="Picture 2"/>
          <p:cNvPicPr>
            <a:picLocks noChangeAspect="1" noChangeArrowheads="1"/>
          </p:cNvPicPr>
          <p:nvPr/>
        </p:nvPicPr>
        <p:blipFill>
          <a:blip r:embed="rId7"/>
          <a:srcRect/>
          <a:stretch>
            <a:fillRect/>
          </a:stretch>
        </p:blipFill>
        <p:spPr bwMode="auto">
          <a:xfrm>
            <a:off x="5028906" y="4467245"/>
            <a:ext cx="2047875" cy="77258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heckerboard(across)">
                                      <p:cBhvr>
                                        <p:cTn id="13" dur="500"/>
                                        <p:tgtEl>
                                          <p:spTgt spid="7"/>
                                        </p:tgtEl>
                                      </p:cBhvr>
                                    </p:animEffect>
                                  </p:childTnLst>
                                </p:cTn>
                              </p:par>
                              <p:par>
                                <p:cTn id="14" presetID="9"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ssolv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5715" y="7056"/>
            <a:ext cx="9157970" cy="5722761"/>
          </a:xfrm>
          <a:prstGeom prst="rect">
            <a:avLst/>
          </a:prstGeom>
        </p:spPr>
      </p:pic>
      <p:pic>
        <p:nvPicPr>
          <p:cNvPr id="4" name="图片 3" descr="美年银川LOGO.png"/>
          <p:cNvPicPr>
            <a:picLocks noChangeAspect="1"/>
          </p:cNvPicPr>
          <p:nvPr/>
        </p:nvPicPr>
        <p:blipFill>
          <a:blip r:embed="rId4"/>
          <a:stretch>
            <a:fillRect/>
          </a:stretch>
        </p:blipFill>
        <p:spPr>
          <a:xfrm>
            <a:off x="872182" y="1210469"/>
            <a:ext cx="7302875" cy="2455460"/>
          </a:xfrm>
          <a:prstGeom prst="rect">
            <a:avLst/>
          </a:prstGeom>
        </p:spPr>
      </p:pic>
      <p:sp>
        <p:nvSpPr>
          <p:cNvPr id="7" name="TextBox 15"/>
          <p:cNvSpPr txBox="1">
            <a:spLocks noChangeArrowheads="1"/>
          </p:cNvSpPr>
          <p:nvPr/>
        </p:nvSpPr>
        <p:spPr bwMode="auto">
          <a:xfrm>
            <a:off x="309355" y="240179"/>
            <a:ext cx="3024187" cy="523220"/>
          </a:xfrm>
          <a:prstGeom prst="rect">
            <a:avLst/>
          </a:prstGeom>
          <a:noFill/>
          <a:ln w="9525">
            <a:noFill/>
            <a:miter lim="800000"/>
            <a:headEnd/>
            <a:tailEnd/>
          </a:ln>
        </p:spPr>
        <p:txBody>
          <a:bodyPr>
            <a:spAutoFit/>
          </a:bodyPr>
          <a:lstStyle/>
          <a:p>
            <a:pPr>
              <a:defRPr/>
            </a:pPr>
            <a:r>
              <a:rPr lang="zh-CN" altLang="en-US" sz="2800" b="1" dirty="0" smtClean="0">
                <a:solidFill>
                  <a:srgbClr val="FF5050"/>
                </a:solidFill>
                <a:latin typeface="微软雅黑" pitchFamily="34" charset="-122"/>
                <a:ea typeface="微软雅黑" pitchFamily="34" charset="-122"/>
              </a:rPr>
              <a:t>银川美年大健康</a:t>
            </a:r>
            <a:endParaRPr lang="en-US" altLang="zh-CN" sz="2800" b="1" dirty="0">
              <a:solidFill>
                <a:srgbClr val="FF5050"/>
              </a:solidFill>
              <a:latin typeface="微软雅黑" pitchFamily="34" charset="-122"/>
              <a:ea typeface="微软雅黑" pitchFamily="34" charset="-122"/>
            </a:endParaRPr>
          </a:p>
        </p:txBody>
      </p:sp>
      <p:sp>
        <p:nvSpPr>
          <p:cNvPr id="8" name="标题 1"/>
          <p:cNvSpPr txBox="1">
            <a:spLocks/>
          </p:cNvSpPr>
          <p:nvPr/>
        </p:nvSpPr>
        <p:spPr>
          <a:xfrm>
            <a:off x="161841" y="3477607"/>
            <a:ext cx="8828410" cy="2031999"/>
          </a:xfrm>
          <a:prstGeom prst="rect">
            <a:avLst/>
          </a:prstGeom>
        </p:spPr>
        <p:txBody>
          <a:bodyPr vert="horz" lIns="91440" tIns="45720" rIns="91440" bIns="45720" rtlCol="0" anchor="ctr" anchorCtr="0">
            <a:noAutofit/>
          </a:bodyPr>
          <a:lstStyle/>
          <a:p>
            <a:pPr>
              <a:lnSpc>
                <a:spcPct val="150000"/>
              </a:lnSpc>
              <a:spcBef>
                <a:spcPct val="0"/>
              </a:spcBef>
            </a:pPr>
            <a:r>
              <a:rPr lang="zh-CN" altLang="en-US" sz="2000" b="1" dirty="0" smtClean="0">
                <a:solidFill>
                  <a:srgbClr val="0070C0"/>
                </a:solidFill>
                <a:latin typeface="微软雅黑" pitchFamily="34" charset="-122"/>
                <a:ea typeface="微软雅黑" pitchFamily="34" charset="-122"/>
              </a:rPr>
              <a:t>银川美年大健康医院有限公司，成立于</a:t>
            </a:r>
            <a:r>
              <a:rPr lang="en-US" altLang="zh-CN" sz="2000" b="1" dirty="0" smtClean="0">
                <a:solidFill>
                  <a:srgbClr val="0070C0"/>
                </a:solidFill>
                <a:latin typeface="微软雅黑" pitchFamily="34" charset="-122"/>
                <a:ea typeface="微软雅黑" pitchFamily="34" charset="-122"/>
              </a:rPr>
              <a:t>2016</a:t>
            </a:r>
            <a:r>
              <a:rPr lang="zh-CN" altLang="en-US" sz="2000" b="1" dirty="0" smtClean="0">
                <a:solidFill>
                  <a:srgbClr val="0070C0"/>
                </a:solidFill>
                <a:latin typeface="微软雅黑" pitchFamily="34" charset="-122"/>
                <a:ea typeface="微软雅黑" pitchFamily="34" charset="-122"/>
              </a:rPr>
              <a:t>年</a:t>
            </a:r>
            <a:r>
              <a:rPr lang="en-US" altLang="zh-CN" sz="2000" b="1" dirty="0" smtClean="0">
                <a:solidFill>
                  <a:srgbClr val="0070C0"/>
                </a:solidFill>
                <a:latin typeface="微软雅黑" pitchFamily="34" charset="-122"/>
                <a:ea typeface="微软雅黑" pitchFamily="34" charset="-122"/>
              </a:rPr>
              <a:t>8</a:t>
            </a:r>
            <a:r>
              <a:rPr lang="zh-CN" altLang="en-US" sz="2000" b="1" dirty="0" smtClean="0">
                <a:solidFill>
                  <a:srgbClr val="0070C0"/>
                </a:solidFill>
                <a:latin typeface="微软雅黑" pitchFamily="34" charset="-122"/>
                <a:ea typeface="微软雅黑" pitchFamily="34" charset="-122"/>
              </a:rPr>
              <a:t>月，投资</a:t>
            </a:r>
            <a:r>
              <a:rPr lang="en-US" altLang="zh-CN" sz="2000" b="1" dirty="0" smtClean="0">
                <a:solidFill>
                  <a:srgbClr val="0070C0"/>
                </a:solidFill>
                <a:latin typeface="微软雅黑" pitchFamily="34" charset="-122"/>
                <a:ea typeface="微软雅黑" pitchFamily="34" charset="-122"/>
              </a:rPr>
              <a:t>5000</a:t>
            </a:r>
            <a:r>
              <a:rPr lang="zh-CN" altLang="en-US" sz="2000" b="1" dirty="0" smtClean="0">
                <a:solidFill>
                  <a:srgbClr val="0070C0"/>
                </a:solidFill>
                <a:latin typeface="微软雅黑" pitchFamily="34" charset="-122"/>
                <a:ea typeface="微软雅黑" pitchFamily="34" charset="-122"/>
              </a:rPr>
              <a:t>万元，现有员工</a:t>
            </a:r>
            <a:r>
              <a:rPr lang="en-US" altLang="zh-CN" sz="2000" b="1" dirty="0" smtClean="0">
                <a:solidFill>
                  <a:srgbClr val="0070C0"/>
                </a:solidFill>
                <a:latin typeface="微软雅黑" pitchFamily="34" charset="-122"/>
                <a:ea typeface="微软雅黑" pitchFamily="34" charset="-122"/>
              </a:rPr>
              <a:t>200</a:t>
            </a:r>
            <a:r>
              <a:rPr lang="zh-CN" altLang="en-US" sz="2000" b="1" dirty="0" smtClean="0">
                <a:solidFill>
                  <a:srgbClr val="0070C0"/>
                </a:solidFill>
                <a:latin typeface="微软雅黑" pitchFamily="34" charset="-122"/>
                <a:ea typeface="微软雅黑" pitchFamily="34" charset="-122"/>
              </a:rPr>
              <a:t>余人，截止</a:t>
            </a:r>
            <a:r>
              <a:rPr lang="en-US" altLang="zh-CN" sz="2000" b="1" dirty="0" smtClean="0">
                <a:solidFill>
                  <a:srgbClr val="0070C0"/>
                </a:solidFill>
                <a:latin typeface="微软雅黑" pitchFamily="34" charset="-122"/>
                <a:ea typeface="微软雅黑" pitchFamily="34" charset="-122"/>
              </a:rPr>
              <a:t>2018</a:t>
            </a:r>
            <a:r>
              <a:rPr lang="zh-CN" altLang="en-US" sz="2000" b="1" dirty="0" smtClean="0">
                <a:solidFill>
                  <a:srgbClr val="0070C0"/>
                </a:solidFill>
                <a:latin typeface="微软雅黑" pitchFamily="34" charset="-122"/>
                <a:ea typeface="微软雅黑" pitchFamily="34" charset="-122"/>
              </a:rPr>
              <a:t>年</a:t>
            </a:r>
            <a:r>
              <a:rPr lang="en-US" altLang="zh-CN" sz="2000" b="1" dirty="0" smtClean="0">
                <a:solidFill>
                  <a:srgbClr val="0070C0"/>
                </a:solidFill>
                <a:latin typeface="微软雅黑" pitchFamily="34" charset="-122"/>
                <a:ea typeface="微软雅黑" pitchFamily="34" charset="-122"/>
              </a:rPr>
              <a:t>7</a:t>
            </a:r>
            <a:r>
              <a:rPr lang="zh-CN" altLang="en-US" sz="2000" b="1" dirty="0" smtClean="0">
                <a:solidFill>
                  <a:srgbClr val="0070C0"/>
                </a:solidFill>
                <a:latin typeface="微软雅黑" pitchFamily="34" charset="-122"/>
                <a:ea typeface="微软雅黑" pitchFamily="34" charset="-122"/>
              </a:rPr>
              <a:t>月已为宁夏国电、宁夏广电、宁夏银行、税务系统、司法系统、伊品生物、泰瑞制药等</a:t>
            </a:r>
            <a:r>
              <a:rPr lang="en-US" altLang="zh-CN" sz="2000" b="1" dirty="0" smtClean="0">
                <a:solidFill>
                  <a:srgbClr val="0070C0"/>
                </a:solidFill>
                <a:latin typeface="微软雅黑" pitchFamily="34" charset="-122"/>
                <a:ea typeface="微软雅黑" pitchFamily="34" charset="-122"/>
              </a:rPr>
              <a:t>1000</a:t>
            </a:r>
            <a:r>
              <a:rPr lang="zh-CN" altLang="en-US" sz="2000" b="1" dirty="0" smtClean="0">
                <a:solidFill>
                  <a:srgbClr val="0070C0"/>
                </a:solidFill>
                <a:latin typeface="微软雅黑" pitchFamily="34" charset="-122"/>
                <a:ea typeface="微软雅黑" pitchFamily="34" charset="-122"/>
              </a:rPr>
              <a:t>多家企事业单位提供专业体检服务，累计服务客户已超十一万人，营收超过</a:t>
            </a:r>
            <a:r>
              <a:rPr lang="en-US" altLang="zh-CN" sz="2000" b="1" dirty="0" smtClean="0">
                <a:solidFill>
                  <a:srgbClr val="0070C0"/>
                </a:solidFill>
                <a:latin typeface="微软雅黑" pitchFamily="34" charset="-122"/>
                <a:ea typeface="微软雅黑" pitchFamily="34" charset="-122"/>
              </a:rPr>
              <a:t>6800</a:t>
            </a:r>
            <a:r>
              <a:rPr lang="zh-CN" altLang="en-US" sz="2000" b="1" dirty="0" smtClean="0">
                <a:solidFill>
                  <a:srgbClr val="0070C0"/>
                </a:solidFill>
                <a:latin typeface="微软雅黑" pitchFamily="34" charset="-122"/>
                <a:ea typeface="微软雅黑" pitchFamily="34" charset="-122"/>
              </a:rPr>
              <a:t>万元。</a:t>
            </a:r>
            <a:endParaRPr lang="zh-CN" altLang="en-US" sz="2000" b="1" dirty="0">
              <a:solidFill>
                <a:srgbClr val="0070C0"/>
              </a:solidFill>
              <a:latin typeface="微软雅黑" pitchFamily="34" charset="-122"/>
              <a:ea typeface="微软雅黑" pitchFamily="34" charset="-122"/>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PPT-12"/>
          <p:cNvPicPr>
            <a:picLocks noChangeAspect="1"/>
          </p:cNvPicPr>
          <p:nvPr/>
        </p:nvPicPr>
        <p:blipFill>
          <a:blip r:embed="rId3" cstate="print"/>
          <a:stretch>
            <a:fillRect/>
          </a:stretch>
        </p:blipFill>
        <p:spPr>
          <a:xfrm>
            <a:off x="-13970" y="1"/>
            <a:ext cx="9157970" cy="5722761"/>
          </a:xfrm>
          <a:prstGeom prst="rect">
            <a:avLst/>
          </a:prstGeom>
        </p:spPr>
      </p:pic>
      <p:sp>
        <p:nvSpPr>
          <p:cNvPr id="2" name="标题 1"/>
          <p:cNvSpPr>
            <a:spLocks noGrp="1"/>
          </p:cNvSpPr>
          <p:nvPr>
            <p:ph type="ctrTitle"/>
          </p:nvPr>
        </p:nvSpPr>
        <p:spPr>
          <a:xfrm>
            <a:off x="-9279" y="237236"/>
            <a:ext cx="4032220" cy="532694"/>
          </a:xfrm>
        </p:spPr>
        <p:txBody>
          <a:bodyPr>
            <a:noAutofit/>
          </a:bodyPr>
          <a:lstStyle/>
          <a:p>
            <a:pPr algn="l">
              <a:defRPr/>
            </a:pPr>
            <a:r>
              <a:rPr lang="zh-CN" altLang="en-US" sz="2800" b="1" dirty="0" smtClean="0">
                <a:solidFill>
                  <a:srgbClr val="FF5050"/>
                </a:solidFill>
                <a:latin typeface="微软雅黑" pitchFamily="34" charset="-122"/>
                <a:ea typeface="微软雅黑" pitchFamily="34" charset="-122"/>
              </a:rPr>
              <a:t>我们的优势</a:t>
            </a:r>
            <a:r>
              <a:rPr lang="en-US" altLang="zh-CN" sz="2800" b="1" dirty="0" smtClean="0">
                <a:solidFill>
                  <a:srgbClr val="FF5050"/>
                </a:solidFill>
                <a:latin typeface="微软雅黑" pitchFamily="34" charset="-122"/>
                <a:ea typeface="微软雅黑" pitchFamily="34" charset="-122"/>
              </a:rPr>
              <a:t>1-</a:t>
            </a:r>
            <a:r>
              <a:rPr lang="zh-CN" altLang="en-US" sz="2800" b="1" dirty="0" smtClean="0">
                <a:solidFill>
                  <a:srgbClr val="0070C0"/>
                </a:solidFill>
                <a:latin typeface="微软雅黑" pitchFamily="34" charset="-122"/>
                <a:ea typeface="微软雅黑" pitchFamily="34" charset="-122"/>
              </a:rPr>
              <a:t>品牌</a:t>
            </a:r>
            <a:r>
              <a:rPr lang="zh-CN" altLang="en-US" sz="2800" b="1" dirty="0" smtClean="0">
                <a:solidFill>
                  <a:srgbClr val="FF5050"/>
                </a:solidFill>
                <a:latin typeface="微软雅黑" pitchFamily="34" charset="-122"/>
                <a:ea typeface="微软雅黑" pitchFamily="34" charset="-122"/>
              </a:rPr>
              <a:t>优势</a:t>
            </a:r>
            <a:endParaRPr lang="en-US" altLang="zh-CN" sz="2800" b="1" dirty="0">
              <a:solidFill>
                <a:srgbClr val="FF5050"/>
              </a:solidFill>
              <a:latin typeface="微软雅黑" pitchFamily="34" charset="-122"/>
              <a:ea typeface="微软雅黑" pitchFamily="34" charset="-122"/>
            </a:endParaRPr>
          </a:p>
        </p:txBody>
      </p:sp>
      <p:sp>
        <p:nvSpPr>
          <p:cNvPr id="5" name="标题 1"/>
          <p:cNvSpPr txBox="1">
            <a:spLocks/>
          </p:cNvSpPr>
          <p:nvPr/>
        </p:nvSpPr>
        <p:spPr>
          <a:xfrm>
            <a:off x="0" y="3500218"/>
            <a:ext cx="9144000" cy="2031999"/>
          </a:xfrm>
          <a:prstGeom prst="rect">
            <a:avLst/>
          </a:prstGeom>
        </p:spPr>
        <p:txBody>
          <a:bodyPr vert="horz" lIns="91440" tIns="45720" rIns="91440" bIns="45720" rtlCol="0" anchor="ctr" anchorCtr="0">
            <a:noAutofit/>
          </a:bodyPr>
          <a:lstStyle/>
          <a:p>
            <a:pPr algn="ctr">
              <a:lnSpc>
                <a:spcPct val="150000"/>
              </a:lnSpc>
              <a:spcBef>
                <a:spcPct val="0"/>
              </a:spcBef>
            </a:pPr>
            <a:r>
              <a:rPr lang="zh-CN" altLang="en-US" sz="4400" b="1" dirty="0" smtClean="0">
                <a:solidFill>
                  <a:srgbClr val="0070C0"/>
                </a:solidFill>
                <a:latin typeface="微软雅黑" pitchFamily="34" charset="-122"/>
                <a:ea typeface="微软雅黑" pitchFamily="34" charset="-122"/>
              </a:rPr>
              <a:t>国内</a:t>
            </a:r>
            <a:r>
              <a:rPr lang="en-US" altLang="zh-CN" sz="4400" b="1" dirty="0" smtClean="0">
                <a:solidFill>
                  <a:srgbClr val="0070C0"/>
                </a:solidFill>
                <a:latin typeface="微软雅黑" pitchFamily="34" charset="-122"/>
                <a:ea typeface="微软雅黑" pitchFamily="34" charset="-122"/>
              </a:rPr>
              <a:t>A</a:t>
            </a:r>
            <a:r>
              <a:rPr lang="zh-CN" altLang="en-US" sz="4400" b="1" dirty="0" smtClean="0">
                <a:solidFill>
                  <a:srgbClr val="0070C0"/>
                </a:solidFill>
                <a:latin typeface="微软雅黑" pitchFamily="34" charset="-122"/>
                <a:ea typeface="微软雅黑" pitchFamily="34" charset="-122"/>
              </a:rPr>
              <a:t>股上市的专业连锁体检机构</a:t>
            </a:r>
            <a:endParaRPr lang="en-US" altLang="zh-CN" sz="4400" b="1" dirty="0" smtClean="0">
              <a:solidFill>
                <a:srgbClr val="0070C0"/>
              </a:solidFill>
              <a:latin typeface="微软雅黑" pitchFamily="34" charset="-122"/>
              <a:ea typeface="微软雅黑" pitchFamily="34" charset="-122"/>
            </a:endParaRPr>
          </a:p>
        </p:txBody>
      </p:sp>
      <p:pic>
        <p:nvPicPr>
          <p:cNvPr id="8" name="图片 7" descr="306634359696607062.jpg"/>
          <p:cNvPicPr>
            <a:picLocks noChangeAspect="1"/>
          </p:cNvPicPr>
          <p:nvPr/>
        </p:nvPicPr>
        <p:blipFill>
          <a:blip r:embed="rId4" cstate="print"/>
          <a:stretch>
            <a:fillRect/>
          </a:stretch>
        </p:blipFill>
        <p:spPr>
          <a:xfrm>
            <a:off x="1351371" y="1406222"/>
            <a:ext cx="6408892" cy="2513291"/>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lide(fromBottom)">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800" b="1" dirty="0" smtClean="0">
            <a:solidFill>
              <a:srgbClr val="FF5050"/>
            </a:solidFill>
            <a:latin typeface="微软雅黑" pitchFamily="34" charset="-122"/>
            <a:ea typeface="微软雅黑"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1984</TotalTime>
  <Words>680</Words>
  <Application>Microsoft Office PowerPoint</Application>
  <PresentationFormat>全屏显示(16:10)</PresentationFormat>
  <Paragraphs>57</Paragraphs>
  <Slides>18</Slides>
  <Notes>16</Notes>
  <HiddenSlides>0</HiddenSlides>
  <MMClips>0</MMClips>
  <ScaleCrop>false</ScaleCrop>
  <HeadingPairs>
    <vt:vector size="4" baseType="variant">
      <vt:variant>
        <vt:lpstr>主题</vt:lpstr>
      </vt:variant>
      <vt:variant>
        <vt:i4>1</vt:i4>
      </vt:variant>
      <vt:variant>
        <vt:lpstr>幻灯片标题</vt:lpstr>
      </vt:variant>
      <vt:variant>
        <vt:i4>18</vt:i4>
      </vt:variant>
    </vt:vector>
  </HeadingPairs>
  <TitlesOfParts>
    <vt:vector size="19" baseType="lpstr">
      <vt:lpstr>Office 主题</vt:lpstr>
      <vt:lpstr>银川美年大健康产业发展介绍</vt:lpstr>
      <vt:lpstr>大健康产业的发展趋势</vt:lpstr>
      <vt:lpstr>幻灯片 3</vt:lpstr>
      <vt:lpstr>幻灯片 4</vt:lpstr>
      <vt:lpstr>幻灯片 5</vt:lpstr>
      <vt:lpstr>幻灯片 6</vt:lpstr>
      <vt:lpstr>幻灯片 7</vt:lpstr>
      <vt:lpstr>幻灯片 8</vt:lpstr>
      <vt:lpstr>我们的优势1-品牌优势</vt:lpstr>
      <vt:lpstr>优势2-理念优势（体检2.0-更高的重大阳性检出率）</vt:lpstr>
      <vt:lpstr>优势3-专家优势</vt:lpstr>
      <vt:lpstr>优势4-设备优势</vt:lpstr>
      <vt:lpstr>幻灯片 13</vt:lpstr>
      <vt:lpstr>幻灯片 14</vt:lpstr>
      <vt:lpstr>幻灯片 15</vt:lpstr>
      <vt:lpstr>幻灯片 16</vt:lpstr>
      <vt:lpstr>银川美年未来发展方向</vt:lpstr>
      <vt:lpstr>做不走过场的体检！</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lenovo</cp:lastModifiedBy>
  <cp:revision>153</cp:revision>
  <dcterms:created xsi:type="dcterms:W3CDTF">2016-05-03T08:02:00Z</dcterms:created>
  <dcterms:modified xsi:type="dcterms:W3CDTF">2018-09-11T03:10:00Z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2052-10.1.0.5745</vt:lpwstr>
  </property>
</Properties>
</file>