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Lst>
  <p:notesMasterIdLst>
    <p:notesMasterId r:id="rId12"/>
  </p:notesMasterIdLst>
  <p:sldIdLst>
    <p:sldId id="272" r:id="rId11"/>
    <p:sldId id="549" r:id="rId13"/>
    <p:sldId id="1196" r:id="rId14"/>
    <p:sldId id="1195" r:id="rId15"/>
    <p:sldId id="1210" r:id="rId16"/>
    <p:sldId id="1198" r:id="rId17"/>
    <p:sldId id="1222" r:id="rId18"/>
    <p:sldId id="1223" r:id="rId19"/>
    <p:sldId id="1224" r:id="rId20"/>
    <p:sldId id="1225" r:id="rId21"/>
    <p:sldId id="1226" r:id="rId22"/>
    <p:sldId id="1227" r:id="rId23"/>
    <p:sldId id="1228" r:id="rId24"/>
    <p:sldId id="1229" r:id="rId25"/>
    <p:sldId id="1230" r:id="rId26"/>
    <p:sldId id="1231" r:id="rId27"/>
    <p:sldId id="1232" r:id="rId28"/>
    <p:sldId id="1233" r:id="rId29"/>
    <p:sldId id="1234" r:id="rId30"/>
    <p:sldId id="1235" r:id="rId31"/>
    <p:sldId id="1236" r:id="rId32"/>
    <p:sldId id="1237" r:id="rId33"/>
    <p:sldId id="1221" r:id="rId34"/>
    <p:sldId id="1197" r:id="rId35"/>
    <p:sldId id="1220" r:id="rId36"/>
    <p:sldId id="1199" r:id="rId37"/>
    <p:sldId id="1200" r:id="rId38"/>
    <p:sldId id="1201" r:id="rId39"/>
    <p:sldId id="1202" r:id="rId40"/>
    <p:sldId id="1203" r:id="rId41"/>
    <p:sldId id="1204" r:id="rId42"/>
    <p:sldId id="1205" r:id="rId43"/>
    <p:sldId id="1206" r:id="rId44"/>
    <p:sldId id="1207" r:id="rId45"/>
    <p:sldId id="1208" r:id="rId46"/>
    <p:sldId id="1209" r:id="rId47"/>
    <p:sldId id="1211" r:id="rId48"/>
    <p:sldId id="1212" r:id="rId49"/>
    <p:sldId id="1213" r:id="rId50"/>
    <p:sldId id="1214" r:id="rId51"/>
    <p:sldId id="1215" r:id="rId52"/>
    <p:sldId id="1216" r:id="rId53"/>
    <p:sldId id="1217" r:id="rId54"/>
    <p:sldId id="273" r:id="rId5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80BC"/>
    <a:srgbClr val="CC9900"/>
    <a:srgbClr val="FF9900"/>
    <a:srgbClr val="5F5F5F"/>
    <a:srgbClr val="D6F0FA"/>
    <a:srgbClr val="BCBCBC"/>
    <a:srgbClr val="CAE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8" d="100"/>
          <a:sy n="108" d="100"/>
        </p:scale>
        <p:origin x="-1692" y="-78"/>
      </p:cViewPr>
      <p:guideLst>
        <p:guide orient="horz" pos="2100"/>
        <p:guide pos="24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44.xml"/><Relationship Id="rId54" Type="http://schemas.openxmlformats.org/officeDocument/2006/relationships/slide" Target="slides/slide43.xml"/><Relationship Id="rId53" Type="http://schemas.openxmlformats.org/officeDocument/2006/relationships/slide" Target="slides/slide42.xml"/><Relationship Id="rId52" Type="http://schemas.openxmlformats.org/officeDocument/2006/relationships/slide" Target="slides/slide4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notesMaster" Target="notesMasters/notesMaster1.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a:latin typeface="Arial" panose="020B0604020202020204" pitchFamily="34"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35844"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10245"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TextEdit="1"/>
          </p:cNvSpPr>
          <p:nvPr>
            <p:ph type="sldImg"/>
          </p:nvPr>
        </p:nvSpPr>
        <p:spPr/>
      </p:sp>
      <p:sp>
        <p:nvSpPr>
          <p:cNvPr id="36867" name="文本占位符 2"/>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2.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2.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2.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2.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4" Type="http://schemas.openxmlformats.org/officeDocument/2006/relationships/theme" Target="../theme/theme9.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
          <p:cNvPicPr>
            <a:picLocks noChangeAspect="1"/>
          </p:cNvPicPr>
          <p:nvPr userDrawn="1"/>
        </p:nvPicPr>
        <p:blipFill>
          <a:blip r:embed="rId12"/>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图片 1"/>
          <p:cNvPicPr>
            <a:picLocks noChangeAspect="1"/>
          </p:cNvPicPr>
          <p:nvPr userDrawn="1"/>
        </p:nvPicPr>
        <p:blipFill>
          <a:blip r:embed="rId12"/>
          <a:stretch>
            <a:fillRect/>
          </a:stretch>
        </p:blipFill>
        <p:spPr>
          <a:xfrm>
            <a:off x="0" y="-19050"/>
            <a:ext cx="9178925" cy="6916738"/>
          </a:xfrm>
          <a:prstGeom prst="rect">
            <a:avLst/>
          </a:prstGeom>
          <a:noFill/>
          <a:ln w="9525">
            <a:noFill/>
          </a:ln>
        </p:spPr>
      </p:pic>
      <p:sp>
        <p:nvSpPr>
          <p:cNvPr id="2058" name="日期占位符 1"/>
          <p:cNvSpPr>
            <a:spLocks noGrp="1"/>
          </p:cNvSpPr>
          <p:nvPr>
            <p:ph type="dt" sz="half" idx="2"/>
          </p:nvPr>
        </p:nvSpPr>
        <p:spPr>
          <a:xfrm>
            <a:off x="457200" y="6356350"/>
            <a:ext cx="21336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9" name="页脚占位符 2"/>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pic>
        <p:nvPicPr>
          <p:cNvPr id="2053" name="图片 4"/>
          <p:cNvPicPr>
            <a:picLocks noChangeAspect="1"/>
          </p:cNvPicPr>
          <p:nvPr userDrawn="1"/>
        </p:nvPicPr>
        <p:blipFill>
          <a:blip r:embed="rId13"/>
          <a:stretch>
            <a:fillRect/>
          </a:stretch>
        </p:blipFill>
        <p:spPr>
          <a:xfrm>
            <a:off x="1506538" y="119063"/>
            <a:ext cx="771525" cy="5699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3074" name="图片 2"/>
          <p:cNvPicPr>
            <a:picLocks noChangeAspect="1"/>
          </p:cNvPicPr>
          <p:nvPr userDrawn="1"/>
        </p:nvPicPr>
        <p:blipFill>
          <a:blip r:embed="rId12"/>
          <a:stretch>
            <a:fillRect/>
          </a:stretch>
        </p:blipFill>
        <p:spPr>
          <a:xfrm>
            <a:off x="0" y="-19050"/>
            <a:ext cx="9178925" cy="6916738"/>
          </a:xfrm>
          <a:prstGeom prst="rect">
            <a:avLst/>
          </a:prstGeom>
          <a:noFill/>
          <a:ln w="9525">
            <a:noFill/>
          </a:ln>
        </p:spPr>
      </p:pic>
      <p:sp>
        <p:nvSpPr>
          <p:cNvPr id="4106" name="日期占位符 1"/>
          <p:cNvSpPr>
            <a:spLocks noGrp="1"/>
          </p:cNvSpPr>
          <p:nvPr>
            <p:ph type="dt" sz="half" idx="2"/>
          </p:nvPr>
        </p:nvSpPr>
        <p:spPr>
          <a:xfrm>
            <a:off x="457200" y="6356350"/>
            <a:ext cx="21336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7" name="页脚占位符 2"/>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077" name="TextBox 32"/>
          <p:cNvSpPr txBox="1">
            <a:spLocks noChangeArrowheads="1"/>
          </p:cNvSpPr>
          <p:nvPr/>
        </p:nvSpPr>
        <p:spPr bwMode="auto">
          <a:xfrm>
            <a:off x="250825" y="188913"/>
            <a:ext cx="1619250" cy="366713"/>
          </a:xfrm>
          <a:prstGeom prst="rect">
            <a:avLst/>
          </a:prstGeom>
          <a:noFill/>
          <a:ln w="9525">
            <a:noFill/>
            <a:miter lim="800000"/>
          </a:ln>
        </p:spPr>
        <p:txBody>
          <a:bodyPr>
            <a:spAutoFit/>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000000"/>
                </a:solidFill>
                <a:effectLst/>
                <a:uLnTx/>
                <a:uFillTx/>
                <a:latin typeface="方正粗倩简体" panose="03000509000000000000" pitchFamily="1" charset="-122"/>
                <a:ea typeface="方正粗倩简体" panose="03000509000000000000" pitchFamily="1" charset="-122"/>
                <a:cs typeface="+mn-cs"/>
              </a:rPr>
              <a:t>第一节 策划</a:t>
            </a:r>
            <a:endParaRPr kumimoji="0" lang="zh-CN" altLang="en-US" sz="1800" b="1" i="0" u="none" strike="noStrike" kern="1200" cap="none" spc="0" normalizeH="0" baseline="0" noProof="0">
              <a:ln>
                <a:noFill/>
              </a:ln>
              <a:solidFill>
                <a:srgbClr val="000000"/>
              </a:solidFill>
              <a:effectLst/>
              <a:uLnTx/>
              <a:uFillTx/>
              <a:latin typeface="方正粗倩简体" panose="03000509000000000000" pitchFamily="1" charset="-122"/>
              <a:ea typeface="方正粗倩简体" panose="03000509000000000000" pitchFamily="1"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098" name="图片 1"/>
          <p:cNvPicPr>
            <a:picLocks noChangeAspect="1"/>
          </p:cNvPicPr>
          <p:nvPr userDrawn="1"/>
        </p:nvPicPr>
        <p:blipFill>
          <a:blip r:embed="rId12"/>
          <a:stretch>
            <a:fillRect/>
          </a:stretch>
        </p:blipFill>
        <p:spPr>
          <a:xfrm>
            <a:off x="0" y="-19050"/>
            <a:ext cx="9178925" cy="6916738"/>
          </a:xfrm>
          <a:prstGeom prst="rect">
            <a:avLst/>
          </a:prstGeom>
          <a:noFill/>
          <a:ln w="9525">
            <a:noFill/>
          </a:ln>
        </p:spPr>
      </p:pic>
      <p:sp>
        <p:nvSpPr>
          <p:cNvPr id="5130" name="日期占位符 1"/>
          <p:cNvSpPr>
            <a:spLocks noGrp="1"/>
          </p:cNvSpPr>
          <p:nvPr>
            <p:ph type="dt" sz="half" idx="2"/>
          </p:nvPr>
        </p:nvSpPr>
        <p:spPr>
          <a:xfrm>
            <a:off x="457200" y="6356350"/>
            <a:ext cx="21336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31" name="页脚占位符 2"/>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1" name="TextBox 32"/>
          <p:cNvSpPr txBox="1">
            <a:spLocks noChangeArrowheads="1"/>
          </p:cNvSpPr>
          <p:nvPr/>
        </p:nvSpPr>
        <p:spPr bwMode="auto">
          <a:xfrm>
            <a:off x="323850" y="188913"/>
            <a:ext cx="1619250" cy="366713"/>
          </a:xfrm>
          <a:prstGeom prst="rect">
            <a:avLst/>
          </a:prstGeom>
          <a:noFill/>
          <a:ln w="9525">
            <a:noFill/>
            <a:miter lim="800000"/>
          </a:ln>
        </p:spPr>
        <p:txBody>
          <a:bodyPr>
            <a:spAutoFit/>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000000"/>
                </a:solidFill>
                <a:effectLst/>
                <a:uLnTx/>
                <a:uFillTx/>
                <a:latin typeface="方正粗倩简体" panose="03000509000000000000" pitchFamily="1" charset="-122"/>
                <a:ea typeface="方正粗倩简体" panose="03000509000000000000" pitchFamily="1" charset="-122"/>
                <a:cs typeface="+mn-cs"/>
              </a:rPr>
              <a:t>第二节 实施</a:t>
            </a:r>
            <a:endParaRPr kumimoji="0" lang="zh-CN" altLang="en-US" sz="1800" b="1" i="0" u="none" strike="noStrike" kern="1200" cap="none" spc="0" normalizeH="0" baseline="0" noProof="0">
              <a:ln>
                <a:noFill/>
              </a:ln>
              <a:solidFill>
                <a:srgbClr val="000000"/>
              </a:solidFill>
              <a:effectLst/>
              <a:uLnTx/>
              <a:uFillTx/>
              <a:latin typeface="方正粗倩简体" panose="03000509000000000000" pitchFamily="1" charset="-122"/>
              <a:ea typeface="方正粗倩简体" panose="03000509000000000000" pitchFamily="1" charset="-122"/>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5122" name="图片 1"/>
          <p:cNvPicPr>
            <a:picLocks noChangeAspect="1"/>
          </p:cNvPicPr>
          <p:nvPr userDrawn="1"/>
        </p:nvPicPr>
        <p:blipFill>
          <a:blip r:embed="rId12"/>
          <a:stretch>
            <a:fillRect/>
          </a:stretch>
        </p:blipFill>
        <p:spPr>
          <a:xfrm>
            <a:off x="0" y="-19050"/>
            <a:ext cx="9178925" cy="6916738"/>
          </a:xfrm>
          <a:prstGeom prst="rect">
            <a:avLst/>
          </a:prstGeom>
          <a:noFill/>
          <a:ln w="9525">
            <a:noFill/>
          </a:ln>
        </p:spPr>
      </p:pic>
      <p:sp>
        <p:nvSpPr>
          <p:cNvPr id="6154" name="日期占位符 1"/>
          <p:cNvSpPr>
            <a:spLocks noGrp="1"/>
          </p:cNvSpPr>
          <p:nvPr>
            <p:ph type="dt" sz="half" idx="2"/>
          </p:nvPr>
        </p:nvSpPr>
        <p:spPr>
          <a:xfrm>
            <a:off x="457200" y="6356350"/>
            <a:ext cx="21336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55" name="页脚占位符 2"/>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5" name="TextBox 32"/>
          <p:cNvSpPr txBox="1">
            <a:spLocks noChangeArrowheads="1"/>
          </p:cNvSpPr>
          <p:nvPr/>
        </p:nvSpPr>
        <p:spPr bwMode="auto">
          <a:xfrm>
            <a:off x="323850" y="188913"/>
            <a:ext cx="1655763" cy="366713"/>
          </a:xfrm>
          <a:prstGeom prst="rect">
            <a:avLst/>
          </a:prstGeom>
          <a:noFill/>
          <a:ln w="9525">
            <a:noFill/>
            <a:miter lim="800000"/>
          </a:ln>
        </p:spPr>
        <p:txBody>
          <a:bodyPr>
            <a:spAutoFit/>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000000"/>
                </a:solidFill>
                <a:effectLst/>
                <a:uLnTx/>
                <a:uFillTx/>
                <a:latin typeface="方正粗倩简体" panose="03000509000000000000" pitchFamily="1" charset="-122"/>
                <a:ea typeface="方正粗倩简体" panose="03000509000000000000" pitchFamily="1" charset="-122"/>
                <a:cs typeface="+mn-cs"/>
              </a:rPr>
              <a:t>第三节 检查</a:t>
            </a:r>
            <a:endParaRPr kumimoji="0" lang="zh-CN" altLang="en-US" sz="1800" b="1" i="0" u="none" strike="noStrike" kern="1200" cap="none" spc="0" normalizeH="0" baseline="0" noProof="0">
              <a:ln>
                <a:noFill/>
              </a:ln>
              <a:solidFill>
                <a:srgbClr val="000000"/>
              </a:solidFill>
              <a:effectLst/>
              <a:uLnTx/>
              <a:uFillTx/>
              <a:latin typeface="方正粗倩简体" panose="03000509000000000000" pitchFamily="1" charset="-122"/>
              <a:ea typeface="方正粗倩简体" panose="03000509000000000000" pitchFamily="1" charset="-122"/>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6146" name="图片 1"/>
          <p:cNvPicPr>
            <a:picLocks noChangeAspect="1"/>
          </p:cNvPicPr>
          <p:nvPr userDrawn="1"/>
        </p:nvPicPr>
        <p:blipFill>
          <a:blip r:embed="rId12"/>
          <a:stretch>
            <a:fillRect/>
          </a:stretch>
        </p:blipFill>
        <p:spPr>
          <a:xfrm>
            <a:off x="0" y="-19050"/>
            <a:ext cx="9178925" cy="6916738"/>
          </a:xfrm>
          <a:prstGeom prst="rect">
            <a:avLst/>
          </a:prstGeom>
          <a:noFill/>
          <a:ln w="9525">
            <a:noFill/>
          </a:ln>
        </p:spPr>
      </p:pic>
      <p:sp>
        <p:nvSpPr>
          <p:cNvPr id="7178" name="日期占位符 1"/>
          <p:cNvSpPr>
            <a:spLocks noGrp="1"/>
          </p:cNvSpPr>
          <p:nvPr>
            <p:ph type="dt" sz="half" idx="2"/>
          </p:nvPr>
        </p:nvSpPr>
        <p:spPr>
          <a:xfrm>
            <a:off x="457200" y="6356350"/>
            <a:ext cx="21336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79" name="页脚占位符 2"/>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49" name="TextBox 32"/>
          <p:cNvSpPr txBox="1">
            <a:spLocks noChangeArrowheads="1"/>
          </p:cNvSpPr>
          <p:nvPr/>
        </p:nvSpPr>
        <p:spPr bwMode="auto">
          <a:xfrm>
            <a:off x="250825" y="188913"/>
            <a:ext cx="1655763" cy="366713"/>
          </a:xfrm>
          <a:prstGeom prst="rect">
            <a:avLst/>
          </a:prstGeom>
          <a:noFill/>
          <a:ln w="9525">
            <a:noFill/>
            <a:miter lim="800000"/>
          </a:ln>
        </p:spPr>
        <p:txBody>
          <a:bodyPr>
            <a:spAutoFit/>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000000"/>
                </a:solidFill>
                <a:effectLst/>
                <a:uLnTx/>
                <a:uFillTx/>
                <a:latin typeface="方正粗倩简体" panose="03000509000000000000" pitchFamily="1" charset="-122"/>
                <a:ea typeface="方正粗倩简体" panose="03000509000000000000" pitchFamily="1" charset="-122"/>
                <a:cs typeface="+mn-cs"/>
              </a:rPr>
              <a:t>第四节 改进</a:t>
            </a:r>
            <a:endParaRPr kumimoji="0" lang="zh-CN" altLang="en-US" sz="1800" b="1" i="0" u="none" strike="noStrike" kern="1200" cap="none" spc="0" normalizeH="0" baseline="0" noProof="0">
              <a:ln>
                <a:noFill/>
              </a:ln>
              <a:solidFill>
                <a:srgbClr val="000000"/>
              </a:solidFill>
              <a:effectLst/>
              <a:uLnTx/>
              <a:uFillTx/>
              <a:latin typeface="方正粗倩简体" panose="03000509000000000000" pitchFamily="1" charset="-122"/>
              <a:ea typeface="方正粗倩简体" panose="03000509000000000000" pitchFamily="1" charset="-122"/>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7170" name="图片 1"/>
          <p:cNvPicPr>
            <a:picLocks noChangeAspect="1"/>
          </p:cNvPicPr>
          <p:nvPr userDrawn="1"/>
        </p:nvPicPr>
        <p:blipFill>
          <a:blip r:embed="rId12"/>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194" name="图片 1"/>
          <p:cNvPicPr>
            <a:picLocks noChangeAspect="1"/>
          </p:cNvPicPr>
          <p:nvPr userDrawn="1"/>
        </p:nvPicPr>
        <p:blipFill>
          <a:blip r:embed="rId12"/>
          <a:stretch>
            <a:fillRect/>
          </a:stretch>
        </p:blipFill>
        <p:spPr>
          <a:xfrm>
            <a:off x="0" y="-19050"/>
            <a:ext cx="9178925" cy="6916738"/>
          </a:xfrm>
          <a:prstGeom prst="rect">
            <a:avLst/>
          </a:prstGeom>
          <a:noFill/>
          <a:ln w="9525">
            <a:noFill/>
          </a:ln>
        </p:spPr>
      </p:pic>
      <p:sp>
        <p:nvSpPr>
          <p:cNvPr id="2058" name="日期占位符 1"/>
          <p:cNvSpPr>
            <a:spLocks noGrp="1"/>
          </p:cNvSpPr>
          <p:nvPr>
            <p:ph type="dt" sz="half" idx="2"/>
          </p:nvPr>
        </p:nvSpPr>
        <p:spPr>
          <a:xfrm>
            <a:off x="457200" y="6356350"/>
            <a:ext cx="21336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9" name="页脚占位符 2"/>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9218" name="图片 1"/>
          <p:cNvPicPr>
            <a:picLocks noChangeAspect="1"/>
          </p:cNvPicPr>
          <p:nvPr userDrawn="1"/>
        </p:nvPicPr>
        <p:blipFill>
          <a:blip r:embed="rId12"/>
          <a:stretch>
            <a:fillRect/>
          </a:stretch>
        </p:blipFill>
        <p:spPr>
          <a:xfrm>
            <a:off x="0" y="-19050"/>
            <a:ext cx="9178925" cy="6916738"/>
          </a:xfrm>
          <a:prstGeom prst="rect">
            <a:avLst/>
          </a:prstGeom>
          <a:noFill/>
          <a:ln w="9525">
            <a:noFill/>
          </a:ln>
        </p:spPr>
      </p:pic>
      <p:sp>
        <p:nvSpPr>
          <p:cNvPr id="2058" name="日期占位符 1"/>
          <p:cNvSpPr>
            <a:spLocks noGrp="1"/>
          </p:cNvSpPr>
          <p:nvPr>
            <p:ph type="dt" sz="half" idx="2"/>
          </p:nvPr>
        </p:nvSpPr>
        <p:spPr>
          <a:xfrm>
            <a:off x="457200" y="6356350"/>
            <a:ext cx="2133600" cy="365125"/>
          </a:xfrm>
          <a:prstGeom prst="rect">
            <a:avLst/>
          </a:prstGeom>
          <a:noFill/>
          <a:ln w="9525">
            <a:noFill/>
          </a:ln>
        </p:spPr>
        <p:txBody>
          <a:bodyPr anchor="ctr"/>
          <a:lstStyle>
            <a:lvl1pPr>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9" name="页脚占位符 2"/>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pic>
        <p:nvPicPr>
          <p:cNvPr id="9221" name="图片 4"/>
          <p:cNvPicPr>
            <a:picLocks noChangeAspect="1"/>
          </p:cNvPicPr>
          <p:nvPr userDrawn="1"/>
        </p:nvPicPr>
        <p:blipFill>
          <a:blip r:embed="rId13"/>
          <a:stretch>
            <a:fillRect/>
          </a:stretch>
        </p:blipFill>
        <p:spPr>
          <a:xfrm>
            <a:off x="1506538" y="119063"/>
            <a:ext cx="771525" cy="5699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8.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11.pn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13.jpe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16.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5.png"/><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5.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3"/>
          <p:cNvSpPr txBox="1"/>
          <p:nvPr/>
        </p:nvSpPr>
        <p:spPr>
          <a:xfrm>
            <a:off x="3635375" y="6021381"/>
            <a:ext cx="1661160" cy="398780"/>
          </a:xfrm>
          <a:prstGeom prst="rect">
            <a:avLst/>
          </a:prstGeom>
          <a:noFill/>
          <a:ln w="9525">
            <a:noFill/>
          </a:ln>
        </p:spPr>
        <p:txBody>
          <a:bodyPr wrap="none">
            <a:spAutoFit/>
            <a:scene3d>
              <a:camera prst="orthographicFront"/>
              <a:lightRig rig="threePt" dir="t"/>
            </a:scene3d>
          </a:bodyPr>
          <a:lstStyle/>
          <a:p>
            <a:pPr marR="0" defTabSz="914400">
              <a:buClrTx/>
              <a:buSzTx/>
              <a:buFont typeface="Arial" panose="020B0604020202020204" pitchFamily="34" charset="0"/>
              <a:buNone/>
              <a:defRPr/>
            </a:pPr>
            <a:r>
              <a:rPr kumimoji="0" lang="zh-CN" altLang="en-US"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201</a:t>
            </a:r>
            <a:r>
              <a:rPr kumimoji="0" lang="en-US" altLang="zh-CN"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8</a:t>
            </a:r>
            <a:r>
              <a:rPr kumimoji="0" lang="zh-CN" altLang="en-US"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年</a:t>
            </a:r>
            <a:r>
              <a:rPr kumimoji="0" lang="en-US" altLang="zh-CN"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11</a:t>
            </a:r>
            <a:r>
              <a:rPr kumimoji="0" lang="zh-CN" altLang="en-US"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月 </a:t>
            </a:r>
            <a:endParaRPr kumimoji="0" lang="zh-CN" altLang="en-US"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标题 2"/>
          <p:cNvSpPr>
            <a:spLocks noGrp="1"/>
          </p:cNvSpPr>
          <p:nvPr/>
        </p:nvSpPr>
        <p:spPr bwMode="auto">
          <a:xfrm>
            <a:off x="1648552" y="2360692"/>
            <a:ext cx="6120678" cy="1833485"/>
          </a:xfrm>
          <a:prstGeom prst="rect">
            <a:avLst/>
          </a:prstGeom>
          <a:noFill/>
          <a:ln w="9525">
            <a:noFill/>
            <a:miter lim="800000"/>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4000">
                <a:solidFill>
                  <a:schemeClr val="bg1"/>
                </a:solidFill>
                <a:latin typeface="+mj-lt"/>
                <a:ea typeface="黑体" panose="02010609060101010101" pitchFamily="49" charset="-122"/>
                <a:cs typeface="+mj-cs"/>
              </a:defRPr>
            </a:lvl1pPr>
            <a:lvl2pPr algn="ctr" rtl="0" eaLnBrk="0" fontAlgn="base" hangingPunct="0">
              <a:spcBef>
                <a:spcPct val="0"/>
              </a:spcBef>
              <a:spcAft>
                <a:spcPct val="0"/>
              </a:spcAft>
              <a:defRPr sz="32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32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2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2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2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sz="5400" b="0" i="0" u="none" strike="noStrike" kern="0" cap="none" spc="0" normalizeH="0" baseline="0" noProof="0" dirty="0">
                <a:ln>
                  <a:solidFill>
                    <a:schemeClr val="bg2">
                      <a:lumMod val="20000"/>
                      <a:lumOff val="80000"/>
                    </a:schemeClr>
                  </a:solidFill>
                </a:ln>
                <a:solidFill>
                  <a:schemeClr val="bg1"/>
                </a:solidFill>
                <a:effectLst>
                  <a:glow rad="63500">
                    <a:schemeClr val="accent1">
                      <a:satMod val="175000"/>
                      <a:alpha val="40000"/>
                    </a:schemeClr>
                  </a:glow>
                </a:effectLst>
                <a:uLnTx/>
                <a:uFillTx/>
                <a:latin typeface="隶书" panose="02010509060101010101" pitchFamily="49" charset="-122"/>
                <a:ea typeface="隶书" panose="02010509060101010101" pitchFamily="49" charset="-122"/>
                <a:cs typeface="+mj-cs"/>
              </a:rPr>
              <a:t>企业科技创新之路</a:t>
            </a:r>
            <a:endParaRPr kumimoji="0" sz="5400" b="0" i="0" u="none" strike="noStrike" kern="0" cap="none" spc="0" normalizeH="0" baseline="0" noProof="0" dirty="0">
              <a:ln>
                <a:solidFill>
                  <a:schemeClr val="bg2">
                    <a:lumMod val="20000"/>
                    <a:lumOff val="80000"/>
                  </a:schemeClr>
                </a:solidFill>
              </a:ln>
              <a:solidFill>
                <a:schemeClr val="bg1"/>
              </a:solidFill>
              <a:effectLst>
                <a:glow rad="63500">
                  <a:schemeClr val="accent1">
                    <a:satMod val="175000"/>
                    <a:alpha val="40000"/>
                  </a:schemeClr>
                </a:glow>
              </a:effectLst>
              <a:uLnTx/>
              <a:uFillTx/>
              <a:latin typeface="隶书" panose="02010509060101010101" pitchFamily="49" charset="-122"/>
              <a:ea typeface="隶书" panose="02010509060101010101" pitchFamily="49"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7" name="组合 3"/>
          <p:cNvGrpSpPr/>
          <p:nvPr/>
        </p:nvGrpSpPr>
        <p:grpSpPr>
          <a:xfrm>
            <a:off x="1979613" y="766128"/>
            <a:ext cx="5684837" cy="460375"/>
            <a:chOff x="2365402" y="613822"/>
            <a:chExt cx="5112567" cy="461665"/>
          </a:xfrm>
        </p:grpSpPr>
        <p:sp>
          <p:nvSpPr>
            <p:cNvPr id="5" name="矩形 4"/>
            <p:cNvSpPr/>
            <p:nvPr/>
          </p:nvSpPr>
          <p:spPr>
            <a:xfrm>
              <a:off x="2811017" y="613822"/>
              <a:ext cx="4365356" cy="461665"/>
            </a:xfrm>
            <a:prstGeom prst="rect">
              <a:avLst/>
            </a:prstGeom>
          </p:spPr>
          <p:txBody>
            <a:bodyP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科技型中小企业有哪些优惠政策？</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6" name="等腰三角形 5"/>
            <p:cNvSpPr/>
            <p:nvPr/>
          </p:nvSpPr>
          <p:spPr>
            <a:xfrm rot="5400000" flipV="1">
              <a:off x="2340909" y="694033"/>
              <a:ext cx="350229" cy="301243"/>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6"/>
            <p:cNvSpPr/>
            <p:nvPr/>
          </p:nvSpPr>
          <p:spPr>
            <a:xfrm rot="16200000" flipH="1" flipV="1">
              <a:off x="7152233" y="694033"/>
              <a:ext cx="350229" cy="301243"/>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8" name="矩形 7"/>
          <p:cNvSpPr/>
          <p:nvPr/>
        </p:nvSpPr>
        <p:spPr>
          <a:xfrm>
            <a:off x="683568" y="1402381"/>
            <a:ext cx="7948413" cy="1938020"/>
          </a:xfrm>
          <a:prstGeom prst="rect">
            <a:avLst/>
          </a:prstGeom>
        </p:spPr>
        <p:txBody>
          <a:bodyPr>
            <a:spAutoFit/>
          </a:bodyPr>
          <a:p>
            <a:pPr marL="457200" marR="0" lvl="0" indent="-457200" algn="l" defTabSz="914400" rtl="0" eaLnBrk="1" fontAlgn="auto" latinLnBrk="0" hangingPunct="1">
              <a:lnSpc>
                <a:spcPct val="150000"/>
              </a:lnSpc>
              <a:spcBef>
                <a:spcPts val="0"/>
              </a:spcBef>
              <a:spcAft>
                <a:spcPts val="0"/>
              </a:spcAft>
              <a:buClrTx/>
              <a:buSzTx/>
              <a:buFont typeface="+mj-lt"/>
              <a:buAutoNum type="arabicPeriod"/>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科研后补助补贴</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10~15%</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 </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促进研发费加计扣除和固定资产加速折旧政策的落实</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b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b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财税【</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2015</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119</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号、财税【</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2014</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75</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号、财税【</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2015</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106</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号 </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 </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R="0" lvl="0" algn="l" defTabSz="914400" rtl="0" eaLnBrk="1" fontAlgn="auto" latinLnBrk="0" hangingPunct="1">
              <a:lnSpc>
                <a:spcPct val="150000"/>
              </a:lnSpc>
              <a:spcBef>
                <a:spcPts val="0"/>
              </a:spcBef>
              <a:spcAft>
                <a:spcPts val="0"/>
              </a:spcAft>
              <a:buClrTx/>
              <a:buSzTx/>
              <a:buFont typeface="+mj-lt"/>
              <a:defRPr/>
            </a:pPr>
            <a:endPar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字方塊 1"/>
          <p:cNvSpPr txBox="1"/>
          <p:nvPr/>
        </p:nvSpPr>
        <p:spPr>
          <a:xfrm>
            <a:off x="121285" y="50160"/>
            <a:ext cx="1649730" cy="706759"/>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en-US" altLang="zh-CN"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ea"/>
              </a:rPr>
              <a:t>WHAT</a:t>
            </a:r>
            <a:endParaRPr kumimoji="0" lang="en-US" altLang="zh-CN"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pic>
        <p:nvPicPr>
          <p:cNvPr id="12291" name="图片 5"/>
          <p:cNvPicPr>
            <a:picLocks noChangeAspect="1"/>
          </p:cNvPicPr>
          <p:nvPr/>
        </p:nvPicPr>
        <p:blipFill>
          <a:blip r:embed="rId1"/>
          <a:srcRect t="16968" b="9955"/>
          <a:stretch>
            <a:fillRect/>
          </a:stretch>
        </p:blipFill>
        <p:spPr>
          <a:xfrm>
            <a:off x="468313" y="1054100"/>
            <a:ext cx="7777162" cy="5276850"/>
          </a:xfrm>
          <a:prstGeom prst="rect">
            <a:avLst/>
          </a:prstGeom>
          <a:noFill/>
          <a:ln w="9525">
            <a:noFill/>
          </a:ln>
        </p:spPr>
      </p:pic>
      <p:sp>
        <p:nvSpPr>
          <p:cNvPr id="2" name="Rectangle 3"/>
          <p:cNvSpPr>
            <a:spLocks noGrp="1"/>
          </p:cNvSpPr>
          <p:nvPr/>
        </p:nvSpPr>
        <p:spPr>
          <a:xfrm>
            <a:off x="2987675" y="2205038"/>
            <a:ext cx="4752975" cy="792163"/>
          </a:xfrm>
          <a:prstGeom prst="rect">
            <a:avLst/>
          </a:prstGeom>
          <a:noFill/>
          <a:ln w="9525">
            <a:noFill/>
          </a:ln>
        </p:spPr>
        <p:txBody>
          <a:bodyPr>
            <a:normAutofit fontScale="97500"/>
          </a:bodyPr>
          <a:lstStyle>
            <a:lvl1pPr marL="0" lvl="0" indent="0" algn="ctr" defTabSz="914400" eaLnBrk="1" fontAlgn="base" latinLnBrk="0" hangingPunct="1">
              <a:lnSpc>
                <a:spcPct val="100000"/>
              </a:lnSpc>
              <a:spcBef>
                <a:spcPct val="0"/>
              </a:spcBef>
              <a:spcAft>
                <a:spcPts val="600"/>
              </a:spcAft>
              <a:buNone/>
              <a:defRPr sz="1800" kern="1200">
                <a:solidFill>
                  <a:srgbClr val="4C4C4C"/>
                </a:solidFill>
                <a:latin typeface="+mn-lt"/>
                <a:ea typeface="+mn-ea"/>
                <a:cs typeface="+mn-cs"/>
                <a:sym typeface="Calibri" panose="020F0502020204030204" pitchFamily="34" charset="0"/>
              </a:defRPr>
            </a:lvl1pPr>
            <a:lvl2pPr marL="342900" lvl="1" indent="0" algn="ctr" defTabSz="914400" eaLnBrk="1" fontAlgn="base" latinLnBrk="0" hangingPunct="1">
              <a:lnSpc>
                <a:spcPct val="100000"/>
              </a:lnSpc>
              <a:spcBef>
                <a:spcPct val="0"/>
              </a:spcBef>
              <a:spcAft>
                <a:spcPts val="600"/>
              </a:spcAft>
              <a:buNone/>
              <a:defRPr sz="1500" kern="1200">
                <a:solidFill>
                  <a:srgbClr val="4C4C4C"/>
                </a:solidFill>
                <a:latin typeface="+mn-lt"/>
                <a:ea typeface="+mn-ea"/>
                <a:cs typeface="+mn-cs"/>
                <a:sym typeface="Calibri" panose="020F0502020204030204" pitchFamily="34" charset="0"/>
              </a:defRPr>
            </a:lvl2pPr>
            <a:lvl3pPr marL="685800" lvl="2" indent="0" algn="ctr" defTabSz="914400" eaLnBrk="1" fontAlgn="base" latinLnBrk="0" hangingPunct="1">
              <a:lnSpc>
                <a:spcPct val="100000"/>
              </a:lnSpc>
              <a:spcBef>
                <a:spcPct val="0"/>
              </a:spcBef>
              <a:spcAft>
                <a:spcPts val="600"/>
              </a:spcAft>
              <a:buNone/>
              <a:defRPr sz="1350" kern="1200">
                <a:solidFill>
                  <a:srgbClr val="4C4C4C"/>
                </a:solidFill>
                <a:latin typeface="+mn-lt"/>
                <a:ea typeface="+mn-ea"/>
                <a:cs typeface="+mn-cs"/>
                <a:sym typeface="Calibri" panose="020F0502020204030204" pitchFamily="34" charset="0"/>
              </a:defRPr>
            </a:lvl3pPr>
            <a:lvl4pPr marL="1028700" lvl="3"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4pPr>
            <a:lvl5pPr marL="1371600" lvl="4"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5pPr>
            <a:lvl6pPr marL="1714500" lvl="5"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6pPr>
            <a:lvl7pPr marL="2057400" lvl="6"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7pPr>
            <a:lvl8pPr marL="2400300" lvl="7"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8pPr>
            <a:lvl9pPr marL="2743200" lvl="8"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 typeface="Arial" panose="020B0604020202020204" pitchFamily="34" charset="0"/>
              <a:buNone/>
              <a:defRPr/>
            </a:pPr>
            <a:r>
              <a:rPr kumimoji="0" lang="en-US" altLang="zh-CN" sz="4400" b="1" i="0" u="none" strike="noStrike" kern="1200" cap="none" spc="0" normalizeH="0" baseline="0" noProof="1">
                <a:ln>
                  <a:noFill/>
                </a:ln>
                <a:solidFill>
                  <a:srgbClr val="3399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a:t>
            </a:r>
            <a:r>
              <a:rPr kumimoji="0" lang="zh-CN" altLang="en-US" sz="4400" b="1" i="0" u="sng"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n-cs"/>
                <a:sym typeface="+mn-ea"/>
              </a:rPr>
              <a:t>什么是</a:t>
            </a:r>
            <a:r>
              <a:rPr kumimoji="0" lang="en-US" altLang="zh-CN" sz="4400" b="1" i="0" u="sng"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n-cs"/>
                <a:sym typeface="+mn-ea"/>
              </a:rPr>
              <a:t>“</a:t>
            </a:r>
            <a:r>
              <a:rPr kumimoji="0" lang="zh-CN" altLang="en-US" sz="4400" b="1" i="0" u="sng"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n-cs"/>
                <a:sym typeface="+mn-ea"/>
              </a:rPr>
              <a:t>贯标</a:t>
            </a:r>
            <a:r>
              <a:rPr kumimoji="0" lang="en-US" altLang="zh-CN" sz="4400" b="1" i="0" u="sng"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n-cs"/>
                <a:sym typeface="+mn-ea"/>
              </a:rPr>
              <a:t>”</a:t>
            </a:r>
            <a:r>
              <a:rPr kumimoji="0" lang="zh-CN" altLang="en-US" sz="4400" b="1" i="0" u="sng"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n-cs"/>
                <a:sym typeface="+mn-ea"/>
              </a:rPr>
              <a:t>？</a:t>
            </a:r>
            <a:endParaRPr kumimoji="0" lang="zh-CN" altLang="en-US" sz="3200" b="0" i="0" u="none" strike="noStrike" kern="1200" cap="none" spc="0" normalizeH="0" baseline="0" noProof="1">
              <a:ln>
                <a:noFill/>
              </a:ln>
              <a:solidFill>
                <a:srgbClr val="4C4C4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charRg st="0" end="10"/>
                                            </p:txEl>
                                          </p:spTgt>
                                        </p:tgtEl>
                                        <p:attrNameLst>
                                          <p:attrName>style.visibility</p:attrName>
                                        </p:attrNameLst>
                                      </p:cBhvr>
                                      <p:to>
                                        <p:strVal val="visible"/>
                                      </p:to>
                                    </p:set>
                                    <p:anim calcmode="lin" valueType="num">
                                      <p:cBhvr>
                                        <p:cTn id="7" dur="200" fill="hold"/>
                                        <p:tgtEl>
                                          <p:spTgt spid="2">
                                            <p:txEl>
                                              <p:charRg st="0" end="10"/>
                                            </p:txEl>
                                          </p:spTgt>
                                        </p:tgtEl>
                                        <p:attrNameLst>
                                          <p:attrName>ppt_x</p:attrName>
                                        </p:attrNameLst>
                                      </p:cBhvr>
                                      <p:tavLst>
                                        <p:tav tm="0">
                                          <p:val>
                                            <p:strVal val="1+#ppt_w/2"/>
                                          </p:val>
                                        </p:tav>
                                        <p:tav tm="100000">
                                          <p:val>
                                            <p:strVal val="#ppt_x"/>
                                          </p:val>
                                        </p:tav>
                                      </p:tavLst>
                                    </p:anim>
                                    <p:anim calcmode="lin" valueType="num">
                                      <p:cBhvr>
                                        <p:cTn id="8" dur="200" fill="hold"/>
                                        <p:tgtEl>
                                          <p:spTgt spid="2">
                                            <p:txEl>
                                              <p:charRg st="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7"/>
          <p:cNvGrpSpPr/>
          <p:nvPr/>
        </p:nvGrpSpPr>
        <p:grpSpPr>
          <a:xfrm>
            <a:off x="393700" y="873125"/>
            <a:ext cx="8442325" cy="4368800"/>
            <a:chOff x="621" y="1375"/>
            <a:chExt cx="13294" cy="6881"/>
          </a:xfrm>
        </p:grpSpPr>
        <p:sp>
          <p:nvSpPr>
            <p:cNvPr id="12293" name="Text Box 6"/>
            <p:cNvSpPr txBox="1"/>
            <p:nvPr/>
          </p:nvSpPr>
          <p:spPr>
            <a:xfrm>
              <a:off x="1311" y="1375"/>
              <a:ext cx="11787" cy="760"/>
            </a:xfrm>
            <a:prstGeom prst="rect">
              <a:avLst/>
            </a:prstGeom>
            <a:noFill/>
            <a:ln w="9525">
              <a:noFill/>
            </a:ln>
          </p:spPr>
          <p:txBody>
            <a:bodyPr>
              <a:spAutoFit/>
            </a:bodyPr>
            <a:lstStyle/>
            <a:p>
              <a:pPr marR="0" algn="ctr"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什么是</a:t>
              </a:r>
              <a:r>
                <a:rPr kumimoji="0" lang="en-US" altLang="zh-CN"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a:t>
              </a: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贯标</a:t>
              </a:r>
              <a:r>
                <a:rPr kumimoji="0" lang="en-US" altLang="zh-CN"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a:t>
              </a: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221" name=" 221"/>
            <p:cNvSpPr/>
            <p:nvPr/>
          </p:nvSpPr>
          <p:spPr>
            <a:xfrm rot="10800000">
              <a:off x="6858" y="2450"/>
              <a:ext cx="1022" cy="908"/>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3" name="Text Box 6"/>
            <p:cNvSpPr txBox="1"/>
            <p:nvPr/>
          </p:nvSpPr>
          <p:spPr>
            <a:xfrm>
              <a:off x="1511" y="3495"/>
              <a:ext cx="11787" cy="763"/>
            </a:xfrm>
            <a:prstGeom prst="rect">
              <a:avLst/>
            </a:prstGeom>
            <a:noFill/>
            <a:ln w="9525">
              <a:noFill/>
            </a:ln>
          </p:spPr>
          <p:txBody>
            <a:bodyPr>
              <a:spAutoFit/>
            </a:bodyPr>
            <a:lstStyle/>
            <a:p>
              <a:pPr marR="0" algn="ctr"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贯彻落实国家标准</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4" name="Text Box 6"/>
            <p:cNvSpPr txBox="1"/>
            <p:nvPr/>
          </p:nvSpPr>
          <p:spPr>
            <a:xfrm>
              <a:off x="1511" y="5418"/>
              <a:ext cx="11787" cy="760"/>
            </a:xfrm>
            <a:prstGeom prst="rect">
              <a:avLst/>
            </a:prstGeom>
            <a:noFill/>
            <a:ln w="9525">
              <a:noFill/>
            </a:ln>
          </p:spPr>
          <p:txBody>
            <a:bodyPr>
              <a:spAutoFit/>
            </a:bodyPr>
            <a:lstStyle/>
            <a:p>
              <a:pPr marR="0" algn="ctr"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什么是</a:t>
              </a:r>
              <a:r>
                <a:rPr kumimoji="0" lang="en-US" altLang="zh-CN"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a:t>
              </a: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知识产权贯标</a:t>
              </a:r>
              <a:r>
                <a:rPr kumimoji="0" lang="en-US" altLang="zh-CN"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a:t>
              </a: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5" name=" 221"/>
            <p:cNvSpPr/>
            <p:nvPr/>
          </p:nvSpPr>
          <p:spPr>
            <a:xfrm rot="10800000">
              <a:off x="6946" y="4345"/>
              <a:ext cx="1022" cy="908"/>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 221"/>
            <p:cNvSpPr/>
            <p:nvPr/>
          </p:nvSpPr>
          <p:spPr>
            <a:xfrm rot="10800000">
              <a:off x="7058" y="6381"/>
              <a:ext cx="1022" cy="905"/>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7" name="Text Box 6"/>
            <p:cNvSpPr txBox="1"/>
            <p:nvPr/>
          </p:nvSpPr>
          <p:spPr>
            <a:xfrm>
              <a:off x="621" y="7496"/>
              <a:ext cx="13294" cy="760"/>
            </a:xfrm>
            <a:prstGeom prst="rect">
              <a:avLst/>
            </a:prstGeom>
            <a:noFill/>
            <a:ln w="9525">
              <a:noFill/>
            </a:ln>
          </p:spPr>
          <p:txBody>
            <a:bodyPr>
              <a:spAutoFit/>
            </a:bodyPr>
            <a:lstStyle/>
            <a:p>
              <a:pPr marR="0" algn="ctr"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贯彻落实</a:t>
              </a:r>
              <a:r>
                <a:rPr kumimoji="0" lang="zh-CN" altLang="en-US" sz="2400" b="1" kern="1200" cap="none" spc="0" normalizeH="0" baseline="0" noProof="1">
                  <a:solidFill>
                    <a:srgbClr val="14845E"/>
                  </a:solidFill>
                  <a:latin typeface="微软雅黑" panose="020B0503020204020204" pitchFamily="34" charset="-122"/>
                  <a:ea typeface="微软雅黑" panose="020B0503020204020204" pitchFamily="34" charset="-122"/>
                  <a:cs typeface="+mn-ea"/>
                  <a:sym typeface="+mn-ea"/>
                </a:rPr>
                <a:t>GB/T29490—2013《企业知识产权管理规范》</a:t>
              </a:r>
              <a:endParaRPr kumimoji="0" lang="zh-CN" altLang="en-US" sz="2400" b="1" u="sng" kern="1200" cap="none" spc="0" normalizeH="0" baseline="0" noProof="1">
                <a:solidFill>
                  <a:srgbClr val="14845E"/>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endParaRPr>
            </a:p>
          </p:txBody>
        </p:sp>
      </p:grpSp>
      <p:sp>
        <p:nvSpPr>
          <p:cNvPr id="14337" name="文字方塊 1"/>
          <p:cNvSpPr txBox="1"/>
          <p:nvPr/>
        </p:nvSpPr>
        <p:spPr>
          <a:xfrm>
            <a:off x="121285" y="50160"/>
            <a:ext cx="1649730" cy="706759"/>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en-US" altLang="zh-CN"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ea"/>
              </a:rPr>
              <a:t>WHAT</a:t>
            </a:r>
            <a:endParaRPr kumimoji="0" lang="en-US" altLang="zh-CN"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
                                          </p:val>
                                        </p:tav>
                                        <p:tav tm="100000">
                                          <p:val>
                                            <p:strVal val="#ppt_x"/>
                                          </p:val>
                                        </p:tav>
                                      </p:tavLst>
                                    </p:anim>
                                    <p:anim calcmode="lin" valueType="num">
                                      <p:cBhvr>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5"/>
          <p:cNvPicPr>
            <a:picLocks noChangeAspect="1"/>
          </p:cNvPicPr>
          <p:nvPr/>
        </p:nvPicPr>
        <p:blipFill>
          <a:blip r:embed="rId1"/>
          <a:srcRect t="16968" b="9955"/>
          <a:stretch>
            <a:fillRect/>
          </a:stretch>
        </p:blipFill>
        <p:spPr>
          <a:xfrm>
            <a:off x="468313" y="1054100"/>
            <a:ext cx="7777162" cy="5276850"/>
          </a:xfrm>
          <a:prstGeom prst="rect">
            <a:avLst/>
          </a:prstGeom>
          <a:noFill/>
          <a:ln w="9525">
            <a:noFill/>
          </a:ln>
        </p:spPr>
      </p:pic>
      <p:sp>
        <p:nvSpPr>
          <p:cNvPr id="2" name="Rectangle 3"/>
          <p:cNvSpPr>
            <a:spLocks noGrp="1"/>
          </p:cNvSpPr>
          <p:nvPr/>
        </p:nvSpPr>
        <p:spPr>
          <a:xfrm>
            <a:off x="2987675" y="2205038"/>
            <a:ext cx="4752975" cy="792163"/>
          </a:xfrm>
          <a:prstGeom prst="rect">
            <a:avLst/>
          </a:prstGeom>
          <a:noFill/>
          <a:ln w="9525">
            <a:noFill/>
          </a:ln>
        </p:spPr>
        <p:txBody>
          <a:bodyPr>
            <a:normAutofit fontScale="97500"/>
          </a:bodyPr>
          <a:lstStyle>
            <a:lvl1pPr marL="0" lvl="0" indent="0" algn="ctr" defTabSz="914400" eaLnBrk="1" fontAlgn="base" latinLnBrk="0" hangingPunct="1">
              <a:lnSpc>
                <a:spcPct val="100000"/>
              </a:lnSpc>
              <a:spcBef>
                <a:spcPct val="0"/>
              </a:spcBef>
              <a:spcAft>
                <a:spcPts val="600"/>
              </a:spcAft>
              <a:buNone/>
              <a:defRPr sz="1800" kern="1200">
                <a:solidFill>
                  <a:srgbClr val="4C4C4C"/>
                </a:solidFill>
                <a:latin typeface="+mn-lt"/>
                <a:ea typeface="+mn-ea"/>
                <a:cs typeface="+mn-cs"/>
                <a:sym typeface="Calibri" panose="020F0502020204030204" pitchFamily="34" charset="0"/>
              </a:defRPr>
            </a:lvl1pPr>
            <a:lvl2pPr marL="342900" lvl="1" indent="0" algn="ctr" defTabSz="914400" eaLnBrk="1" fontAlgn="base" latinLnBrk="0" hangingPunct="1">
              <a:lnSpc>
                <a:spcPct val="100000"/>
              </a:lnSpc>
              <a:spcBef>
                <a:spcPct val="0"/>
              </a:spcBef>
              <a:spcAft>
                <a:spcPts val="600"/>
              </a:spcAft>
              <a:buNone/>
              <a:defRPr sz="1500" kern="1200">
                <a:solidFill>
                  <a:srgbClr val="4C4C4C"/>
                </a:solidFill>
                <a:latin typeface="+mn-lt"/>
                <a:ea typeface="+mn-ea"/>
                <a:cs typeface="+mn-cs"/>
                <a:sym typeface="Calibri" panose="020F0502020204030204" pitchFamily="34" charset="0"/>
              </a:defRPr>
            </a:lvl2pPr>
            <a:lvl3pPr marL="685800" lvl="2" indent="0" algn="ctr" defTabSz="914400" eaLnBrk="1" fontAlgn="base" latinLnBrk="0" hangingPunct="1">
              <a:lnSpc>
                <a:spcPct val="100000"/>
              </a:lnSpc>
              <a:spcBef>
                <a:spcPct val="0"/>
              </a:spcBef>
              <a:spcAft>
                <a:spcPts val="600"/>
              </a:spcAft>
              <a:buNone/>
              <a:defRPr sz="1350" kern="1200">
                <a:solidFill>
                  <a:srgbClr val="4C4C4C"/>
                </a:solidFill>
                <a:latin typeface="+mn-lt"/>
                <a:ea typeface="+mn-ea"/>
                <a:cs typeface="+mn-cs"/>
                <a:sym typeface="Calibri" panose="020F0502020204030204" pitchFamily="34" charset="0"/>
              </a:defRPr>
            </a:lvl3pPr>
            <a:lvl4pPr marL="1028700" lvl="3"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4pPr>
            <a:lvl5pPr marL="1371600" lvl="4"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5pPr>
            <a:lvl6pPr marL="1714500" lvl="5"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6pPr>
            <a:lvl7pPr marL="2057400" lvl="6"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7pPr>
            <a:lvl8pPr marL="2400300" lvl="7"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8pPr>
            <a:lvl9pPr marL="2743200" lvl="8" indent="0" algn="ctr" defTabSz="914400" eaLnBrk="1" fontAlgn="base" latinLnBrk="0" hangingPunct="1">
              <a:lnSpc>
                <a:spcPct val="100000"/>
              </a:lnSpc>
              <a:spcBef>
                <a:spcPct val="0"/>
              </a:spcBef>
              <a:spcAft>
                <a:spcPts val="600"/>
              </a:spcAft>
              <a:buNone/>
              <a:defRPr sz="1200" kern="1200">
                <a:solidFill>
                  <a:srgbClr val="4C4C4C"/>
                </a:solidFill>
                <a:latin typeface="+mn-lt"/>
                <a:ea typeface="+mn-ea"/>
                <a:cs typeface="+mn-cs"/>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 typeface="Arial" panose="020B0604020202020204" pitchFamily="34" charset="0"/>
              <a:buNone/>
              <a:defRPr/>
            </a:pPr>
            <a:r>
              <a:rPr kumimoji="0" lang="en-US" altLang="zh-CN" sz="4400" b="1" i="0" u="none" strike="noStrike" kern="1200" cap="none" spc="0" normalizeH="0" baseline="0" noProof="1">
                <a:ln>
                  <a:noFill/>
                </a:ln>
                <a:solidFill>
                  <a:srgbClr val="3399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a:t>
            </a:r>
            <a:r>
              <a:rPr kumimoji="0" lang="en-US" altLang="zh-CN" sz="4400" b="1" i="0" u="sng"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n-cs"/>
                <a:sym typeface="+mn-ea"/>
              </a:rPr>
              <a:t>“</a:t>
            </a:r>
            <a:r>
              <a:rPr kumimoji="0" lang="zh-CN" altLang="en-US" sz="4400" b="1" i="0" u="sng"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n-cs"/>
                <a:sym typeface="+mn-ea"/>
              </a:rPr>
              <a:t>贯标</a:t>
            </a:r>
            <a:r>
              <a:rPr kumimoji="0" lang="en-US" altLang="zh-CN" sz="4400" b="1" i="0" u="sng"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n-cs"/>
                <a:sym typeface="+mn-ea"/>
              </a:rPr>
              <a:t>”</a:t>
            </a:r>
            <a:r>
              <a:rPr kumimoji="0" lang="zh-CN" altLang="en-US" sz="4400" b="1" i="0" u="sng"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mn-cs"/>
                <a:sym typeface="+mn-ea"/>
              </a:rPr>
              <a:t>怎么做？</a:t>
            </a:r>
            <a:endParaRPr kumimoji="0" lang="zh-CN" altLang="en-US" sz="3200" b="0" i="0" u="none" strike="noStrike" kern="1200" cap="none" spc="0" normalizeH="0" baseline="0" noProof="1">
              <a:ln>
                <a:noFill/>
              </a:ln>
              <a:solidFill>
                <a:srgbClr val="4C4C4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337" name="文字方塊 1"/>
          <p:cNvSpPr txBox="1"/>
          <p:nvPr/>
        </p:nvSpPr>
        <p:spPr>
          <a:xfrm>
            <a:off x="121285" y="50160"/>
            <a:ext cx="1649729" cy="706759"/>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en-US" altLang="zh-CN"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ea"/>
              </a:rPr>
              <a:t>HOW</a:t>
            </a:r>
            <a:endParaRPr kumimoji="0" lang="en-US" altLang="zh-CN"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charRg st="0" end="10"/>
                                            </p:txEl>
                                          </p:spTgt>
                                        </p:tgtEl>
                                        <p:attrNameLst>
                                          <p:attrName>style.visibility</p:attrName>
                                        </p:attrNameLst>
                                      </p:cBhvr>
                                      <p:to>
                                        <p:strVal val="visible"/>
                                      </p:to>
                                    </p:set>
                                    <p:anim calcmode="lin" valueType="num">
                                      <p:cBhvr>
                                        <p:cTn id="7" dur="200" fill="hold"/>
                                        <p:tgtEl>
                                          <p:spTgt spid="2">
                                            <p:txEl>
                                              <p:charRg st="0" end="10"/>
                                            </p:txEl>
                                          </p:spTgt>
                                        </p:tgtEl>
                                        <p:attrNameLst>
                                          <p:attrName>ppt_x</p:attrName>
                                        </p:attrNameLst>
                                      </p:cBhvr>
                                      <p:tavLst>
                                        <p:tav tm="0">
                                          <p:val>
                                            <p:strVal val="1+#ppt_w/2"/>
                                          </p:val>
                                        </p:tav>
                                        <p:tav tm="100000">
                                          <p:val>
                                            <p:strVal val="#ppt_x"/>
                                          </p:val>
                                        </p:tav>
                                      </p:tavLst>
                                    </p:anim>
                                    <p:anim calcmode="lin" valueType="num">
                                      <p:cBhvr>
                                        <p:cTn id="8" dur="200" fill="hold"/>
                                        <p:tgtEl>
                                          <p:spTgt spid="2">
                                            <p:txEl>
                                              <p:charRg st="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字方塊 1"/>
          <p:cNvSpPr txBox="1"/>
          <p:nvPr/>
        </p:nvSpPr>
        <p:spPr>
          <a:xfrm>
            <a:off x="377825" y="1111250"/>
            <a:ext cx="4483100" cy="701675"/>
          </a:xfrm>
          <a:prstGeom prst="rect">
            <a:avLst/>
          </a:prstGeom>
          <a:noFill/>
          <a:ln w="9525">
            <a:noFill/>
          </a:ln>
        </p:spPr>
        <p:txBody>
          <a:bodyPr>
            <a:spAutoFit/>
          </a:bodyPr>
          <a:p>
            <a:pPr eaLnBrk="0" hangingPunct="0"/>
            <a:r>
              <a:rPr lang="zh-CN" altLang="zh-TW" sz="4000" dirty="0">
                <a:latin typeface="Calibri" panose="020F0502020204030204" pitchFamily="34" charset="0"/>
              </a:rPr>
              <a:t>申报流程</a:t>
            </a:r>
            <a:endParaRPr lang="zh-CN" altLang="zh-TW" sz="4000" dirty="0">
              <a:latin typeface="Calibri" panose="020F0502020204030204" pitchFamily="34" charset="0"/>
            </a:endParaRPr>
          </a:p>
        </p:txBody>
      </p:sp>
      <p:sp>
        <p:nvSpPr>
          <p:cNvPr id="24579" name="文字方塊 2"/>
          <p:cNvSpPr txBox="1"/>
          <p:nvPr/>
        </p:nvSpPr>
        <p:spPr>
          <a:xfrm>
            <a:off x="528638" y="2374900"/>
            <a:ext cx="3611562" cy="368300"/>
          </a:xfrm>
          <a:prstGeom prst="rect">
            <a:avLst/>
          </a:prstGeom>
          <a:noFill/>
          <a:ln w="9525">
            <a:noFill/>
          </a:ln>
        </p:spPr>
        <p:txBody>
          <a:bodyPr>
            <a:spAutoFit/>
          </a:bodyPr>
          <a:p>
            <a:pPr eaLnBrk="0" hangingPunct="0"/>
            <a:r>
              <a:rPr lang="zh-CN" altLang="zh-TW" dirty="0">
                <a:latin typeface="Calibri" panose="020F0502020204030204" pitchFamily="34" charset="0"/>
              </a:rPr>
              <a:t>中知</a:t>
            </a:r>
            <a:r>
              <a:rPr lang="en-US" altLang="zh-CN" dirty="0">
                <a:latin typeface="Calibri" panose="020F0502020204030204" pitchFamily="34" charset="0"/>
              </a:rPr>
              <a:t>/</a:t>
            </a:r>
            <a:r>
              <a:rPr lang="zh-CN" altLang="en-US" dirty="0">
                <a:latin typeface="Calibri" panose="020F0502020204030204" pitchFamily="34" charset="0"/>
              </a:rPr>
              <a:t>中规</a:t>
            </a:r>
            <a:endParaRPr lang="zh-CN" altLang="en-US" dirty="0">
              <a:latin typeface="Calibri" panose="020F0502020204030204" pitchFamily="34" charset="0"/>
            </a:endParaRPr>
          </a:p>
        </p:txBody>
      </p:sp>
      <p:sp>
        <p:nvSpPr>
          <p:cNvPr id="24580" name="文字方塊 1"/>
          <p:cNvSpPr txBox="1"/>
          <p:nvPr/>
        </p:nvSpPr>
        <p:spPr>
          <a:xfrm>
            <a:off x="539115" y="3141345"/>
            <a:ext cx="4502150" cy="365125"/>
          </a:xfrm>
          <a:prstGeom prst="rect">
            <a:avLst/>
          </a:prstGeom>
          <a:noFill/>
          <a:ln w="9525">
            <a:noFill/>
          </a:ln>
        </p:spPr>
        <p:txBody>
          <a:bodyPr>
            <a:spAutoFit/>
          </a:bodyPr>
          <a:p>
            <a:pPr eaLnBrk="0" hangingPunct="0"/>
            <a:r>
              <a:rPr lang="zh-CN" altLang="zh-TW" dirty="0">
                <a:latin typeface="Calibri" panose="020F0502020204030204" pitchFamily="34" charset="0"/>
              </a:rPr>
              <a:t>材料的申报</a:t>
            </a:r>
            <a:endParaRPr lang="zh-CN" altLang="zh-TW" dirty="0">
              <a:latin typeface="Calibri" panose="020F0502020204030204" pitchFamily="34" charset="0"/>
            </a:endParaRPr>
          </a:p>
        </p:txBody>
      </p:sp>
      <p:sp>
        <p:nvSpPr>
          <p:cNvPr id="24581" name="文字方塊 3"/>
          <p:cNvSpPr txBox="1"/>
          <p:nvPr/>
        </p:nvSpPr>
        <p:spPr>
          <a:xfrm>
            <a:off x="611188" y="3860800"/>
            <a:ext cx="3557587" cy="366713"/>
          </a:xfrm>
          <a:prstGeom prst="rect">
            <a:avLst/>
          </a:prstGeom>
          <a:noFill/>
          <a:ln w="9525">
            <a:noFill/>
          </a:ln>
        </p:spPr>
        <p:txBody>
          <a:bodyPr>
            <a:spAutoFit/>
          </a:bodyPr>
          <a:p>
            <a:pPr eaLnBrk="0" hangingPunct="0"/>
            <a:r>
              <a:rPr lang="zh-CN" altLang="zh-TW" dirty="0">
                <a:latin typeface="Calibri" panose="020F0502020204030204" pitchFamily="34" charset="0"/>
              </a:rPr>
              <a:t>合同的确认</a:t>
            </a:r>
            <a:endParaRPr lang="zh-CN" altLang="zh-TW"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3" name="Text Box 6"/>
          <p:cNvSpPr txBox="1"/>
          <p:nvPr/>
        </p:nvSpPr>
        <p:spPr>
          <a:xfrm>
            <a:off x="936625" y="161925"/>
            <a:ext cx="7485063" cy="482600"/>
          </a:xfrm>
          <a:prstGeom prst="rect">
            <a:avLst/>
          </a:prstGeom>
          <a:noFill/>
          <a:ln w="9525">
            <a:noFill/>
          </a:ln>
        </p:spPr>
        <p:txBody>
          <a:bodyPr>
            <a:spAutoFit/>
          </a:bodyPr>
          <a:lstStyle/>
          <a:p>
            <a:pPr marR="0" algn="ctr" defTabSz="914400" eaLnBrk="0" hangingPunct="0">
              <a:buClrTx/>
              <a:buSzTx/>
              <a:buFont typeface="Arial" panose="020B0604020202020204" pitchFamily="34" charset="0"/>
              <a:buNone/>
              <a:defRPr/>
            </a:pPr>
            <a:r>
              <a:rPr kumimoji="0" lang="en-US" altLang="zh-CN"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a:t>
            </a: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贯标</a:t>
            </a:r>
            <a:r>
              <a:rPr kumimoji="0" lang="en-US" altLang="zh-CN"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a:t>
            </a: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怎么做？</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4337" name="文字方塊 1"/>
          <p:cNvSpPr txBox="1"/>
          <p:nvPr/>
        </p:nvSpPr>
        <p:spPr>
          <a:xfrm>
            <a:off x="121285" y="50160"/>
            <a:ext cx="1649729" cy="706759"/>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en-US" altLang="zh-CN"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ea"/>
              </a:rPr>
              <a:t>HOW</a:t>
            </a:r>
            <a:endParaRPr kumimoji="0" lang="en-US" altLang="zh-CN"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
        <p:nvSpPr>
          <p:cNvPr id="23555" name="文字方塊 1"/>
          <p:cNvSpPr txBox="1"/>
          <p:nvPr/>
        </p:nvSpPr>
        <p:spPr>
          <a:xfrm>
            <a:off x="4377050" y="1804035"/>
            <a:ext cx="3643318" cy="1737360"/>
          </a:xfrm>
          <a:prstGeom prst="rect">
            <a:avLst/>
          </a:prstGeom>
          <a:noFill/>
          <a:ln w="9525">
            <a:noFill/>
          </a:ln>
        </p:spPr>
        <p:txBody>
          <a:bodyPr>
            <a:spAutoFit/>
          </a:bodyPr>
          <a:lstStyle/>
          <a:p>
            <a:pPr marR="0" defTabSz="914400" eaLnBrk="0" hangingPunct="0">
              <a:buClrTx/>
              <a:buSzTx/>
              <a:buFont typeface="Arial" panose="020B0604020202020204" pitchFamily="34" charset="0"/>
              <a:buNone/>
              <a:defRPr/>
            </a:pPr>
            <a:r>
              <a:rPr kumimoji="0" lang="zh-CN" altLang="zh-TW" sz="36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mn-ea"/>
              </a:rPr>
              <a:t>针对企业当中具有的</a:t>
            </a:r>
            <a:r>
              <a:rPr kumimoji="0" lang="en-US" altLang="zh-CN" sz="3600" b="1" kern="1200" cap="none" spc="0" normalizeH="0" baseline="0" noProof="1">
                <a:ln w="22225">
                  <a:solidFill>
                    <a:schemeClr val="accent2"/>
                  </a:solidFill>
                  <a:prstDash val="solid"/>
                </a:ln>
                <a:solidFill>
                  <a:schemeClr val="accent2">
                    <a:lumMod val="40000"/>
                    <a:lumOff val="60000"/>
                  </a:schemeClr>
                </a:solidFill>
                <a:latin typeface="Calibri" panose="020F0502020204030204" pitchFamily="34" charset="0"/>
                <a:ea typeface="宋体" panose="02010600030101010101" pitchFamily="2" charset="-122"/>
                <a:cs typeface="+mn-ea"/>
              </a:rPr>
              <a:t>6</a:t>
            </a:r>
            <a:r>
              <a:rPr kumimoji="0" lang="zh-CN" altLang="en-US" sz="36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mn-ea"/>
              </a:rPr>
              <a:t>大块职能进行多角度的管理</a:t>
            </a:r>
            <a:endParaRPr kumimoji="0" lang="zh-CN" altLang="en-US" sz="36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mn-cs"/>
            </a:endParaRPr>
          </a:p>
        </p:txBody>
      </p:sp>
      <p:sp>
        <p:nvSpPr>
          <p:cNvPr id="35844" name="未知"/>
          <p:cNvSpPr>
            <a:spLocks noEditPoints="1" noChangeArrowheads="1"/>
          </p:cNvSpPr>
          <p:nvPr/>
        </p:nvSpPr>
        <p:spPr bwMode="auto">
          <a:xfrm>
            <a:off x="257175" y="1522413"/>
            <a:ext cx="8704263" cy="503555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hlink"/>
              </a:gs>
              <a:gs pos="100000">
                <a:schemeClr val="accent1"/>
              </a:gs>
            </a:gsLst>
            <a:lin ang="5400000" scaled="1"/>
          </a:gradFill>
          <a:ln w="9525">
            <a:noFill/>
            <a:round/>
          </a:ln>
          <a:effectLst>
            <a:outerShdw dist="206741" dir="8249373" algn="ctr" rotWithShape="0">
              <a:srgbClr val="C1D1D3">
                <a:alpha val="50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TW"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606" name="椭圆 6201"/>
          <p:cNvSpPr/>
          <p:nvPr/>
        </p:nvSpPr>
        <p:spPr>
          <a:xfrm rot="-723406">
            <a:off x="5140325" y="5357813"/>
            <a:ext cx="1736725" cy="717550"/>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25607" name="椭圆 6202"/>
          <p:cNvSpPr/>
          <p:nvPr/>
        </p:nvSpPr>
        <p:spPr>
          <a:xfrm>
            <a:off x="5057775" y="4043363"/>
            <a:ext cx="2058988" cy="1839912"/>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08" name="椭圆 6203"/>
          <p:cNvSpPr/>
          <p:nvPr/>
        </p:nvSpPr>
        <p:spPr>
          <a:xfrm>
            <a:off x="5083175" y="4054475"/>
            <a:ext cx="2009775" cy="1792288"/>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09" name="椭圆 6204"/>
          <p:cNvSpPr/>
          <p:nvPr/>
        </p:nvSpPr>
        <p:spPr>
          <a:xfrm>
            <a:off x="5103813" y="4070350"/>
            <a:ext cx="1912937" cy="1676400"/>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10" name="椭圆 6205"/>
          <p:cNvSpPr/>
          <p:nvPr/>
        </p:nvSpPr>
        <p:spPr>
          <a:xfrm>
            <a:off x="5214938" y="4117975"/>
            <a:ext cx="1701800" cy="1360488"/>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11" name="文本框 6206"/>
          <p:cNvSpPr txBox="1"/>
          <p:nvPr/>
        </p:nvSpPr>
        <p:spPr>
          <a:xfrm>
            <a:off x="5559425" y="4719638"/>
            <a:ext cx="1058863" cy="517525"/>
          </a:xfrm>
          <a:prstGeom prst="rect">
            <a:avLst/>
          </a:prstGeom>
          <a:noFill/>
          <a:ln w="9525">
            <a:noFill/>
          </a:ln>
        </p:spPr>
        <p:txBody>
          <a:bodyPr>
            <a:spAutoFit/>
          </a:bodyPr>
          <a:p>
            <a:pPr algn="ctr" eaLnBrk="0" hangingPunct="0"/>
            <a:r>
              <a:rPr lang="zh-CN" altLang="en-US" sz="2800" dirty="0">
                <a:solidFill>
                  <a:srgbClr val="000000"/>
                </a:solidFill>
                <a:latin typeface="Arial" panose="020B0604020202020204" pitchFamily="34" charset="0"/>
              </a:rPr>
              <a:t>研发</a:t>
            </a:r>
            <a:endParaRPr lang="en-US" altLang="x-none" dirty="0">
              <a:latin typeface="Arial" panose="020B0604020202020204" pitchFamily="34" charset="0"/>
            </a:endParaRPr>
          </a:p>
        </p:txBody>
      </p:sp>
      <p:sp>
        <p:nvSpPr>
          <p:cNvPr id="25612" name="椭圆 6207"/>
          <p:cNvSpPr/>
          <p:nvPr/>
        </p:nvSpPr>
        <p:spPr>
          <a:xfrm rot="-772996">
            <a:off x="1192213" y="4556125"/>
            <a:ext cx="1368425" cy="657225"/>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grpSp>
        <p:nvGrpSpPr>
          <p:cNvPr id="25613" name="组合 6208"/>
          <p:cNvGrpSpPr/>
          <p:nvPr/>
        </p:nvGrpSpPr>
        <p:grpSpPr>
          <a:xfrm>
            <a:off x="1100138" y="3489325"/>
            <a:ext cx="1655762" cy="1552575"/>
            <a:chOff x="0" y="0"/>
            <a:chExt cx="842" cy="860"/>
          </a:xfrm>
        </p:grpSpPr>
        <p:sp>
          <p:nvSpPr>
            <p:cNvPr id="25639" name="椭圆 6209"/>
            <p:cNvSpPr/>
            <p:nvPr/>
          </p:nvSpPr>
          <p:spPr>
            <a:xfrm>
              <a:off x="0" y="0"/>
              <a:ext cx="842" cy="860"/>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40" name="椭圆 6210"/>
            <p:cNvSpPr/>
            <p:nvPr/>
          </p:nvSpPr>
          <p:spPr>
            <a:xfrm>
              <a:off x="11" y="5"/>
              <a:ext cx="821" cy="838"/>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41" name="椭圆 6211"/>
            <p:cNvSpPr/>
            <p:nvPr/>
          </p:nvSpPr>
          <p:spPr>
            <a:xfrm>
              <a:off x="19" y="13"/>
              <a:ext cx="781" cy="784"/>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42" name="椭圆 6212"/>
            <p:cNvSpPr/>
            <p:nvPr/>
          </p:nvSpPr>
          <p:spPr>
            <a:xfrm>
              <a:off x="63" y="35"/>
              <a:ext cx="695" cy="636"/>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43" name="文本框 6213"/>
            <p:cNvSpPr txBox="1"/>
            <p:nvPr/>
          </p:nvSpPr>
          <p:spPr>
            <a:xfrm>
              <a:off x="172" y="302"/>
              <a:ext cx="476" cy="253"/>
            </a:xfrm>
            <a:prstGeom prst="rect">
              <a:avLst/>
            </a:prstGeom>
            <a:noFill/>
            <a:ln w="9525">
              <a:noFill/>
            </a:ln>
          </p:spPr>
          <p:txBody>
            <a:bodyPr>
              <a:spAutoFit/>
            </a:bodyPr>
            <a:p>
              <a:pPr algn="ctr" eaLnBrk="0" hangingPunct="0"/>
              <a:r>
                <a:rPr lang="zh-CN" altLang="en-US" sz="2400" dirty="0">
                  <a:solidFill>
                    <a:srgbClr val="000000"/>
                  </a:solidFill>
                  <a:latin typeface="Arial" panose="020B0604020202020204" pitchFamily="34" charset="0"/>
                </a:rPr>
                <a:t>财务</a:t>
              </a:r>
              <a:endParaRPr lang="en-US" altLang="x-none" dirty="0">
                <a:latin typeface="Arial" panose="020B0604020202020204" pitchFamily="34" charset="0"/>
              </a:endParaRPr>
            </a:p>
          </p:txBody>
        </p:sp>
      </p:grpSp>
      <p:sp>
        <p:nvSpPr>
          <p:cNvPr id="25614" name="椭圆 6214"/>
          <p:cNvSpPr/>
          <p:nvPr/>
        </p:nvSpPr>
        <p:spPr>
          <a:xfrm>
            <a:off x="1550988" y="1803400"/>
            <a:ext cx="1104900" cy="574675"/>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25615" name="椭圆 6215"/>
          <p:cNvSpPr/>
          <p:nvPr/>
        </p:nvSpPr>
        <p:spPr>
          <a:xfrm>
            <a:off x="1643063" y="1150938"/>
            <a:ext cx="1236662" cy="1103312"/>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16" name="椭圆 6216"/>
          <p:cNvSpPr/>
          <p:nvPr/>
        </p:nvSpPr>
        <p:spPr>
          <a:xfrm>
            <a:off x="1658938" y="1155700"/>
            <a:ext cx="1208087" cy="1077913"/>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17" name="椭圆 6217"/>
          <p:cNvSpPr/>
          <p:nvPr/>
        </p:nvSpPr>
        <p:spPr>
          <a:xfrm>
            <a:off x="1671638" y="1168400"/>
            <a:ext cx="1147762" cy="1004888"/>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18" name="椭圆 6218"/>
          <p:cNvSpPr/>
          <p:nvPr/>
        </p:nvSpPr>
        <p:spPr>
          <a:xfrm>
            <a:off x="1736725" y="1195388"/>
            <a:ext cx="1023938" cy="815975"/>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19" name="文本框 6219"/>
          <p:cNvSpPr txBox="1"/>
          <p:nvPr/>
        </p:nvSpPr>
        <p:spPr>
          <a:xfrm>
            <a:off x="1879600" y="1527175"/>
            <a:ext cx="788988" cy="365125"/>
          </a:xfrm>
          <a:prstGeom prst="rect">
            <a:avLst/>
          </a:prstGeom>
          <a:noFill/>
          <a:ln w="9525">
            <a:noFill/>
          </a:ln>
        </p:spPr>
        <p:txBody>
          <a:bodyPr>
            <a:spAutoFit/>
          </a:bodyPr>
          <a:p>
            <a:pPr algn="ctr" eaLnBrk="0" hangingPunct="0"/>
            <a:r>
              <a:rPr lang="zh-CN" altLang="en-US" b="1" dirty="0">
                <a:solidFill>
                  <a:srgbClr val="000000"/>
                </a:solidFill>
                <a:latin typeface="Arial" panose="020B0604020202020204" pitchFamily="34" charset="0"/>
              </a:rPr>
              <a:t>生产</a:t>
            </a:r>
            <a:endParaRPr lang="en-US" altLang="x-none" dirty="0">
              <a:latin typeface="Arial" panose="020B0604020202020204" pitchFamily="34" charset="0"/>
            </a:endParaRPr>
          </a:p>
        </p:txBody>
      </p:sp>
      <p:sp>
        <p:nvSpPr>
          <p:cNvPr id="25620" name="椭圆 6220"/>
          <p:cNvSpPr/>
          <p:nvPr/>
        </p:nvSpPr>
        <p:spPr>
          <a:xfrm>
            <a:off x="3224213" y="1509713"/>
            <a:ext cx="828675" cy="246062"/>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25621" name="椭圆 6221"/>
          <p:cNvSpPr/>
          <p:nvPr/>
        </p:nvSpPr>
        <p:spPr>
          <a:xfrm>
            <a:off x="3371850" y="935038"/>
            <a:ext cx="825500" cy="735012"/>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22" name="椭圆 6222"/>
          <p:cNvSpPr/>
          <p:nvPr/>
        </p:nvSpPr>
        <p:spPr>
          <a:xfrm>
            <a:off x="3384550" y="938213"/>
            <a:ext cx="803275" cy="717550"/>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23" name="椭圆 6223"/>
          <p:cNvSpPr/>
          <p:nvPr/>
        </p:nvSpPr>
        <p:spPr>
          <a:xfrm>
            <a:off x="3390900" y="944563"/>
            <a:ext cx="765175" cy="671512"/>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24" name="椭圆 6224"/>
          <p:cNvSpPr/>
          <p:nvPr/>
        </p:nvSpPr>
        <p:spPr>
          <a:xfrm>
            <a:off x="3435350" y="965200"/>
            <a:ext cx="681038" cy="542925"/>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25" name="文本框 6225"/>
          <p:cNvSpPr txBox="1"/>
          <p:nvPr/>
        </p:nvSpPr>
        <p:spPr>
          <a:xfrm>
            <a:off x="3457575" y="1176338"/>
            <a:ext cx="660400" cy="304800"/>
          </a:xfrm>
          <a:prstGeom prst="rect">
            <a:avLst/>
          </a:prstGeom>
          <a:noFill/>
          <a:ln w="9525">
            <a:noFill/>
          </a:ln>
        </p:spPr>
        <p:txBody>
          <a:bodyPr>
            <a:spAutoFit/>
          </a:bodyPr>
          <a:p>
            <a:pPr algn="ctr" eaLnBrk="0" hangingPunct="0"/>
            <a:r>
              <a:rPr lang="zh-CN" altLang="en-US" sz="1400" b="1" dirty="0">
                <a:solidFill>
                  <a:srgbClr val="000000"/>
                </a:solidFill>
                <a:latin typeface="Arial" panose="020B0604020202020204" pitchFamily="34" charset="0"/>
              </a:rPr>
              <a:t>销售</a:t>
            </a:r>
            <a:endParaRPr lang="en-US" altLang="x-none" dirty="0">
              <a:latin typeface="Arial" panose="020B0604020202020204" pitchFamily="34" charset="0"/>
            </a:endParaRPr>
          </a:p>
        </p:txBody>
      </p:sp>
      <p:sp>
        <p:nvSpPr>
          <p:cNvPr id="25626" name="椭圆 1"/>
          <p:cNvSpPr/>
          <p:nvPr/>
        </p:nvSpPr>
        <p:spPr>
          <a:xfrm rot="-723406">
            <a:off x="2898775" y="5126038"/>
            <a:ext cx="1736725" cy="717550"/>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25627" name="椭圆 2"/>
          <p:cNvSpPr/>
          <p:nvPr/>
        </p:nvSpPr>
        <p:spPr>
          <a:xfrm>
            <a:off x="2816225" y="3811588"/>
            <a:ext cx="2058988" cy="1839912"/>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28" name="椭圆 3"/>
          <p:cNvSpPr/>
          <p:nvPr/>
        </p:nvSpPr>
        <p:spPr>
          <a:xfrm>
            <a:off x="2841625" y="3822700"/>
            <a:ext cx="2011363" cy="1792288"/>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29" name="椭圆 4"/>
          <p:cNvSpPr/>
          <p:nvPr/>
        </p:nvSpPr>
        <p:spPr>
          <a:xfrm>
            <a:off x="2862263" y="3838575"/>
            <a:ext cx="1912937" cy="1676400"/>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30" name="椭圆 5"/>
          <p:cNvSpPr/>
          <p:nvPr/>
        </p:nvSpPr>
        <p:spPr>
          <a:xfrm>
            <a:off x="2973388" y="3886200"/>
            <a:ext cx="1703387" cy="1360488"/>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31" name="文本框 6"/>
          <p:cNvSpPr txBox="1"/>
          <p:nvPr/>
        </p:nvSpPr>
        <p:spPr>
          <a:xfrm>
            <a:off x="3317875" y="4487863"/>
            <a:ext cx="1058863" cy="517525"/>
          </a:xfrm>
          <a:prstGeom prst="rect">
            <a:avLst/>
          </a:prstGeom>
          <a:noFill/>
          <a:ln w="9525">
            <a:noFill/>
          </a:ln>
        </p:spPr>
        <p:txBody>
          <a:bodyPr>
            <a:spAutoFit/>
          </a:bodyPr>
          <a:p>
            <a:pPr algn="ctr" eaLnBrk="0" hangingPunct="0"/>
            <a:r>
              <a:rPr lang="zh-CN" altLang="en-US" sz="2800" dirty="0">
                <a:solidFill>
                  <a:srgbClr val="000000"/>
                </a:solidFill>
                <a:latin typeface="Arial" panose="020B0604020202020204" pitchFamily="34" charset="0"/>
              </a:rPr>
              <a:t>行政</a:t>
            </a:r>
            <a:endParaRPr lang="zh-CN" altLang="en-US" sz="2800" dirty="0">
              <a:solidFill>
                <a:srgbClr val="000000"/>
              </a:solidFill>
              <a:latin typeface="Arial" panose="020B0604020202020204" pitchFamily="34" charset="0"/>
            </a:endParaRPr>
          </a:p>
        </p:txBody>
      </p:sp>
      <p:sp>
        <p:nvSpPr>
          <p:cNvPr id="25632" name="椭圆 7"/>
          <p:cNvSpPr/>
          <p:nvPr/>
        </p:nvSpPr>
        <p:spPr>
          <a:xfrm rot="-772996">
            <a:off x="242888" y="3105150"/>
            <a:ext cx="1368425" cy="657225"/>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grpSp>
        <p:nvGrpSpPr>
          <p:cNvPr id="25633" name="组合 8"/>
          <p:cNvGrpSpPr/>
          <p:nvPr/>
        </p:nvGrpSpPr>
        <p:grpSpPr>
          <a:xfrm>
            <a:off x="150813" y="2038350"/>
            <a:ext cx="1655762" cy="1552575"/>
            <a:chOff x="0" y="0"/>
            <a:chExt cx="842" cy="860"/>
          </a:xfrm>
        </p:grpSpPr>
        <p:sp>
          <p:nvSpPr>
            <p:cNvPr id="25634" name="椭圆 9"/>
            <p:cNvSpPr/>
            <p:nvPr/>
          </p:nvSpPr>
          <p:spPr>
            <a:xfrm>
              <a:off x="0" y="0"/>
              <a:ext cx="842" cy="860"/>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35" name="椭圆 10"/>
            <p:cNvSpPr/>
            <p:nvPr/>
          </p:nvSpPr>
          <p:spPr>
            <a:xfrm>
              <a:off x="11" y="5"/>
              <a:ext cx="821" cy="838"/>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36" name="椭圆 11"/>
            <p:cNvSpPr/>
            <p:nvPr/>
          </p:nvSpPr>
          <p:spPr>
            <a:xfrm>
              <a:off x="19" y="13"/>
              <a:ext cx="781" cy="784"/>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37" name="椭圆 12"/>
            <p:cNvSpPr/>
            <p:nvPr/>
          </p:nvSpPr>
          <p:spPr>
            <a:xfrm>
              <a:off x="63" y="35"/>
              <a:ext cx="695" cy="636"/>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5638" name="文本框 13"/>
            <p:cNvSpPr txBox="1"/>
            <p:nvPr/>
          </p:nvSpPr>
          <p:spPr>
            <a:xfrm>
              <a:off x="172" y="302"/>
              <a:ext cx="476" cy="253"/>
            </a:xfrm>
            <a:prstGeom prst="rect">
              <a:avLst/>
            </a:prstGeom>
            <a:noFill/>
            <a:ln w="9525">
              <a:noFill/>
            </a:ln>
          </p:spPr>
          <p:txBody>
            <a:bodyPr>
              <a:spAutoFit/>
            </a:bodyPr>
            <a:p>
              <a:pPr algn="ctr" eaLnBrk="0" hangingPunct="0"/>
              <a:r>
                <a:rPr lang="zh-CN" altLang="en-US" sz="2400" dirty="0">
                  <a:solidFill>
                    <a:srgbClr val="000000"/>
                  </a:solidFill>
                  <a:latin typeface="Arial" panose="020B0604020202020204" pitchFamily="34" charset="0"/>
                </a:rPr>
                <a:t>采购</a:t>
              </a:r>
              <a:endParaRPr lang="en-US" altLang="x-none" dirty="0">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椭圆 6201"/>
          <p:cNvSpPr/>
          <p:nvPr/>
        </p:nvSpPr>
        <p:spPr>
          <a:xfrm rot="-723406">
            <a:off x="1049338" y="1984375"/>
            <a:ext cx="1736725" cy="719138"/>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26627" name="椭圆 6202"/>
          <p:cNvSpPr/>
          <p:nvPr/>
        </p:nvSpPr>
        <p:spPr>
          <a:xfrm>
            <a:off x="966788" y="671513"/>
            <a:ext cx="2058987" cy="1838325"/>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6628" name="椭圆 6203"/>
          <p:cNvSpPr/>
          <p:nvPr/>
        </p:nvSpPr>
        <p:spPr>
          <a:xfrm>
            <a:off x="992188" y="681038"/>
            <a:ext cx="2011362" cy="1792287"/>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6629" name="椭圆 6204"/>
          <p:cNvSpPr/>
          <p:nvPr/>
        </p:nvSpPr>
        <p:spPr>
          <a:xfrm>
            <a:off x="1012825" y="698500"/>
            <a:ext cx="1914525" cy="1676400"/>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6630" name="椭圆 6205"/>
          <p:cNvSpPr/>
          <p:nvPr/>
        </p:nvSpPr>
        <p:spPr>
          <a:xfrm>
            <a:off x="1123950" y="746125"/>
            <a:ext cx="1703388" cy="1360488"/>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6631" name="文本框 6206"/>
          <p:cNvSpPr txBox="1"/>
          <p:nvPr/>
        </p:nvSpPr>
        <p:spPr>
          <a:xfrm>
            <a:off x="1470025" y="1346200"/>
            <a:ext cx="1057275" cy="519113"/>
          </a:xfrm>
          <a:prstGeom prst="rect">
            <a:avLst/>
          </a:prstGeom>
          <a:noFill/>
          <a:ln w="9525">
            <a:noFill/>
          </a:ln>
        </p:spPr>
        <p:txBody>
          <a:bodyPr>
            <a:spAutoFit/>
          </a:bodyPr>
          <a:p>
            <a:pPr algn="ctr" eaLnBrk="0" hangingPunct="0"/>
            <a:r>
              <a:rPr lang="zh-CN" altLang="en-US" sz="2800" dirty="0">
                <a:solidFill>
                  <a:srgbClr val="000000"/>
                </a:solidFill>
                <a:latin typeface="Arial" panose="020B0604020202020204" pitchFamily="34" charset="0"/>
              </a:rPr>
              <a:t>财务</a:t>
            </a:r>
            <a:endParaRPr lang="en-US" altLang="x-none" dirty="0">
              <a:latin typeface="Arial" panose="020B0604020202020204" pitchFamily="34" charset="0"/>
            </a:endParaRPr>
          </a:p>
        </p:txBody>
      </p:sp>
      <p:sp>
        <p:nvSpPr>
          <p:cNvPr id="26632" name="矩形 11"/>
          <p:cNvSpPr/>
          <p:nvPr/>
        </p:nvSpPr>
        <p:spPr>
          <a:xfrm>
            <a:off x="85725" y="2978150"/>
            <a:ext cx="8972550" cy="365125"/>
          </a:xfrm>
          <a:prstGeom prst="rect">
            <a:avLst/>
          </a:prstGeom>
          <a:solidFill>
            <a:srgbClr val="D9D9D9"/>
          </a:solidFill>
          <a:ln w="9525" cap="flat" cmpd="sng">
            <a:solidFill>
              <a:schemeClr val="bg1"/>
            </a:solidFill>
            <a:prstDash val="solid"/>
            <a:miter/>
            <a:headEnd type="none" w="med" len="med"/>
            <a:tailEnd type="none" w="med" len="med"/>
          </a:ln>
        </p:spPr>
        <p:txBody>
          <a:bodyPr/>
          <a:p>
            <a:pPr eaLnBrk="0" hangingPunct="0"/>
            <a:endParaRPr lang="zh-CN" altLang="en-US" dirty="0">
              <a:latin typeface="Calibri" panose="020F0502020204030204" pitchFamily="34" charset="0"/>
            </a:endParaRPr>
          </a:p>
        </p:txBody>
      </p:sp>
      <p:pic>
        <p:nvPicPr>
          <p:cNvPr id="26633" name="图片 9" descr="a2cc7cd98d1001e99e9ff2e1b90e7bec55e797b9.jpg"/>
          <p:cNvPicPr>
            <a:picLocks noChangeAspect="1"/>
          </p:cNvPicPr>
          <p:nvPr/>
        </p:nvPicPr>
        <p:blipFill>
          <a:blip r:embed="rId1"/>
          <a:stretch>
            <a:fillRect/>
          </a:stretch>
        </p:blipFill>
        <p:spPr>
          <a:xfrm>
            <a:off x="5149850" y="698500"/>
            <a:ext cx="3138488" cy="2090738"/>
          </a:xfrm>
          <a:prstGeom prst="rect">
            <a:avLst/>
          </a:prstGeom>
          <a:noFill/>
          <a:ln w="9525">
            <a:noFill/>
          </a:ln>
        </p:spPr>
      </p:pic>
      <p:pic>
        <p:nvPicPr>
          <p:cNvPr id="26634" name="图片 10" descr="6667201286232558215.jpg"/>
          <p:cNvPicPr>
            <a:picLocks noChangeAspect="1"/>
          </p:cNvPicPr>
          <p:nvPr/>
        </p:nvPicPr>
        <p:blipFill>
          <a:blip r:embed="rId2"/>
          <a:stretch>
            <a:fillRect/>
          </a:stretch>
        </p:blipFill>
        <p:spPr>
          <a:xfrm>
            <a:off x="6661150" y="3665538"/>
            <a:ext cx="1627188" cy="2017712"/>
          </a:xfrm>
          <a:prstGeom prst="rect">
            <a:avLst/>
          </a:prstGeom>
          <a:noFill/>
          <a:ln w="9525">
            <a:noFill/>
          </a:ln>
        </p:spPr>
      </p:pic>
      <p:sp>
        <p:nvSpPr>
          <p:cNvPr id="26635" name="文本框 32775"/>
          <p:cNvSpPr txBox="1"/>
          <p:nvPr/>
        </p:nvSpPr>
        <p:spPr>
          <a:xfrm>
            <a:off x="217488" y="3584575"/>
            <a:ext cx="5383212" cy="1797050"/>
          </a:xfrm>
          <a:prstGeom prst="rect">
            <a:avLst/>
          </a:prstGeom>
          <a:noFill/>
          <a:ln w="9525">
            <a:noFill/>
          </a:ln>
        </p:spPr>
        <p:txBody>
          <a:bodyPr>
            <a:spAutoFit/>
          </a:bodyPr>
          <a:p>
            <a:pPr indent="304800" eaLnBrk="0" hangingPunct="0"/>
            <a:r>
              <a:rPr lang="zh-CN" altLang="en-US" sz="1400" b="1" dirty="0">
                <a:latin typeface="宋体" panose="02010600030101010101" pitchFamily="2" charset="-122"/>
                <a:sym typeface="宋体" panose="02010600030101010101" pitchFamily="2" charset="-122"/>
              </a:rPr>
              <a:t>6.3　财务资源</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应设立知识产权经常性预算费用，以确保知识产权管理体系的运行：</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a)用于知识产权申请、注册、登记、维持、检索、分析、评估、诉讼和培训等事项；</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b)用于知识产权管理机构运行；</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c)用于知识产权激励；</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d)有条件的企业可设立知识产权风险准备金。</a:t>
            </a:r>
            <a:endParaRPr lang="zh-CN" altLang="en-US" sz="1400" b="1" dirty="0">
              <a:latin typeface="宋体" panose="02010600030101010101" pitchFamily="2" charset="-122"/>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椭圆 6201"/>
          <p:cNvSpPr/>
          <p:nvPr/>
        </p:nvSpPr>
        <p:spPr>
          <a:xfrm rot="-723406">
            <a:off x="1049338" y="1984375"/>
            <a:ext cx="1736725" cy="719138"/>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27651" name="椭圆 6202"/>
          <p:cNvSpPr/>
          <p:nvPr/>
        </p:nvSpPr>
        <p:spPr>
          <a:xfrm>
            <a:off x="966788" y="671513"/>
            <a:ext cx="2058987" cy="1838325"/>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7652" name="椭圆 6203"/>
          <p:cNvSpPr/>
          <p:nvPr/>
        </p:nvSpPr>
        <p:spPr>
          <a:xfrm>
            <a:off x="992188" y="681038"/>
            <a:ext cx="2011362" cy="1792287"/>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7653" name="椭圆 6204"/>
          <p:cNvSpPr/>
          <p:nvPr/>
        </p:nvSpPr>
        <p:spPr>
          <a:xfrm>
            <a:off x="1012825" y="698500"/>
            <a:ext cx="1914525" cy="1676400"/>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7654" name="椭圆 6205"/>
          <p:cNvSpPr/>
          <p:nvPr/>
        </p:nvSpPr>
        <p:spPr>
          <a:xfrm>
            <a:off x="1123950" y="746125"/>
            <a:ext cx="1703388" cy="1360488"/>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7655" name="文本框 6206"/>
          <p:cNvSpPr txBox="1"/>
          <p:nvPr/>
        </p:nvSpPr>
        <p:spPr>
          <a:xfrm>
            <a:off x="1470025" y="1346200"/>
            <a:ext cx="1057275" cy="519113"/>
          </a:xfrm>
          <a:prstGeom prst="rect">
            <a:avLst/>
          </a:prstGeom>
          <a:noFill/>
          <a:ln w="9525">
            <a:noFill/>
          </a:ln>
        </p:spPr>
        <p:txBody>
          <a:bodyPr>
            <a:spAutoFit/>
          </a:bodyPr>
          <a:p>
            <a:pPr algn="ctr" eaLnBrk="0" hangingPunct="0"/>
            <a:r>
              <a:rPr lang="zh-CN" altLang="en-US" sz="2800" dirty="0">
                <a:solidFill>
                  <a:srgbClr val="000000"/>
                </a:solidFill>
                <a:latin typeface="Arial" panose="020B0604020202020204" pitchFamily="34" charset="0"/>
              </a:rPr>
              <a:t>采购</a:t>
            </a:r>
            <a:endParaRPr lang="en-US" altLang="x-none" dirty="0">
              <a:latin typeface="Arial" panose="020B0604020202020204" pitchFamily="34" charset="0"/>
            </a:endParaRPr>
          </a:p>
        </p:txBody>
      </p:sp>
      <p:sp>
        <p:nvSpPr>
          <p:cNvPr id="27656" name="矩形 11"/>
          <p:cNvSpPr/>
          <p:nvPr/>
        </p:nvSpPr>
        <p:spPr>
          <a:xfrm>
            <a:off x="85725" y="2978150"/>
            <a:ext cx="8972550" cy="365125"/>
          </a:xfrm>
          <a:prstGeom prst="rect">
            <a:avLst/>
          </a:prstGeom>
          <a:solidFill>
            <a:srgbClr val="D9D9D9"/>
          </a:solidFill>
          <a:ln w="9525" cap="flat" cmpd="sng">
            <a:solidFill>
              <a:schemeClr val="bg1"/>
            </a:solidFill>
            <a:prstDash val="solid"/>
            <a:miter/>
            <a:headEnd type="none" w="med" len="med"/>
            <a:tailEnd type="none" w="med" len="med"/>
          </a:ln>
        </p:spPr>
        <p:txBody>
          <a:bodyPr/>
          <a:p>
            <a:pPr eaLnBrk="0" hangingPunct="0"/>
            <a:endParaRPr lang="zh-CN" altLang="en-US" dirty="0">
              <a:latin typeface="Calibri" panose="020F0502020204030204" pitchFamily="34" charset="0"/>
            </a:endParaRPr>
          </a:p>
        </p:txBody>
      </p:sp>
      <p:sp>
        <p:nvSpPr>
          <p:cNvPr id="27657" name="文本框 32775"/>
          <p:cNvSpPr txBox="1"/>
          <p:nvPr/>
        </p:nvSpPr>
        <p:spPr>
          <a:xfrm>
            <a:off x="217488" y="3584575"/>
            <a:ext cx="5383212" cy="2011363"/>
          </a:xfrm>
          <a:prstGeom prst="rect">
            <a:avLst/>
          </a:prstGeom>
          <a:noFill/>
          <a:ln w="9525">
            <a:noFill/>
          </a:ln>
        </p:spPr>
        <p:txBody>
          <a:bodyPr>
            <a:spAutoFit/>
          </a:bodyPr>
          <a:p>
            <a:pPr indent="304800" eaLnBrk="0" hangingPunct="0"/>
            <a:r>
              <a:rPr lang="zh-CN" altLang="en-US" sz="1400" b="1" dirty="0">
                <a:latin typeface="宋体" panose="02010600030101010101" pitchFamily="2" charset="-122"/>
                <a:sym typeface="宋体" panose="02010600030101010101" pitchFamily="2" charset="-122"/>
              </a:rPr>
              <a:t>8.3　采购</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采购阶段的知识产权管理包括：</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a)在采购涉及知识产权的产品过程中，收集相关知识产权信息，以避免采购知识产权侵权产品，必要时应要求供方提供知识产权权属证明；</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b)做好供方信息、进货渠道、进价策略等信息资料的管理和保密工作；</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c)在采购合同中应明确知识产权权属、许可使用范围、侵权责任承担等。</a:t>
            </a:r>
            <a:endParaRPr lang="zh-CN" altLang="en-US" sz="1400" b="1" dirty="0">
              <a:latin typeface="宋体" panose="02010600030101010101" pitchFamily="2" charset="-122"/>
              <a:sym typeface="宋体" panose="02010600030101010101" pitchFamily="2" charset="-122"/>
            </a:endParaRPr>
          </a:p>
        </p:txBody>
      </p:sp>
      <p:pic>
        <p:nvPicPr>
          <p:cNvPr id="27658" name="图片 7" descr="2Q==.jpg"/>
          <p:cNvPicPr>
            <a:picLocks noChangeAspect="1"/>
          </p:cNvPicPr>
          <p:nvPr/>
        </p:nvPicPr>
        <p:blipFill>
          <a:blip r:embed="rId1"/>
          <a:stretch>
            <a:fillRect/>
          </a:stretch>
        </p:blipFill>
        <p:spPr>
          <a:xfrm>
            <a:off x="6329363" y="3584575"/>
            <a:ext cx="1647825" cy="1843088"/>
          </a:xfrm>
          <a:prstGeom prst="rect">
            <a:avLst/>
          </a:prstGeom>
          <a:noFill/>
          <a:ln w="9525">
            <a:noFill/>
          </a:ln>
        </p:spPr>
      </p:pic>
      <p:sp>
        <p:nvSpPr>
          <p:cNvPr id="27659" name="Text Box 51"/>
          <p:cNvSpPr txBox="1"/>
          <p:nvPr/>
        </p:nvSpPr>
        <p:spPr>
          <a:xfrm>
            <a:off x="4921250" y="831850"/>
            <a:ext cx="2500313" cy="1919288"/>
          </a:xfrm>
          <a:prstGeom prst="rect">
            <a:avLst/>
          </a:prstGeom>
          <a:noFill/>
          <a:ln w="9525">
            <a:noFill/>
          </a:ln>
        </p:spPr>
        <p:txBody>
          <a:bodyPr>
            <a:spAutoFit/>
          </a:bodyPr>
          <a:p>
            <a:pPr algn="just" eaLnBrk="0" hangingPunct="0">
              <a:lnSpc>
                <a:spcPct val="200000"/>
              </a:lnSpc>
            </a:pPr>
            <a:r>
              <a:rPr lang="en-US" altLang="zh-CN" sz="2000" dirty="0">
                <a:latin typeface="方正姚体" panose="02010601030101010101" pitchFamily="2" charset="-122"/>
                <a:ea typeface="方正姚体" panose="02010601030101010101" pitchFamily="2" charset="-122"/>
              </a:rPr>
              <a:t>1</a:t>
            </a:r>
            <a:r>
              <a:rPr lang="zh-CN" altLang="en-US" sz="2000" dirty="0">
                <a:latin typeface="方正姚体" panose="02010601030101010101" pitchFamily="2" charset="-122"/>
                <a:ea typeface="方正姚体" panose="02010601030101010101" pitchFamily="2" charset="-122"/>
              </a:rPr>
              <a:t>、产品采购</a:t>
            </a:r>
            <a:endParaRPr lang="en-US" altLang="x-none" sz="2000" dirty="0">
              <a:latin typeface="方正姚体" panose="02010601030101010101" pitchFamily="2" charset="-122"/>
              <a:ea typeface="方正姚体" panose="02010601030101010101" pitchFamily="2" charset="-122"/>
            </a:endParaRPr>
          </a:p>
          <a:p>
            <a:pPr algn="just" eaLnBrk="0" hangingPunct="0">
              <a:lnSpc>
                <a:spcPct val="200000"/>
              </a:lnSpc>
            </a:pPr>
            <a:r>
              <a:rPr lang="en-US" altLang="zh-CN" sz="2000" dirty="0">
                <a:latin typeface="方正姚体" panose="02010601030101010101" pitchFamily="2" charset="-122"/>
                <a:ea typeface="方正姚体" panose="02010601030101010101" pitchFamily="2" charset="-122"/>
              </a:rPr>
              <a:t>2</a:t>
            </a:r>
            <a:r>
              <a:rPr lang="zh-CN" altLang="en-US" sz="2000" dirty="0">
                <a:latin typeface="方正姚体" panose="02010601030101010101" pitchFamily="2" charset="-122"/>
                <a:ea typeface="方正姚体" panose="02010601030101010101" pitchFamily="2" charset="-122"/>
              </a:rPr>
              <a:t>、商业秘密</a:t>
            </a:r>
            <a:endParaRPr lang="en-US" altLang="x-none" sz="2000" dirty="0">
              <a:latin typeface="方正姚体" panose="02010601030101010101" pitchFamily="2" charset="-122"/>
              <a:ea typeface="方正姚体" panose="02010601030101010101" pitchFamily="2" charset="-122"/>
            </a:endParaRPr>
          </a:p>
          <a:p>
            <a:pPr algn="just" eaLnBrk="0" hangingPunct="0">
              <a:lnSpc>
                <a:spcPct val="200000"/>
              </a:lnSpc>
            </a:pPr>
            <a:r>
              <a:rPr lang="en-US" altLang="zh-CN" sz="2000" dirty="0">
                <a:latin typeface="方正姚体" panose="02010601030101010101" pitchFamily="2" charset="-122"/>
                <a:ea typeface="方正姚体" panose="02010601030101010101" pitchFamily="2" charset="-122"/>
              </a:rPr>
              <a:t>3</a:t>
            </a:r>
            <a:r>
              <a:rPr lang="zh-CN" altLang="en-US" sz="2000" dirty="0">
                <a:latin typeface="方正姚体" panose="02010601030101010101" pitchFamily="2" charset="-122"/>
                <a:ea typeface="方正姚体" panose="02010601030101010101" pitchFamily="2" charset="-122"/>
              </a:rPr>
              <a:t>、采购合同</a:t>
            </a:r>
            <a:endParaRPr lang="en-US" altLang="x-none" sz="2000" dirty="0">
              <a:latin typeface="方正姚体" panose="02010601030101010101" pitchFamily="2" charset="-122"/>
              <a:ea typeface="方正姚体" panose="02010601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椭圆 6201"/>
          <p:cNvSpPr/>
          <p:nvPr/>
        </p:nvSpPr>
        <p:spPr>
          <a:xfrm rot="-723406">
            <a:off x="1049338" y="1984375"/>
            <a:ext cx="1736725" cy="719138"/>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29699" name="椭圆 6202"/>
          <p:cNvSpPr/>
          <p:nvPr/>
        </p:nvSpPr>
        <p:spPr>
          <a:xfrm>
            <a:off x="966788" y="671513"/>
            <a:ext cx="2058987" cy="1838325"/>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9700" name="椭圆 6203"/>
          <p:cNvSpPr/>
          <p:nvPr/>
        </p:nvSpPr>
        <p:spPr>
          <a:xfrm>
            <a:off x="992188" y="681038"/>
            <a:ext cx="2011362" cy="1792287"/>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9701" name="椭圆 6204"/>
          <p:cNvSpPr/>
          <p:nvPr/>
        </p:nvSpPr>
        <p:spPr>
          <a:xfrm>
            <a:off x="1012825" y="698500"/>
            <a:ext cx="1914525" cy="1676400"/>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9702" name="椭圆 6205"/>
          <p:cNvSpPr/>
          <p:nvPr/>
        </p:nvSpPr>
        <p:spPr>
          <a:xfrm>
            <a:off x="1123950" y="746125"/>
            <a:ext cx="1703388" cy="1360488"/>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29703" name="文本框 6206"/>
          <p:cNvSpPr txBox="1"/>
          <p:nvPr/>
        </p:nvSpPr>
        <p:spPr>
          <a:xfrm>
            <a:off x="1470025" y="1346200"/>
            <a:ext cx="1057275" cy="519113"/>
          </a:xfrm>
          <a:prstGeom prst="rect">
            <a:avLst/>
          </a:prstGeom>
          <a:noFill/>
          <a:ln w="9525">
            <a:noFill/>
          </a:ln>
        </p:spPr>
        <p:txBody>
          <a:bodyPr>
            <a:spAutoFit/>
          </a:bodyPr>
          <a:p>
            <a:pPr algn="ctr" eaLnBrk="0" hangingPunct="0"/>
            <a:r>
              <a:rPr lang="zh-CN" altLang="en-US" sz="2800" dirty="0">
                <a:solidFill>
                  <a:srgbClr val="000000"/>
                </a:solidFill>
                <a:latin typeface="Arial" panose="020B0604020202020204" pitchFamily="34" charset="0"/>
              </a:rPr>
              <a:t>销售</a:t>
            </a:r>
            <a:endParaRPr lang="en-US" altLang="x-none" dirty="0">
              <a:latin typeface="Arial" panose="020B0604020202020204" pitchFamily="34" charset="0"/>
            </a:endParaRPr>
          </a:p>
        </p:txBody>
      </p:sp>
      <p:sp>
        <p:nvSpPr>
          <p:cNvPr id="29704" name="矩形 11"/>
          <p:cNvSpPr/>
          <p:nvPr/>
        </p:nvSpPr>
        <p:spPr>
          <a:xfrm>
            <a:off x="85725" y="2978150"/>
            <a:ext cx="8972550" cy="365125"/>
          </a:xfrm>
          <a:prstGeom prst="rect">
            <a:avLst/>
          </a:prstGeom>
          <a:solidFill>
            <a:srgbClr val="D9D9D9"/>
          </a:solidFill>
          <a:ln w="9525" cap="flat" cmpd="sng">
            <a:solidFill>
              <a:schemeClr val="bg1"/>
            </a:solidFill>
            <a:prstDash val="solid"/>
            <a:miter/>
            <a:headEnd type="none" w="med" len="med"/>
            <a:tailEnd type="none" w="med" len="med"/>
          </a:ln>
        </p:spPr>
        <p:txBody>
          <a:bodyPr/>
          <a:p>
            <a:pPr eaLnBrk="0" hangingPunct="0"/>
            <a:endParaRPr lang="zh-CN" altLang="en-US" dirty="0">
              <a:latin typeface="Calibri" panose="020F0502020204030204" pitchFamily="34" charset="0"/>
            </a:endParaRPr>
          </a:p>
        </p:txBody>
      </p:sp>
      <p:sp>
        <p:nvSpPr>
          <p:cNvPr id="29705" name="文本框 32775"/>
          <p:cNvSpPr txBox="1"/>
          <p:nvPr/>
        </p:nvSpPr>
        <p:spPr>
          <a:xfrm>
            <a:off x="217488" y="3584575"/>
            <a:ext cx="5383212" cy="2224088"/>
          </a:xfrm>
          <a:prstGeom prst="rect">
            <a:avLst/>
          </a:prstGeom>
          <a:noFill/>
          <a:ln w="9525">
            <a:noFill/>
          </a:ln>
        </p:spPr>
        <p:txBody>
          <a:bodyPr>
            <a:spAutoFit/>
          </a:bodyPr>
          <a:p>
            <a:pPr indent="304800" eaLnBrk="0" hangingPunct="0"/>
            <a:r>
              <a:rPr lang="zh-CN" altLang="en-US" sz="1400" b="1" dirty="0">
                <a:latin typeface="宋体" panose="02010600030101010101" pitchFamily="2" charset="-122"/>
                <a:sym typeface="宋体" panose="02010600030101010101" pitchFamily="2" charset="-122"/>
              </a:rPr>
              <a:t>8.5　销售和售后</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销售和售后阶段的知识产权管理包括：</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a)产品销售前，对产品所涉及的知识产权状况进行全面审查和分析，制定知识产权保护和风险规避方案；</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b)在产品宣传、销售、会展等商业活动前制定知识产权保护或风险规避方案；</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c)建立产品销售市场监控程序，采取保护措施，及时跟踪和调查相关知识产权被侵权情况，建立和保持相关记录；</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d)产品升级或市场环境发生变化时，及时进行跟踪调查，调整知识产权策略和风险规避方案，适时形成新的知识产权。</a:t>
            </a:r>
            <a:endParaRPr lang="zh-CN" altLang="en-US" sz="1400" b="1" dirty="0">
              <a:latin typeface="宋体" panose="02010600030101010101" pitchFamily="2" charset="-122"/>
              <a:sym typeface="宋体" panose="02010600030101010101" pitchFamily="2" charset="-122"/>
            </a:endParaRPr>
          </a:p>
        </p:txBody>
      </p:sp>
      <p:pic>
        <p:nvPicPr>
          <p:cNvPr id="29706" name="图片 10" descr="b58f8c5494eef01f7f47623be1fe9925bd317df8.jpg"/>
          <p:cNvPicPr>
            <a:picLocks noChangeAspect="1"/>
          </p:cNvPicPr>
          <p:nvPr/>
        </p:nvPicPr>
        <p:blipFill>
          <a:blip r:embed="rId1"/>
          <a:stretch>
            <a:fillRect/>
          </a:stretch>
        </p:blipFill>
        <p:spPr>
          <a:xfrm>
            <a:off x="6215063" y="3806825"/>
            <a:ext cx="1839912" cy="1789113"/>
          </a:xfrm>
          <a:prstGeom prst="rect">
            <a:avLst/>
          </a:prstGeom>
          <a:noFill/>
          <a:ln w="9525">
            <a:noFill/>
          </a:ln>
        </p:spPr>
      </p:pic>
      <p:pic>
        <p:nvPicPr>
          <p:cNvPr id="29707" name="图片 1"/>
          <p:cNvPicPr>
            <a:picLocks noChangeAspect="1"/>
          </p:cNvPicPr>
          <p:nvPr/>
        </p:nvPicPr>
        <p:blipFill>
          <a:blip r:embed="rId2"/>
          <a:stretch>
            <a:fillRect/>
          </a:stretch>
        </p:blipFill>
        <p:spPr>
          <a:xfrm>
            <a:off x="3395663" y="812800"/>
            <a:ext cx="4959350" cy="169703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椭圆 6201"/>
          <p:cNvSpPr/>
          <p:nvPr/>
        </p:nvSpPr>
        <p:spPr>
          <a:xfrm rot="-723406">
            <a:off x="1049338" y="1984375"/>
            <a:ext cx="1736725" cy="719138"/>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30723" name="椭圆 6202"/>
          <p:cNvSpPr/>
          <p:nvPr/>
        </p:nvSpPr>
        <p:spPr>
          <a:xfrm>
            <a:off x="966788" y="671513"/>
            <a:ext cx="2058987" cy="1838325"/>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0724" name="椭圆 6203"/>
          <p:cNvSpPr/>
          <p:nvPr/>
        </p:nvSpPr>
        <p:spPr>
          <a:xfrm>
            <a:off x="992188" y="681038"/>
            <a:ext cx="2011362" cy="1792287"/>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0725" name="椭圆 6204"/>
          <p:cNvSpPr/>
          <p:nvPr/>
        </p:nvSpPr>
        <p:spPr>
          <a:xfrm>
            <a:off x="1012825" y="698500"/>
            <a:ext cx="1914525" cy="1676400"/>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0726" name="椭圆 6205"/>
          <p:cNvSpPr/>
          <p:nvPr/>
        </p:nvSpPr>
        <p:spPr>
          <a:xfrm>
            <a:off x="1123950" y="746125"/>
            <a:ext cx="1703388" cy="1360488"/>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0727" name="文本框 6206"/>
          <p:cNvSpPr txBox="1"/>
          <p:nvPr/>
        </p:nvSpPr>
        <p:spPr>
          <a:xfrm>
            <a:off x="1470025" y="1346200"/>
            <a:ext cx="1057275" cy="519113"/>
          </a:xfrm>
          <a:prstGeom prst="rect">
            <a:avLst/>
          </a:prstGeom>
          <a:noFill/>
          <a:ln w="9525">
            <a:noFill/>
          </a:ln>
        </p:spPr>
        <p:txBody>
          <a:bodyPr>
            <a:spAutoFit/>
          </a:bodyPr>
          <a:p>
            <a:pPr algn="ctr" eaLnBrk="0" hangingPunct="0"/>
            <a:r>
              <a:rPr lang="zh-CN" altLang="en-US" sz="2800" dirty="0">
                <a:solidFill>
                  <a:srgbClr val="000000"/>
                </a:solidFill>
                <a:latin typeface="Arial" panose="020B0604020202020204" pitchFamily="34" charset="0"/>
              </a:rPr>
              <a:t>生产</a:t>
            </a:r>
            <a:endParaRPr lang="en-US" altLang="x-none" dirty="0">
              <a:latin typeface="Arial" panose="020B0604020202020204" pitchFamily="34" charset="0"/>
            </a:endParaRPr>
          </a:p>
        </p:txBody>
      </p:sp>
      <p:sp>
        <p:nvSpPr>
          <p:cNvPr id="30728" name="矩形 11"/>
          <p:cNvSpPr/>
          <p:nvPr/>
        </p:nvSpPr>
        <p:spPr>
          <a:xfrm>
            <a:off x="85725" y="2978150"/>
            <a:ext cx="8972550" cy="365125"/>
          </a:xfrm>
          <a:prstGeom prst="rect">
            <a:avLst/>
          </a:prstGeom>
          <a:solidFill>
            <a:srgbClr val="D9D9D9"/>
          </a:solidFill>
          <a:ln w="9525" cap="flat" cmpd="sng">
            <a:solidFill>
              <a:schemeClr val="bg1"/>
            </a:solidFill>
            <a:prstDash val="solid"/>
            <a:miter/>
            <a:headEnd type="none" w="med" len="med"/>
            <a:tailEnd type="none" w="med" len="med"/>
          </a:ln>
        </p:spPr>
        <p:txBody>
          <a:bodyPr/>
          <a:p>
            <a:pPr eaLnBrk="0" hangingPunct="0"/>
            <a:endParaRPr lang="zh-CN" altLang="en-US" dirty="0">
              <a:latin typeface="Calibri" panose="020F0502020204030204" pitchFamily="34" charset="0"/>
            </a:endParaRPr>
          </a:p>
        </p:txBody>
      </p:sp>
      <p:sp>
        <p:nvSpPr>
          <p:cNvPr id="30729" name="文本框 32775"/>
          <p:cNvSpPr txBox="1"/>
          <p:nvPr/>
        </p:nvSpPr>
        <p:spPr>
          <a:xfrm>
            <a:off x="217488" y="3584575"/>
            <a:ext cx="5383212" cy="1797050"/>
          </a:xfrm>
          <a:prstGeom prst="rect">
            <a:avLst/>
          </a:prstGeom>
          <a:noFill/>
          <a:ln w="9525">
            <a:noFill/>
          </a:ln>
        </p:spPr>
        <p:txBody>
          <a:bodyPr>
            <a:spAutoFit/>
          </a:bodyPr>
          <a:p>
            <a:pPr indent="304800" eaLnBrk="0" hangingPunct="0"/>
            <a:r>
              <a:rPr lang="zh-CN" altLang="en-US" sz="1400" b="1" dirty="0">
                <a:latin typeface="宋体" panose="02010600030101010101" pitchFamily="2" charset="-122"/>
                <a:sym typeface="宋体" panose="02010600030101010101" pitchFamily="2" charset="-122"/>
              </a:rPr>
              <a:t>8.4　生产</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生产阶段的知识产权管理包括：</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a)及时评估、确认生产过程中涉及产品与工艺方法的技术改进与创新，明确保护方式，适时形成知识产权；</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b)在委托加工、来料加工、贴牌生产等对外协作的过程中，应在生产合同中明确知识产权权属、许可使用范围、侵权责任承担等，必要时应要求供方提供知识产权许可证明；</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保留生产活动中形成的记录，并实施有效的管理。</a:t>
            </a:r>
            <a:endParaRPr lang="zh-CN" altLang="en-US" sz="1400" b="1" dirty="0">
              <a:latin typeface="宋体" panose="02010600030101010101" pitchFamily="2" charset="-122"/>
              <a:sym typeface="宋体" panose="02010600030101010101" pitchFamily="2" charset="-122"/>
            </a:endParaRPr>
          </a:p>
        </p:txBody>
      </p:sp>
      <p:pic>
        <p:nvPicPr>
          <p:cNvPr id="30730" name="图片 8" descr="制造.jpg"/>
          <p:cNvPicPr>
            <a:picLocks noChangeAspect="1"/>
          </p:cNvPicPr>
          <p:nvPr/>
        </p:nvPicPr>
        <p:blipFill>
          <a:blip r:embed="rId1"/>
          <a:srcRect t="5225"/>
          <a:stretch>
            <a:fillRect/>
          </a:stretch>
        </p:blipFill>
        <p:spPr>
          <a:xfrm>
            <a:off x="5056188" y="944563"/>
            <a:ext cx="2428875" cy="1677987"/>
          </a:xfrm>
          <a:prstGeom prst="rect">
            <a:avLst/>
          </a:prstGeom>
          <a:noFill/>
          <a:ln w="9525">
            <a:noFill/>
          </a:ln>
        </p:spPr>
      </p:pic>
      <p:pic>
        <p:nvPicPr>
          <p:cNvPr id="30731" name="图片 9" descr="效率效益.jpg"/>
          <p:cNvPicPr>
            <a:picLocks noChangeAspect="1"/>
          </p:cNvPicPr>
          <p:nvPr/>
        </p:nvPicPr>
        <p:blipFill>
          <a:blip r:embed="rId2"/>
          <a:srcRect t="12022"/>
          <a:stretch>
            <a:fillRect/>
          </a:stretch>
        </p:blipFill>
        <p:spPr>
          <a:xfrm>
            <a:off x="6184900" y="3676650"/>
            <a:ext cx="1989138" cy="238601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3" name="Text Box 6"/>
          <p:cNvSpPr txBox="1"/>
          <p:nvPr/>
        </p:nvSpPr>
        <p:spPr>
          <a:xfrm>
            <a:off x="4100513" y="1625600"/>
            <a:ext cx="3681413" cy="829945"/>
          </a:xfrm>
          <a:prstGeom prst="rect">
            <a:avLst/>
          </a:prstGeom>
          <a:noFill/>
          <a:ln w="9525">
            <a:noFill/>
          </a:ln>
        </p:spPr>
        <p:txBody>
          <a:bodyPr>
            <a:spAutoFit/>
          </a:bodyPr>
          <a:lstStyle/>
          <a:p>
            <a:pPr marR="0" algn="ctr"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把创新作为发展的主要驱动力</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4337" name="文字方塊 1"/>
          <p:cNvSpPr txBox="1"/>
          <p:nvPr/>
        </p:nvSpPr>
        <p:spPr>
          <a:xfrm>
            <a:off x="2451100" y="1514475"/>
            <a:ext cx="1649718" cy="706755"/>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rPr>
              <a:t>沈阳</a:t>
            </a:r>
            <a:endPar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
        <p:nvSpPr>
          <p:cNvPr id="9" name="文字方塊 1"/>
          <p:cNvSpPr txBox="1"/>
          <p:nvPr/>
        </p:nvSpPr>
        <p:spPr>
          <a:xfrm>
            <a:off x="2451100" y="2863850"/>
            <a:ext cx="1478268" cy="706755"/>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rPr>
              <a:t>广东</a:t>
            </a:r>
            <a:endPar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
        <p:nvSpPr>
          <p:cNvPr id="10" name="文字方塊 1"/>
          <p:cNvSpPr txBox="1"/>
          <p:nvPr/>
        </p:nvSpPr>
        <p:spPr>
          <a:xfrm>
            <a:off x="2451100" y="4246244"/>
            <a:ext cx="1649718" cy="706755"/>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rPr>
              <a:t>河北</a:t>
            </a:r>
            <a:endPar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
        <p:nvSpPr>
          <p:cNvPr id="11" name="Text Box 6"/>
          <p:cNvSpPr txBox="1"/>
          <p:nvPr/>
        </p:nvSpPr>
        <p:spPr>
          <a:xfrm>
            <a:off x="4511675" y="4460875"/>
            <a:ext cx="3104515" cy="829945"/>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科技创新成发展内在驱动力</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endParaRPr>
          </a:p>
        </p:txBody>
      </p:sp>
      <p:sp>
        <p:nvSpPr>
          <p:cNvPr id="12" name="文字方塊 1"/>
          <p:cNvSpPr txBox="1"/>
          <p:nvPr/>
        </p:nvSpPr>
        <p:spPr>
          <a:xfrm>
            <a:off x="4712969" y="2975610"/>
            <a:ext cx="3242299" cy="460375"/>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技术创新是驱动力</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endParaRPr>
          </a:p>
        </p:txBody>
      </p:sp>
      <p:pic>
        <p:nvPicPr>
          <p:cNvPr id="11272" name="图片 4"/>
          <p:cNvPicPr>
            <a:picLocks noChangeAspect="1"/>
          </p:cNvPicPr>
          <p:nvPr/>
        </p:nvPicPr>
        <p:blipFill>
          <a:blip r:embed="rId1"/>
          <a:stretch>
            <a:fillRect/>
          </a:stretch>
        </p:blipFill>
        <p:spPr>
          <a:xfrm>
            <a:off x="847725" y="1285875"/>
            <a:ext cx="1603375" cy="1182688"/>
          </a:xfrm>
          <a:prstGeom prst="rect">
            <a:avLst/>
          </a:prstGeom>
          <a:noFill/>
          <a:ln w="9525">
            <a:noFill/>
          </a:ln>
        </p:spPr>
      </p:pic>
      <p:pic>
        <p:nvPicPr>
          <p:cNvPr id="11273" name="图片 4"/>
          <p:cNvPicPr>
            <a:picLocks noChangeAspect="1"/>
          </p:cNvPicPr>
          <p:nvPr/>
        </p:nvPicPr>
        <p:blipFill>
          <a:blip r:embed="rId1"/>
          <a:stretch>
            <a:fillRect/>
          </a:stretch>
        </p:blipFill>
        <p:spPr>
          <a:xfrm>
            <a:off x="847725" y="2579688"/>
            <a:ext cx="1603375" cy="1182687"/>
          </a:xfrm>
          <a:prstGeom prst="rect">
            <a:avLst/>
          </a:prstGeom>
          <a:noFill/>
          <a:ln w="9525">
            <a:noFill/>
          </a:ln>
        </p:spPr>
      </p:pic>
      <p:pic>
        <p:nvPicPr>
          <p:cNvPr id="11274" name="图片 4"/>
          <p:cNvPicPr>
            <a:picLocks noChangeAspect="1"/>
          </p:cNvPicPr>
          <p:nvPr/>
        </p:nvPicPr>
        <p:blipFill>
          <a:blip r:embed="rId1"/>
          <a:stretch>
            <a:fillRect/>
          </a:stretch>
        </p:blipFill>
        <p:spPr>
          <a:xfrm>
            <a:off x="847725" y="4121150"/>
            <a:ext cx="1603375" cy="1182688"/>
          </a:xfrm>
          <a:prstGeom prst="rect">
            <a:avLst/>
          </a:prstGeom>
          <a:noFill/>
          <a:ln w="9525">
            <a:noFill/>
          </a:ln>
        </p:spPr>
      </p:pic>
      <p:sp>
        <p:nvSpPr>
          <p:cNvPr id="15" name="文字方塊 1"/>
          <p:cNvSpPr txBox="1"/>
          <p:nvPr/>
        </p:nvSpPr>
        <p:spPr>
          <a:xfrm>
            <a:off x="121285" y="50165"/>
            <a:ext cx="1649729" cy="701028"/>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ea"/>
              </a:rPr>
              <a:t>导语</a:t>
            </a:r>
            <a:endPar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椭圆 6201"/>
          <p:cNvSpPr/>
          <p:nvPr/>
        </p:nvSpPr>
        <p:spPr>
          <a:xfrm rot="-723406">
            <a:off x="1049338" y="1984375"/>
            <a:ext cx="1736725" cy="719138"/>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31747" name="椭圆 6202"/>
          <p:cNvSpPr/>
          <p:nvPr/>
        </p:nvSpPr>
        <p:spPr>
          <a:xfrm>
            <a:off x="966788" y="671513"/>
            <a:ext cx="2058987" cy="1838325"/>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1748" name="椭圆 6203"/>
          <p:cNvSpPr/>
          <p:nvPr/>
        </p:nvSpPr>
        <p:spPr>
          <a:xfrm>
            <a:off x="992188" y="681038"/>
            <a:ext cx="2011362" cy="1792287"/>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1749" name="椭圆 6204"/>
          <p:cNvSpPr/>
          <p:nvPr/>
        </p:nvSpPr>
        <p:spPr>
          <a:xfrm>
            <a:off x="1012825" y="698500"/>
            <a:ext cx="1914525" cy="1676400"/>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1750" name="椭圆 6205"/>
          <p:cNvSpPr/>
          <p:nvPr/>
        </p:nvSpPr>
        <p:spPr>
          <a:xfrm>
            <a:off x="1123950" y="746125"/>
            <a:ext cx="1703388" cy="1360488"/>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1751" name="文本框 6206"/>
          <p:cNvSpPr txBox="1"/>
          <p:nvPr/>
        </p:nvSpPr>
        <p:spPr>
          <a:xfrm>
            <a:off x="1470025" y="1346200"/>
            <a:ext cx="1057275" cy="519113"/>
          </a:xfrm>
          <a:prstGeom prst="rect">
            <a:avLst/>
          </a:prstGeom>
          <a:noFill/>
          <a:ln w="9525">
            <a:noFill/>
          </a:ln>
        </p:spPr>
        <p:txBody>
          <a:bodyPr>
            <a:spAutoFit/>
          </a:bodyPr>
          <a:p>
            <a:pPr algn="ctr" eaLnBrk="0" hangingPunct="0"/>
            <a:r>
              <a:rPr lang="zh-CN" altLang="en-US" sz="2800" dirty="0">
                <a:solidFill>
                  <a:srgbClr val="000000"/>
                </a:solidFill>
                <a:latin typeface="Arial" panose="020B0604020202020204" pitchFamily="34" charset="0"/>
              </a:rPr>
              <a:t>行政</a:t>
            </a:r>
            <a:endParaRPr lang="en-US" altLang="x-none" dirty="0">
              <a:latin typeface="Arial" panose="020B0604020202020204" pitchFamily="34" charset="0"/>
            </a:endParaRPr>
          </a:p>
        </p:txBody>
      </p:sp>
      <p:sp>
        <p:nvSpPr>
          <p:cNvPr id="31752" name="文本框 32775"/>
          <p:cNvSpPr txBox="1"/>
          <p:nvPr/>
        </p:nvSpPr>
        <p:spPr>
          <a:xfrm>
            <a:off x="3482975" y="746125"/>
            <a:ext cx="5381625" cy="5638800"/>
          </a:xfrm>
          <a:prstGeom prst="rect">
            <a:avLst/>
          </a:prstGeom>
          <a:noFill/>
          <a:ln w="9525">
            <a:noFill/>
          </a:ln>
        </p:spPr>
        <p:txBody>
          <a:bodyPr>
            <a:spAutoFit/>
          </a:bodyPr>
          <a:p>
            <a:pPr indent="304800" eaLnBrk="0" hangingPunct="0"/>
            <a:r>
              <a:rPr lang="zh-CN" altLang="en-US" sz="1400" b="1" dirty="0">
                <a:latin typeface="宋体" panose="02010600030101010101" pitchFamily="2" charset="-122"/>
                <a:sym typeface="宋体" panose="02010600030101010101" pitchFamily="2" charset="-122"/>
              </a:rPr>
              <a:t>6.1　人力资源</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6.1.1　知识产权工作人员</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明确知识产权工作人员的任职条件，并采取适当措施，确保从事知识产权工作的人员满足相应的条件。</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6.1.2　教育与培训</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组织开展知识产权教育培训，包括以下内容：</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a)规定知识产权工作人员的教育培训要求，制定计划并执行；</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b)组织对全体员工按业务领域和岗位要求进行知识产权培训，并形成记录；</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c)组织对中、高层管理人员进行知识产权培训，并形成记录；</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d)组织对研究开发等与知识产权关系密切的岗位人员进行知识产权培训，并形成记录。</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6.1.3　人事合同</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通过劳动合同、劳务合同等方式对员工进行管理，约定知识产权权属、保密条款；明确发明创造人员享有的权利和负有的义务；必要时应约定竞业限制和补偿条款。</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6.1.4　入职</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对新入职员工进行适当的知识产权背景调查，以避免侵犯他人知识产权；对于研究开发等与知识产权关系密切的岗位，应要求新入职员工签署知识产权声明文件。</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6.1.5　离职</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对离职的员工进行相应的知识产权事项提醒；涉及核心知识产权的员工离职时，应签署离职知识产权协议或执行竞业限制协议。</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6.1.6　激励</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明确员工知识产权创造、保护和运用的奖励和报酬；明确员工造成知识产权损失的责任。</a:t>
            </a:r>
            <a:endParaRPr lang="zh-CN" altLang="en-US" sz="1400" dirty="0">
              <a:latin typeface="宋体" panose="02010600030101010101" pitchFamily="2" charset="-122"/>
              <a:sym typeface="宋体" panose="02010600030101010101" pitchFamily="2" charset="-122"/>
            </a:endParaRPr>
          </a:p>
        </p:txBody>
      </p:sp>
      <p:pic>
        <p:nvPicPr>
          <p:cNvPr id="31753" name="图片 1"/>
          <p:cNvPicPr>
            <a:picLocks noChangeAspect="1"/>
          </p:cNvPicPr>
          <p:nvPr/>
        </p:nvPicPr>
        <p:blipFill>
          <a:blip r:embed="rId1"/>
          <a:stretch>
            <a:fillRect/>
          </a:stretch>
        </p:blipFill>
        <p:spPr>
          <a:xfrm>
            <a:off x="477838" y="3865563"/>
            <a:ext cx="2684462" cy="181133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椭圆 6201"/>
          <p:cNvSpPr/>
          <p:nvPr/>
        </p:nvSpPr>
        <p:spPr>
          <a:xfrm rot="-723406">
            <a:off x="1049338" y="1984375"/>
            <a:ext cx="1736725" cy="719138"/>
          </a:xfrm>
          <a:prstGeom prst="ellipse">
            <a:avLst/>
          </a:prstGeom>
          <a:solidFill>
            <a:srgbClr val="0F2145">
              <a:alpha val="29803"/>
            </a:srgbClr>
          </a:solidFill>
          <a:ln w="9525">
            <a:noFill/>
          </a:ln>
        </p:spPr>
        <p:txBody>
          <a:bodyPr/>
          <a:p>
            <a:pPr eaLnBrk="0" hangingPunct="0"/>
            <a:endParaRPr lang="zh-CN" altLang="en-US" dirty="0">
              <a:latin typeface="Arial" panose="020B0604020202020204" pitchFamily="34" charset="0"/>
            </a:endParaRPr>
          </a:p>
        </p:txBody>
      </p:sp>
      <p:sp>
        <p:nvSpPr>
          <p:cNvPr id="33795" name="椭圆 6202"/>
          <p:cNvSpPr/>
          <p:nvPr/>
        </p:nvSpPr>
        <p:spPr>
          <a:xfrm>
            <a:off x="966788" y="671513"/>
            <a:ext cx="2058987" cy="1838325"/>
          </a:xfrm>
          <a:prstGeom prst="ellipse">
            <a:avLst/>
          </a:prstGeom>
          <a:gradFill rotWithShape="1">
            <a:gsLst>
              <a:gs pos="0">
                <a:srgbClr val="636869"/>
              </a:gs>
              <a:gs pos="100000">
                <a:srgbClr val="D6E1E2"/>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3796" name="椭圆 6203"/>
          <p:cNvSpPr/>
          <p:nvPr/>
        </p:nvSpPr>
        <p:spPr>
          <a:xfrm>
            <a:off x="992188" y="681038"/>
            <a:ext cx="2011362" cy="1792287"/>
          </a:xfrm>
          <a:prstGeom prst="ellipse">
            <a:avLst/>
          </a:prstGeom>
          <a:gradFill rotWithShape="1">
            <a:gsLst>
              <a:gs pos="0">
                <a:srgbClr val="D6E1E2">
                  <a:alpha val="0"/>
                </a:srgbClr>
              </a:gs>
              <a:gs pos="100000">
                <a:srgbClr val="F1F5F5"/>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3797" name="椭圆 6204"/>
          <p:cNvSpPr/>
          <p:nvPr/>
        </p:nvSpPr>
        <p:spPr>
          <a:xfrm>
            <a:off x="1012825" y="698500"/>
            <a:ext cx="1914525" cy="1676400"/>
          </a:xfrm>
          <a:prstGeom prst="ellipse">
            <a:avLst/>
          </a:prstGeom>
          <a:gradFill rotWithShape="1">
            <a:gsLst>
              <a:gs pos="0">
                <a:srgbClr val="AAB2B3"/>
              </a:gs>
              <a:gs pos="100000">
                <a:srgbClr val="D6E1E2">
                  <a:alpha val="48000"/>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3798" name="椭圆 6205"/>
          <p:cNvSpPr/>
          <p:nvPr/>
        </p:nvSpPr>
        <p:spPr>
          <a:xfrm>
            <a:off x="1123950" y="746125"/>
            <a:ext cx="1703388" cy="1360488"/>
          </a:xfrm>
          <a:prstGeom prst="ellipse">
            <a:avLst/>
          </a:prstGeom>
          <a:gradFill rotWithShape="1">
            <a:gsLst>
              <a:gs pos="0">
                <a:srgbClr val="FFFFFF"/>
              </a:gs>
              <a:gs pos="100000">
                <a:srgbClr val="D6E1E2">
                  <a:alpha val="37999"/>
                </a:srgbClr>
              </a:gs>
            </a:gsLst>
            <a:lin ang="5400000" scaled="1"/>
            <a:tileRect/>
          </a:gradFill>
          <a:ln w="9525">
            <a:noFill/>
          </a:ln>
        </p:spPr>
        <p:txBody>
          <a:bodyPr/>
          <a:p>
            <a:pPr eaLnBrk="0" hangingPunct="0"/>
            <a:endParaRPr lang="zh-CN" altLang="en-US" dirty="0">
              <a:latin typeface="Arial" panose="020B0604020202020204" pitchFamily="34" charset="0"/>
            </a:endParaRPr>
          </a:p>
        </p:txBody>
      </p:sp>
      <p:sp>
        <p:nvSpPr>
          <p:cNvPr id="33799" name="文本框 6206"/>
          <p:cNvSpPr txBox="1"/>
          <p:nvPr/>
        </p:nvSpPr>
        <p:spPr>
          <a:xfrm>
            <a:off x="1470025" y="1346200"/>
            <a:ext cx="1057275" cy="519113"/>
          </a:xfrm>
          <a:prstGeom prst="rect">
            <a:avLst/>
          </a:prstGeom>
          <a:noFill/>
          <a:ln w="9525">
            <a:noFill/>
          </a:ln>
        </p:spPr>
        <p:txBody>
          <a:bodyPr>
            <a:spAutoFit/>
          </a:bodyPr>
          <a:p>
            <a:pPr algn="ctr" eaLnBrk="0" hangingPunct="0"/>
            <a:r>
              <a:rPr lang="zh-CN" altLang="en-US" sz="2800" dirty="0">
                <a:solidFill>
                  <a:srgbClr val="000000"/>
                </a:solidFill>
                <a:latin typeface="Arial" panose="020B0604020202020204" pitchFamily="34" charset="0"/>
              </a:rPr>
              <a:t>研发</a:t>
            </a:r>
            <a:endParaRPr lang="en-US" altLang="x-none" dirty="0">
              <a:latin typeface="Arial" panose="020B0604020202020204" pitchFamily="34" charset="0"/>
            </a:endParaRPr>
          </a:p>
        </p:txBody>
      </p:sp>
      <p:sp>
        <p:nvSpPr>
          <p:cNvPr id="33800" name="文本框 32775"/>
          <p:cNvSpPr txBox="1"/>
          <p:nvPr/>
        </p:nvSpPr>
        <p:spPr>
          <a:xfrm>
            <a:off x="69850" y="3051175"/>
            <a:ext cx="9005888" cy="3078163"/>
          </a:xfrm>
          <a:prstGeom prst="rect">
            <a:avLst/>
          </a:prstGeom>
          <a:noFill/>
          <a:ln w="9525">
            <a:noFill/>
          </a:ln>
        </p:spPr>
        <p:txBody>
          <a:bodyPr>
            <a:spAutoFit/>
          </a:bodyPr>
          <a:p>
            <a:pPr indent="304800" eaLnBrk="0" hangingPunct="0"/>
            <a:r>
              <a:rPr lang="zh-CN" altLang="en-US" sz="1400" b="1" dirty="0">
                <a:latin typeface="宋体" panose="02010600030101010101" pitchFamily="2" charset="-122"/>
                <a:sym typeface="宋体" panose="02010600030101010101" pitchFamily="2" charset="-122"/>
              </a:rPr>
              <a:t>8.1　立项</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立项阶段的知识产权管理包括：</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a)分析该项目所涉及的知识产权信息，包括各关键技术的专利数量、地域分布和专利权人信息等；</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b)通过知识产权分析及市场调研相结合，明确该产品潜在的合作伙伴和竞争对手；</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c)进行知识产权风险评估，并将评估结果、防范预案作为项目立项与整体预算的依据。 </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b="1" dirty="0">
                <a:latin typeface="宋体" panose="02010600030101010101" pitchFamily="2" charset="-122"/>
                <a:sym typeface="宋体" panose="02010600030101010101" pitchFamily="2" charset="-122"/>
              </a:rPr>
              <a:t>8.2　研究开发</a:t>
            </a:r>
            <a:endParaRPr lang="zh-CN" altLang="en-US" sz="1400" b="1"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研究开发阶段的知识产权管理包括：</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a)对该领域的知识产权信息、相关文献及其他公开信息进行检索，对项目的技术发展状况、知识产权状况和竞争对手状况等进行分析；</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b)在检索分析的基础上，制定知识产权规划；</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c)跟踪与监控研究开发活动中的知识产权，适时调整研究开发策略和内容，避免或降低知识产权侵权风险；</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d)督促研究人员及时报告研究开发成果；</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e)及时对研究开发成果进行评估和确认，明确保护方式和权益归属，适时形成知识产权；</a:t>
            </a:r>
            <a:endParaRPr lang="zh-CN" altLang="en-US" sz="1400" dirty="0">
              <a:latin typeface="宋体" panose="02010600030101010101" pitchFamily="2" charset="-122"/>
              <a:sym typeface="宋体" panose="02010600030101010101" pitchFamily="2" charset="-122"/>
            </a:endParaRPr>
          </a:p>
          <a:p>
            <a:pPr indent="304800" eaLnBrk="0" hangingPunct="0"/>
            <a:r>
              <a:rPr lang="zh-CN" altLang="en-US" sz="1400" dirty="0">
                <a:latin typeface="宋体" panose="02010600030101010101" pitchFamily="2" charset="-122"/>
                <a:sym typeface="宋体" panose="02010600030101010101" pitchFamily="2" charset="-122"/>
              </a:rPr>
              <a:t>f)保留研究开发活动中形成的记录，并实施有效的管理。</a:t>
            </a:r>
            <a:endParaRPr lang="zh-CN" altLang="en-US" sz="1400" dirty="0">
              <a:latin typeface="宋体" panose="02010600030101010101" pitchFamily="2" charset="-122"/>
              <a:sym typeface="宋体" panose="02010600030101010101" pitchFamily="2" charset="-122"/>
            </a:endParaRPr>
          </a:p>
        </p:txBody>
      </p:sp>
      <p:grpSp>
        <p:nvGrpSpPr>
          <p:cNvPr id="33801" name="组合 19"/>
          <p:cNvGrpSpPr/>
          <p:nvPr/>
        </p:nvGrpSpPr>
        <p:grpSpPr>
          <a:xfrm>
            <a:off x="3413125" y="38100"/>
            <a:ext cx="4867275" cy="3832225"/>
            <a:chOff x="5375" y="60"/>
            <a:chExt cx="9280" cy="7402"/>
          </a:xfrm>
        </p:grpSpPr>
        <p:sp>
          <p:nvSpPr>
            <p:cNvPr id="33802" name="Freeform 5"/>
            <p:cNvSpPr>
              <a:spLocks noEditPoints="1"/>
            </p:cNvSpPr>
            <p:nvPr/>
          </p:nvSpPr>
          <p:spPr>
            <a:xfrm rot="-324743">
              <a:off x="10515" y="59"/>
              <a:ext cx="4140" cy="4142"/>
            </a:xfrm>
            <a:custGeom>
              <a:avLst/>
              <a:gdLst>
                <a:gd name="txL" fmla="*/ 0 w 1816"/>
                <a:gd name="txT" fmla="*/ 0 h 1816"/>
                <a:gd name="txR" fmla="*/ 1816 w 1816"/>
                <a:gd name="txB" fmla="*/ 1816 h 1816"/>
              </a:gdLst>
              <a:ahLst/>
              <a:cxnLst>
                <a:cxn ang="0">
                  <a:pos x="20212" y="9395"/>
                </a:cxn>
                <a:cxn ang="0">
                  <a:pos x="21017" y="7429"/>
                </a:cxn>
                <a:cxn ang="0">
                  <a:pos x="18694" y="5458"/>
                </a:cxn>
                <a:cxn ang="0">
                  <a:pos x="17748" y="2564"/>
                </a:cxn>
                <a:cxn ang="0">
                  <a:pos x="15618" y="2539"/>
                </a:cxn>
                <a:cxn ang="0">
                  <a:pos x="13626" y="1638"/>
                </a:cxn>
                <a:cxn ang="0">
                  <a:pos x="11590" y="1234"/>
                </a:cxn>
                <a:cxn ang="0">
                  <a:pos x="9386" y="1305"/>
                </a:cxn>
                <a:cxn ang="0">
                  <a:pos x="7416" y="500"/>
                </a:cxn>
                <a:cxn ang="0">
                  <a:pos x="5451" y="2799"/>
                </a:cxn>
                <a:cxn ang="0">
                  <a:pos x="2558" y="3750"/>
                </a:cxn>
                <a:cxn ang="0">
                  <a:pos x="2537" y="5885"/>
                </a:cxn>
                <a:cxn ang="0">
                  <a:pos x="1637" y="7903"/>
                </a:cxn>
                <a:cxn ang="0">
                  <a:pos x="1231" y="9922"/>
                </a:cxn>
                <a:cxn ang="0">
                  <a:pos x="1279" y="12127"/>
                </a:cxn>
                <a:cxn ang="0">
                  <a:pos x="499" y="14118"/>
                </a:cxn>
                <a:cxn ang="0">
                  <a:pos x="2795" y="16091"/>
                </a:cxn>
                <a:cxn ang="0">
                  <a:pos x="3741" y="18983"/>
                </a:cxn>
                <a:cxn ang="0">
                  <a:pos x="5877" y="19008"/>
                </a:cxn>
                <a:cxn ang="0">
                  <a:pos x="7890" y="19909"/>
                </a:cxn>
                <a:cxn ang="0">
                  <a:pos x="9905" y="20315"/>
                </a:cxn>
                <a:cxn ang="0">
                  <a:pos x="12110" y="20242"/>
                </a:cxn>
                <a:cxn ang="0">
                  <a:pos x="14075" y="21048"/>
                </a:cxn>
                <a:cxn ang="0">
                  <a:pos x="16065" y="18723"/>
                </a:cxn>
                <a:cxn ang="0">
                  <a:pos x="18958" y="17797"/>
                </a:cxn>
                <a:cxn ang="0">
                  <a:pos x="18981" y="15665"/>
                </a:cxn>
                <a:cxn ang="0">
                  <a:pos x="19879" y="13646"/>
                </a:cxn>
                <a:cxn ang="0">
                  <a:pos x="20258" y="11607"/>
                </a:cxn>
                <a:cxn ang="0">
                  <a:pos x="10332" y="19129"/>
                </a:cxn>
                <a:cxn ang="0">
                  <a:pos x="8647" y="18890"/>
                </a:cxn>
                <a:cxn ang="0">
                  <a:pos x="7131" y="18322"/>
                </a:cxn>
                <a:cxn ang="0">
                  <a:pos x="5734" y="17489"/>
                </a:cxn>
                <a:cxn ang="0">
                  <a:pos x="4548" y="16397"/>
                </a:cxn>
                <a:cxn ang="0">
                  <a:pos x="3602" y="15117"/>
                </a:cxn>
                <a:cxn ang="0">
                  <a:pos x="2891" y="13646"/>
                </a:cxn>
                <a:cxn ang="0">
                  <a:pos x="2489" y="12054"/>
                </a:cxn>
                <a:cxn ang="0">
                  <a:pos x="2396" y="10348"/>
                </a:cxn>
                <a:cxn ang="0">
                  <a:pos x="2656" y="8688"/>
                </a:cxn>
                <a:cxn ang="0">
                  <a:pos x="3221" y="7144"/>
                </a:cxn>
                <a:cxn ang="0">
                  <a:pos x="4053" y="5764"/>
                </a:cxn>
                <a:cxn ang="0">
                  <a:pos x="5120" y="4578"/>
                </a:cxn>
                <a:cxn ang="0">
                  <a:pos x="6424" y="3606"/>
                </a:cxn>
                <a:cxn ang="0">
                  <a:pos x="7870" y="2897"/>
                </a:cxn>
                <a:cxn ang="0">
                  <a:pos x="9479" y="2493"/>
                </a:cxn>
                <a:cxn ang="0">
                  <a:pos x="11184" y="2397"/>
                </a:cxn>
                <a:cxn ang="0">
                  <a:pos x="12842" y="2659"/>
                </a:cxn>
                <a:cxn ang="0">
                  <a:pos x="14385" y="3225"/>
                </a:cxn>
                <a:cxn ang="0">
                  <a:pos x="15758" y="4058"/>
                </a:cxn>
                <a:cxn ang="0">
                  <a:pos x="16943" y="5125"/>
                </a:cxn>
                <a:cxn ang="0">
                  <a:pos x="17914" y="6430"/>
                </a:cxn>
                <a:cxn ang="0">
                  <a:pos x="18600" y="7876"/>
                </a:cxn>
                <a:cxn ang="0">
                  <a:pos x="19027" y="9495"/>
                </a:cxn>
                <a:cxn ang="0">
                  <a:pos x="19100" y="11201"/>
                </a:cxn>
                <a:cxn ang="0">
                  <a:pos x="18860" y="12859"/>
                </a:cxn>
                <a:cxn ang="0">
                  <a:pos x="18295" y="14406"/>
                </a:cxn>
                <a:cxn ang="0">
                  <a:pos x="17463" y="15783"/>
                </a:cxn>
                <a:cxn ang="0">
                  <a:pos x="16375" y="16969"/>
                </a:cxn>
                <a:cxn ang="0">
                  <a:pos x="15092" y="17943"/>
                </a:cxn>
                <a:cxn ang="0">
                  <a:pos x="13626" y="18630"/>
                </a:cxn>
                <a:cxn ang="0">
                  <a:pos x="12016" y="19056"/>
                </a:cxn>
              </a:cxnLst>
              <a:rect l="txL" t="txT" r="txR" b="tx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506EAB">
                <a:alpha val="39999"/>
              </a:srgbClr>
            </a:solidFill>
            <a:ln w="9525">
              <a:noFill/>
            </a:ln>
          </p:spPr>
          <p:txBody>
            <a:bodyPr/>
            <a:p>
              <a:endParaRPr lang="zh-CN" altLang="en-US"/>
            </a:p>
          </p:txBody>
        </p:sp>
        <p:sp>
          <p:nvSpPr>
            <p:cNvPr id="33803" name="Freeform 7"/>
            <p:cNvSpPr>
              <a:spLocks noEditPoints="1"/>
            </p:cNvSpPr>
            <p:nvPr/>
          </p:nvSpPr>
          <p:spPr>
            <a:xfrm rot="-324743">
              <a:off x="5375" y="169"/>
              <a:ext cx="5400" cy="5400"/>
            </a:xfrm>
            <a:custGeom>
              <a:avLst/>
              <a:gdLst>
                <a:gd name="txL" fmla="*/ 0 w 2622"/>
                <a:gd name="txT" fmla="*/ 0 h 2622"/>
                <a:gd name="txR" fmla="*/ 2622 w 2622"/>
                <a:gd name="txB" fmla="*/ 2622 h 2622"/>
              </a:gdLst>
              <a:ahLst/>
              <a:cxnLst>
                <a:cxn ang="0">
                  <a:pos x="21942" y="10065"/>
                </a:cxn>
                <a:cxn ang="0">
                  <a:pos x="21487" y="8123"/>
                </a:cxn>
                <a:cxn ang="0">
                  <a:pos x="21682" y="6273"/>
                </a:cxn>
                <a:cxn ang="0">
                  <a:pos x="19604" y="4716"/>
                </a:cxn>
                <a:cxn ang="0">
                  <a:pos x="18187" y="3299"/>
                </a:cxn>
                <a:cxn ang="0">
                  <a:pos x="16649" y="1221"/>
                </a:cxn>
                <a:cxn ang="0">
                  <a:pos x="14800" y="1417"/>
                </a:cxn>
                <a:cxn ang="0">
                  <a:pos x="12839" y="980"/>
                </a:cxn>
                <a:cxn ang="0">
                  <a:pos x="10833" y="908"/>
                </a:cxn>
                <a:cxn ang="0">
                  <a:pos x="9103" y="229"/>
                </a:cxn>
                <a:cxn ang="0">
                  <a:pos x="7058" y="1833"/>
                </a:cxn>
                <a:cxn ang="0">
                  <a:pos x="5328" y="2846"/>
                </a:cxn>
                <a:cxn ang="0">
                  <a:pos x="2918" y="3792"/>
                </a:cxn>
                <a:cxn ang="0">
                  <a:pos x="2638" y="5641"/>
                </a:cxn>
                <a:cxn ang="0">
                  <a:pos x="1697" y="7406"/>
                </a:cxn>
                <a:cxn ang="0">
                  <a:pos x="1098" y="9332"/>
                </a:cxn>
                <a:cxn ang="0">
                  <a:pos x="0" y="10833"/>
                </a:cxn>
                <a:cxn ang="0">
                  <a:pos x="1030" y="13208"/>
                </a:cxn>
                <a:cxn ang="0">
                  <a:pos x="1557" y="15146"/>
                </a:cxn>
                <a:cxn ang="0">
                  <a:pos x="1854" y="17718"/>
                </a:cxn>
                <a:cxn ang="0">
                  <a:pos x="3563" y="18484"/>
                </a:cxn>
                <a:cxn ang="0">
                  <a:pos x="5031" y="19845"/>
                </a:cxn>
                <a:cxn ang="0">
                  <a:pos x="6726" y="20910"/>
                </a:cxn>
                <a:cxn ang="0">
                  <a:pos x="7898" y="22362"/>
                </a:cxn>
                <a:cxn ang="0">
                  <a:pos x="10448" y="21979"/>
                </a:cxn>
                <a:cxn ang="0">
                  <a:pos x="12458" y="21979"/>
                </a:cxn>
                <a:cxn ang="0">
                  <a:pos x="15024" y="22362"/>
                </a:cxn>
                <a:cxn ang="0">
                  <a:pos x="16194" y="20910"/>
                </a:cxn>
                <a:cxn ang="0">
                  <a:pos x="17891" y="19845"/>
                </a:cxn>
                <a:cxn ang="0">
                  <a:pos x="19359" y="18484"/>
                </a:cxn>
                <a:cxn ang="0">
                  <a:pos x="21073" y="17718"/>
                </a:cxn>
                <a:cxn ang="0">
                  <a:pos x="21369" y="15146"/>
                </a:cxn>
                <a:cxn ang="0">
                  <a:pos x="21890" y="13208"/>
                </a:cxn>
                <a:cxn ang="0">
                  <a:pos x="11461" y="21141"/>
                </a:cxn>
                <a:cxn ang="0">
                  <a:pos x="9505" y="20949"/>
                </a:cxn>
                <a:cxn ang="0">
                  <a:pos x="7249" y="20197"/>
                </a:cxn>
                <a:cxn ang="0">
                  <a:pos x="5293" y="18939"/>
                </a:cxn>
                <a:cxn ang="0">
                  <a:pos x="3686" y="17263"/>
                </a:cxn>
                <a:cxn ang="0">
                  <a:pos x="2533" y="15236"/>
                </a:cxn>
                <a:cxn ang="0">
                  <a:pos x="1886" y="12927"/>
                </a:cxn>
                <a:cxn ang="0">
                  <a:pos x="1814" y="10464"/>
                </a:cxn>
                <a:cxn ang="0">
                  <a:pos x="2358" y="8123"/>
                </a:cxn>
                <a:cxn ang="0">
                  <a:pos x="3423" y="6045"/>
                </a:cxn>
                <a:cxn ang="0">
                  <a:pos x="4945" y="4280"/>
                </a:cxn>
                <a:cxn ang="0">
                  <a:pos x="6833" y="2935"/>
                </a:cxn>
                <a:cxn ang="0">
                  <a:pos x="9035" y="2062"/>
                </a:cxn>
                <a:cxn ang="0">
                  <a:pos x="11461" y="1765"/>
                </a:cxn>
                <a:cxn ang="0">
                  <a:pos x="13871" y="2062"/>
                </a:cxn>
                <a:cxn ang="0">
                  <a:pos x="16070" y="2935"/>
                </a:cxn>
                <a:cxn ang="0">
                  <a:pos x="17975" y="4280"/>
                </a:cxn>
                <a:cxn ang="0">
                  <a:pos x="19499" y="6045"/>
                </a:cxn>
                <a:cxn ang="0">
                  <a:pos x="20562" y="8123"/>
                </a:cxn>
                <a:cxn ang="0">
                  <a:pos x="21106" y="10464"/>
                </a:cxn>
                <a:cxn ang="0">
                  <a:pos x="21034" y="12927"/>
                </a:cxn>
                <a:cxn ang="0">
                  <a:pos x="20389" y="15236"/>
                </a:cxn>
                <a:cxn ang="0">
                  <a:pos x="19219" y="17263"/>
                </a:cxn>
                <a:cxn ang="0">
                  <a:pos x="17627" y="18939"/>
                </a:cxn>
                <a:cxn ang="0">
                  <a:pos x="15656" y="20197"/>
                </a:cxn>
                <a:cxn ang="0">
                  <a:pos x="13416" y="20949"/>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0C2D70">
                <a:alpha val="39999"/>
              </a:srgbClr>
            </a:solidFill>
            <a:ln w="9525">
              <a:noFill/>
            </a:ln>
          </p:spPr>
          <p:txBody>
            <a:bodyPr/>
            <a:p>
              <a:endParaRPr lang="zh-CN" altLang="en-US"/>
            </a:p>
          </p:txBody>
        </p:sp>
        <p:sp>
          <p:nvSpPr>
            <p:cNvPr id="33804" name="Oval 8"/>
            <p:cNvSpPr/>
            <p:nvPr/>
          </p:nvSpPr>
          <p:spPr>
            <a:xfrm rot="-324743">
              <a:off x="5952" y="747"/>
              <a:ext cx="4245" cy="4242"/>
            </a:xfrm>
            <a:prstGeom prst="ellipse">
              <a:avLst/>
            </a:prstGeom>
            <a:gradFill rotWithShape="1">
              <a:gsLst>
                <a:gs pos="0">
                  <a:srgbClr val="0C2D70"/>
                </a:gs>
                <a:gs pos="100000">
                  <a:srgbClr val="0A255C"/>
                </a:gs>
              </a:gsLst>
              <a:lin ang="5400000" scaled="1"/>
              <a:tileRect/>
            </a:gradFill>
            <a:ln w="9525">
              <a:noFill/>
            </a:ln>
          </p:spPr>
          <p:txBody>
            <a:bodyPr wrap="none" anchor="ctr"/>
            <a:p>
              <a:pPr eaLnBrk="0" hangingPunct="0"/>
              <a:endParaRPr lang="ko-KR" altLang="en-US" dirty="0">
                <a:latin typeface="Calibri" panose="020F0502020204030204" pitchFamily="34" charset="0"/>
              </a:endParaRPr>
            </a:p>
          </p:txBody>
        </p:sp>
        <p:sp>
          <p:nvSpPr>
            <p:cNvPr id="33805" name="Oval 9"/>
            <p:cNvSpPr/>
            <p:nvPr/>
          </p:nvSpPr>
          <p:spPr>
            <a:xfrm rot="-324743">
              <a:off x="11165" y="712"/>
              <a:ext cx="2837" cy="2837"/>
            </a:xfrm>
            <a:prstGeom prst="ellipse">
              <a:avLst/>
            </a:prstGeom>
            <a:solidFill>
              <a:srgbClr val="506EAB"/>
            </a:solidFill>
            <a:ln w="9525">
              <a:noFill/>
            </a:ln>
          </p:spPr>
          <p:txBody>
            <a:bodyPr wrap="none" anchor="ctr"/>
            <a:p>
              <a:pPr eaLnBrk="0" hangingPunct="0"/>
              <a:endParaRPr lang="ko-KR" altLang="en-US" dirty="0">
                <a:latin typeface="Calibri" panose="020F0502020204030204" pitchFamily="34" charset="0"/>
              </a:endParaRPr>
            </a:p>
          </p:txBody>
        </p:sp>
        <p:sp>
          <p:nvSpPr>
            <p:cNvPr id="33806" name="Freeform 11"/>
            <p:cNvSpPr>
              <a:spLocks noEditPoints="1"/>
            </p:cNvSpPr>
            <p:nvPr/>
          </p:nvSpPr>
          <p:spPr>
            <a:xfrm rot="-1073595">
              <a:off x="9710" y="3832"/>
              <a:ext cx="3627" cy="3630"/>
            </a:xfrm>
            <a:custGeom>
              <a:avLst/>
              <a:gdLst>
                <a:gd name="txL" fmla="*/ 0 w 1816"/>
                <a:gd name="txT" fmla="*/ 0 h 1816"/>
                <a:gd name="txR" fmla="*/ 1816 w 1816"/>
                <a:gd name="txB" fmla="*/ 1816 h 1816"/>
              </a:gdLst>
              <a:ahLst/>
              <a:cxnLst>
                <a:cxn ang="0">
                  <a:pos x="13591" y="6325"/>
                </a:cxn>
                <a:cxn ang="0">
                  <a:pos x="14133" y="4999"/>
                </a:cxn>
                <a:cxn ang="0">
                  <a:pos x="12573" y="3672"/>
                </a:cxn>
                <a:cxn ang="0">
                  <a:pos x="11936" y="1727"/>
                </a:cxn>
                <a:cxn ang="0">
                  <a:pos x="10500" y="1711"/>
                </a:cxn>
                <a:cxn ang="0">
                  <a:pos x="9163" y="1103"/>
                </a:cxn>
                <a:cxn ang="0">
                  <a:pos x="7791" y="832"/>
                </a:cxn>
                <a:cxn ang="0">
                  <a:pos x="6311" y="880"/>
                </a:cxn>
                <a:cxn ang="0">
                  <a:pos x="4987" y="336"/>
                </a:cxn>
                <a:cxn ang="0">
                  <a:pos x="3665" y="1885"/>
                </a:cxn>
                <a:cxn ang="0">
                  <a:pos x="1720" y="2525"/>
                </a:cxn>
                <a:cxn ang="0">
                  <a:pos x="1704" y="3960"/>
                </a:cxn>
                <a:cxn ang="0">
                  <a:pos x="1100" y="5319"/>
                </a:cxn>
                <a:cxn ang="0">
                  <a:pos x="829" y="6676"/>
                </a:cxn>
                <a:cxn ang="0">
                  <a:pos x="861" y="8164"/>
                </a:cxn>
                <a:cxn ang="0">
                  <a:pos x="336" y="9505"/>
                </a:cxn>
                <a:cxn ang="0">
                  <a:pos x="1879" y="10832"/>
                </a:cxn>
                <a:cxn ang="0">
                  <a:pos x="2517" y="12777"/>
                </a:cxn>
                <a:cxn ang="0">
                  <a:pos x="3953" y="12793"/>
                </a:cxn>
                <a:cxn ang="0">
                  <a:pos x="5305" y="13401"/>
                </a:cxn>
                <a:cxn ang="0">
                  <a:pos x="6661" y="13672"/>
                </a:cxn>
                <a:cxn ang="0">
                  <a:pos x="8141" y="13624"/>
                </a:cxn>
                <a:cxn ang="0">
                  <a:pos x="9465" y="14168"/>
                </a:cxn>
                <a:cxn ang="0">
                  <a:pos x="10803" y="12603"/>
                </a:cxn>
                <a:cxn ang="0">
                  <a:pos x="12748" y="11979"/>
                </a:cxn>
                <a:cxn ang="0">
                  <a:pos x="12764" y="10544"/>
                </a:cxn>
                <a:cxn ang="0">
                  <a:pos x="13368" y="9185"/>
                </a:cxn>
                <a:cxn ang="0">
                  <a:pos x="13623" y="7812"/>
                </a:cxn>
                <a:cxn ang="0">
                  <a:pos x="6948" y="12873"/>
                </a:cxn>
                <a:cxn ang="0">
                  <a:pos x="5816" y="12713"/>
                </a:cxn>
                <a:cxn ang="0">
                  <a:pos x="4795" y="12331"/>
                </a:cxn>
                <a:cxn ang="0">
                  <a:pos x="3857" y="11772"/>
                </a:cxn>
                <a:cxn ang="0">
                  <a:pos x="3060" y="11036"/>
                </a:cxn>
                <a:cxn ang="0">
                  <a:pos x="2421" y="10176"/>
                </a:cxn>
                <a:cxn ang="0">
                  <a:pos x="1943" y="9185"/>
                </a:cxn>
                <a:cxn ang="0">
                  <a:pos x="1672" y="8116"/>
                </a:cxn>
                <a:cxn ang="0">
                  <a:pos x="1608" y="6964"/>
                </a:cxn>
                <a:cxn ang="0">
                  <a:pos x="1784" y="5845"/>
                </a:cxn>
                <a:cxn ang="0">
                  <a:pos x="2167" y="4807"/>
                </a:cxn>
                <a:cxn ang="0">
                  <a:pos x="2724" y="3880"/>
                </a:cxn>
                <a:cxn ang="0">
                  <a:pos x="3443" y="3084"/>
                </a:cxn>
                <a:cxn ang="0">
                  <a:pos x="4320" y="2429"/>
                </a:cxn>
                <a:cxn ang="0">
                  <a:pos x="5289" y="1949"/>
                </a:cxn>
                <a:cxn ang="0">
                  <a:pos x="6375" y="1679"/>
                </a:cxn>
                <a:cxn ang="0">
                  <a:pos x="7520" y="1615"/>
                </a:cxn>
                <a:cxn ang="0">
                  <a:pos x="8636" y="1791"/>
                </a:cxn>
                <a:cxn ang="0">
                  <a:pos x="9673" y="2173"/>
                </a:cxn>
                <a:cxn ang="0">
                  <a:pos x="10595" y="2732"/>
                </a:cxn>
                <a:cxn ang="0">
                  <a:pos x="11392" y="3452"/>
                </a:cxn>
                <a:cxn ang="0">
                  <a:pos x="12047" y="4328"/>
                </a:cxn>
                <a:cxn ang="0">
                  <a:pos x="12509" y="5303"/>
                </a:cxn>
                <a:cxn ang="0">
                  <a:pos x="12796" y="6388"/>
                </a:cxn>
                <a:cxn ang="0">
                  <a:pos x="12844" y="7540"/>
                </a:cxn>
                <a:cxn ang="0">
                  <a:pos x="12685" y="8659"/>
                </a:cxn>
                <a:cxn ang="0">
                  <a:pos x="12303" y="9697"/>
                </a:cxn>
                <a:cxn ang="0">
                  <a:pos x="11744" y="10624"/>
                </a:cxn>
                <a:cxn ang="0">
                  <a:pos x="11009" y="11420"/>
                </a:cxn>
                <a:cxn ang="0">
                  <a:pos x="10148" y="12075"/>
                </a:cxn>
                <a:cxn ang="0">
                  <a:pos x="9163" y="12539"/>
                </a:cxn>
                <a:cxn ang="0">
                  <a:pos x="8077" y="12825"/>
                </a:cxn>
              </a:cxnLst>
              <a:rect l="txL" t="txT" r="txR" b="tx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28282">
                <a:alpha val="39999"/>
              </a:srgbClr>
            </a:solidFill>
            <a:ln w="9525">
              <a:noFill/>
            </a:ln>
          </p:spPr>
          <p:txBody>
            <a:bodyPr/>
            <a:p>
              <a:endParaRPr lang="zh-CN" altLang="en-US"/>
            </a:p>
          </p:txBody>
        </p:sp>
        <p:sp>
          <p:nvSpPr>
            <p:cNvPr id="33807" name="Oval 12"/>
            <p:cNvSpPr/>
            <p:nvPr/>
          </p:nvSpPr>
          <p:spPr>
            <a:xfrm rot="-324743">
              <a:off x="10265" y="4389"/>
              <a:ext cx="2485" cy="2485"/>
            </a:xfrm>
            <a:prstGeom prst="ellipse">
              <a:avLst/>
            </a:prstGeom>
            <a:gradFill rotWithShape="1">
              <a:gsLst>
                <a:gs pos="0">
                  <a:srgbClr val="828282"/>
                </a:gs>
                <a:gs pos="100000">
                  <a:srgbClr val="6B6B6B"/>
                </a:gs>
              </a:gsLst>
              <a:lin ang="5400000" scaled="1"/>
              <a:tileRect/>
            </a:gradFill>
            <a:ln w="9525">
              <a:noFill/>
            </a:ln>
          </p:spPr>
          <p:txBody>
            <a:bodyPr wrap="none" anchor="ctr"/>
            <a:p>
              <a:pPr eaLnBrk="0" hangingPunct="0"/>
              <a:endParaRPr lang="ko-KR" altLang="en-US" dirty="0">
                <a:latin typeface="Calibri" panose="020F0502020204030204" pitchFamily="34" charset="0"/>
              </a:endParaRPr>
            </a:p>
          </p:txBody>
        </p:sp>
        <p:sp>
          <p:nvSpPr>
            <p:cNvPr id="33808" name="WordArt 16"/>
            <p:cNvSpPr>
              <a:spLocks noTextEdit="1"/>
            </p:cNvSpPr>
            <p:nvPr/>
          </p:nvSpPr>
          <p:spPr>
            <a:xfrm>
              <a:off x="7302" y="2344"/>
              <a:ext cx="1587" cy="982"/>
            </a:xfrm>
            <a:prstGeom prst="rect">
              <a:avLst/>
            </a:prstGeom>
          </p:spPr>
          <p:txBody>
            <a:bodyPr wrap="none" fromWordArt="1">
              <a:prstTxWarp prst="textPlain">
                <a:avLst>
                  <a:gd name="adj" fmla="val 50000"/>
                </a:avLst>
              </a:prstTxWarp>
              <a:normAutofit/>
            </a:bodyPr>
            <a:p>
              <a:pPr algn="ctr"/>
              <a:r>
                <a:rPr lang="zh-CN" altLang="en-US" sz="1400" b="1" spc="-70">
                  <a:solidFill>
                    <a:schemeClr val="bg1"/>
                  </a:solidFill>
                  <a:latin typeface="宋体" panose="02010600030101010101" pitchFamily="2" charset="-122"/>
                  <a:ea typeface="宋体" panose="02010600030101010101" pitchFamily="2" charset="-122"/>
                </a:rPr>
                <a:t>检索</a:t>
              </a:r>
              <a:endParaRPr lang="zh-CN" altLang="en-US" sz="1400" b="1" spc="-70">
                <a:solidFill>
                  <a:schemeClr val="bg1"/>
                </a:solidFill>
                <a:latin typeface="宋体" panose="02010600030101010101" pitchFamily="2" charset="-122"/>
                <a:ea typeface="宋体" panose="02010600030101010101" pitchFamily="2" charset="-122"/>
              </a:endParaRPr>
            </a:p>
          </p:txBody>
        </p:sp>
        <p:sp>
          <p:nvSpPr>
            <p:cNvPr id="33809" name="WordArt 19"/>
            <p:cNvSpPr>
              <a:spLocks noTextEdit="1"/>
            </p:cNvSpPr>
            <p:nvPr/>
          </p:nvSpPr>
          <p:spPr>
            <a:xfrm>
              <a:off x="11397" y="1717"/>
              <a:ext cx="2267" cy="670"/>
            </a:xfrm>
            <a:prstGeom prst="rect">
              <a:avLst/>
            </a:prstGeom>
          </p:spPr>
          <p:txBody>
            <a:bodyPr wrap="none" fromWordArt="1">
              <a:prstTxWarp prst="textPlain">
                <a:avLst>
                  <a:gd name="adj" fmla="val 50000"/>
                </a:avLst>
              </a:prstTxWarp>
              <a:normAutofit/>
            </a:bodyPr>
            <a:p>
              <a:pPr algn="ctr"/>
              <a:r>
                <a:rPr lang="zh-CN" altLang="en-US" sz="1400" b="1" spc="-70">
                  <a:solidFill>
                    <a:schemeClr val="bg1"/>
                  </a:solidFill>
                  <a:latin typeface="宋体" panose="02010600030101010101" pitchFamily="2" charset="-122"/>
                  <a:ea typeface="宋体" panose="02010600030101010101" pitchFamily="2" charset="-122"/>
                </a:rPr>
                <a:t>评估</a:t>
              </a:r>
              <a:endParaRPr lang="zh-CN" altLang="en-US" sz="1400" b="1" spc="-70">
                <a:solidFill>
                  <a:schemeClr val="bg1"/>
                </a:solidFill>
                <a:latin typeface="宋体" panose="02010600030101010101" pitchFamily="2" charset="-122"/>
                <a:ea typeface="宋体" panose="02010600030101010101" pitchFamily="2" charset="-122"/>
              </a:endParaRPr>
            </a:p>
          </p:txBody>
        </p:sp>
        <p:sp>
          <p:nvSpPr>
            <p:cNvPr id="33810" name="WordArt 22"/>
            <p:cNvSpPr>
              <a:spLocks noTextEdit="1"/>
            </p:cNvSpPr>
            <p:nvPr/>
          </p:nvSpPr>
          <p:spPr>
            <a:xfrm>
              <a:off x="10415" y="5284"/>
              <a:ext cx="2082" cy="595"/>
            </a:xfrm>
            <a:prstGeom prst="rect">
              <a:avLst/>
            </a:prstGeom>
          </p:spPr>
          <p:txBody>
            <a:bodyPr wrap="none" fromWordArt="1">
              <a:prstTxWarp prst="textPlain">
                <a:avLst>
                  <a:gd name="adj" fmla="val 50000"/>
                </a:avLst>
              </a:prstTxWarp>
              <a:normAutofit/>
            </a:bodyPr>
            <a:p>
              <a:pPr algn="ctr"/>
              <a:r>
                <a:rPr lang="zh-CN" altLang="en-US" sz="1400" b="1" spc="-70">
                  <a:solidFill>
                    <a:schemeClr val="bg1"/>
                  </a:solidFill>
                  <a:latin typeface="宋体" panose="02010600030101010101" pitchFamily="2" charset="-122"/>
                  <a:ea typeface="宋体" panose="02010600030101010101" pitchFamily="2" charset="-122"/>
                </a:rPr>
                <a:t>分析</a:t>
              </a:r>
              <a:endParaRPr lang="zh-CN" altLang="en-US" sz="1400" b="1" spc="-70">
                <a:solidFill>
                  <a:schemeClr val="bg1"/>
                </a:solidFill>
                <a:latin typeface="宋体" panose="02010600030101010101" pitchFamily="2" charset="-122"/>
                <a:ea typeface="宋体" panose="02010600030101010101" pitchFamily="2"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503420" y="1475105"/>
            <a:ext cx="4092575" cy="4156710"/>
          </a:xfrm>
          <a:prstGeom prst="rect">
            <a:avLst/>
          </a:prstGeom>
        </p:spPr>
      </p:pic>
      <p:pic>
        <p:nvPicPr>
          <p:cNvPr id="3" name="图片 2"/>
          <p:cNvPicPr>
            <a:picLocks noChangeAspect="1"/>
          </p:cNvPicPr>
          <p:nvPr/>
        </p:nvPicPr>
        <p:blipFill>
          <a:blip r:embed="rId2"/>
          <a:stretch>
            <a:fillRect/>
          </a:stretch>
        </p:blipFill>
        <p:spPr>
          <a:xfrm>
            <a:off x="739140" y="1108075"/>
            <a:ext cx="3493135" cy="45878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1"/>
          <p:cNvGrpSpPr/>
          <p:nvPr/>
        </p:nvGrpSpPr>
        <p:grpSpPr>
          <a:xfrm>
            <a:off x="1819276" y="3052763"/>
            <a:ext cx="7324724" cy="1023937"/>
            <a:chOff x="1820035" y="2864065"/>
            <a:chExt cx="7323966" cy="1024621"/>
          </a:xfrm>
        </p:grpSpPr>
        <p:pic>
          <p:nvPicPr>
            <p:cNvPr id="26627" name="Picture 2"/>
            <p:cNvPicPr>
              <a:picLocks noChangeAspect="1"/>
            </p:cNvPicPr>
            <p:nvPr/>
          </p:nvPicPr>
          <p:blipFill>
            <a:blip r:embed="rId1"/>
            <a:srcRect l="3485" t="4744" r="6648" b="6219"/>
            <a:stretch>
              <a:fillRect/>
            </a:stretch>
          </p:blipFill>
          <p:spPr>
            <a:xfrm>
              <a:off x="2375756" y="2911165"/>
              <a:ext cx="6768245" cy="936104"/>
            </a:xfrm>
            <a:prstGeom prst="rect">
              <a:avLst/>
            </a:prstGeom>
            <a:noFill/>
            <a:ln w="9525">
              <a:noFill/>
            </a:ln>
          </p:spPr>
        </p:pic>
        <p:sp>
          <p:nvSpPr>
            <p:cNvPr id="4" name="矩形 3"/>
            <p:cNvSpPr/>
            <p:nvPr/>
          </p:nvSpPr>
          <p:spPr>
            <a:xfrm rot="2700000">
              <a:off x="1899821" y="2892240"/>
              <a:ext cx="969022" cy="969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2" name="直接连接符 1"/>
            <p:cNvCxnSpPr/>
            <p:nvPr/>
          </p:nvCxnSpPr>
          <p:spPr>
            <a:xfrm flipH="1">
              <a:off x="2564495" y="2864065"/>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sp>
          <p:nvSpPr>
            <p:cNvPr id="3" name="TextBox 5"/>
            <p:cNvSpPr txBox="1"/>
            <p:nvPr/>
          </p:nvSpPr>
          <p:spPr>
            <a:xfrm>
              <a:off x="3459026" y="3107728"/>
              <a:ext cx="3448963" cy="583955"/>
            </a:xfrm>
            <a:prstGeom prst="rect">
              <a:avLst/>
            </a:prstGeom>
            <a:noFill/>
          </p:spPr>
          <p:txBody>
            <a:bodyPr wrap="none">
              <a:spAutoFit/>
            </a:bodyPr>
            <a:p>
              <a:pPr marR="0" defTabSz="914400" eaLnBrk="1" hangingPunct="1">
                <a:buClrTx/>
                <a:buSzTx/>
                <a:buFontTx/>
                <a:buNone/>
                <a:defRPr/>
              </a:pPr>
              <a:r>
                <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rPr>
                <a:t>高新技术企业认定</a:t>
              </a:r>
              <a:endPar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endParaRPr>
            </a:p>
          </p:txBody>
        </p:sp>
        <p:sp>
          <p:nvSpPr>
            <p:cNvPr id="7" name="矩形 6"/>
            <p:cNvSpPr/>
            <p:nvPr/>
          </p:nvSpPr>
          <p:spPr>
            <a:xfrm rot="2700000">
              <a:off x="1819662" y="2896209"/>
              <a:ext cx="967433" cy="96668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TextBox 10"/>
            <p:cNvSpPr txBox="1"/>
            <p:nvPr/>
          </p:nvSpPr>
          <p:spPr>
            <a:xfrm>
              <a:off x="2091191" y="3103282"/>
              <a:ext cx="425116" cy="583955"/>
            </a:xfrm>
            <a:prstGeom prst="rect">
              <a:avLst/>
            </a:prstGeom>
            <a:noFill/>
          </p:spPr>
          <p:txBody>
            <a:bodyPr>
              <a:spAutoFit/>
            </a:bodyPr>
            <a:p>
              <a:pPr marR="0" defTabSz="914400" eaLnBrk="1" hangingPunct="1">
                <a:buClrTx/>
                <a:buSzTx/>
                <a:buFontTx/>
                <a:buNone/>
                <a:defRPr/>
              </a:pPr>
              <a:endParaRPr kumimoji="0" lang="zh-CN" altLang="en-US" sz="3200" kern="1200" cap="none" spc="0" normalizeH="0" baseline="0" noProof="0" dirty="0">
                <a:ln>
                  <a:solidFill>
                    <a:schemeClr val="bg1"/>
                  </a:solidFill>
                </a:ln>
                <a:solidFill>
                  <a:schemeClr val="bg1"/>
                </a:solidFill>
                <a:effectLst>
                  <a:glow rad="101600">
                    <a:schemeClr val="accent4">
                      <a:satMod val="175000"/>
                      <a:alpha val="40000"/>
                    </a:schemeClr>
                  </a:glow>
                </a:effectLst>
                <a:latin typeface="微软雅黑" panose="020B0503020204020204" pitchFamily="34" charset="-122"/>
                <a:ea typeface="微软雅黑" panose="020B0503020204020204" pitchFamily="34" charset="-122"/>
                <a:cs typeface="+mn-cs"/>
              </a:endParaRPr>
            </a:p>
          </p:txBody>
        </p:sp>
        <p:cxnSp>
          <p:nvCxnSpPr>
            <p:cNvPr id="12" name="直接连接符 11"/>
            <p:cNvCxnSpPr/>
            <p:nvPr/>
          </p:nvCxnSpPr>
          <p:spPr>
            <a:xfrm flipH="1">
              <a:off x="2575606" y="3861681"/>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3"/>
          <p:cNvGrpSpPr/>
          <p:nvPr/>
        </p:nvGrpSpPr>
        <p:grpSpPr>
          <a:xfrm>
            <a:off x="1692275" y="4437063"/>
            <a:ext cx="6048375" cy="571500"/>
            <a:chOff x="2339752" y="260648"/>
            <a:chExt cx="6048672" cy="571500"/>
          </a:xfrm>
        </p:grpSpPr>
        <p:sp>
          <p:nvSpPr>
            <p:cNvPr id="5" name="矩形 4"/>
            <p:cNvSpPr/>
            <p:nvPr/>
          </p:nvSpPr>
          <p:spPr bwMode="auto">
            <a:xfrm>
              <a:off x="2339752" y="260648"/>
              <a:ext cx="6048672"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bwMode="auto">
            <a:xfrm>
              <a:off x="2339752" y="260648"/>
              <a:ext cx="571528"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615" name="TextBox 21"/>
            <p:cNvSpPr txBox="1"/>
            <p:nvPr/>
          </p:nvSpPr>
          <p:spPr>
            <a:xfrm>
              <a:off x="2339753" y="316210"/>
              <a:ext cx="571498" cy="4603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algn="ctr" eaLnBrk="1" hangingPunct="1">
                <a:lnSpc>
                  <a:spcPct val="100000"/>
                </a:lnSpc>
                <a:spcBef>
                  <a:spcPct val="0"/>
                </a:spcBef>
                <a:buSzPct val="100000"/>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三</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TextBox 26"/>
            <p:cNvSpPr txBox="1">
              <a:spLocks noChangeArrowheads="1"/>
            </p:cNvSpPr>
            <p:nvPr/>
          </p:nvSpPr>
          <p:spPr bwMode="auto">
            <a:xfrm>
              <a:off x="3017639" y="326451"/>
              <a:ext cx="5370785" cy="461665"/>
            </a:xfrm>
            <a:prstGeom prst="rect">
              <a:avLst/>
            </a:prstGeom>
            <a:noFill/>
            <a:ln w="9525">
              <a:noFill/>
              <a:miter lim="800000"/>
            </a:ln>
          </p:spPr>
          <p:txBody>
            <a:bodyPr>
              <a:spAutoFit/>
            </a:bodyPr>
            <a:lstStyle/>
            <a:p>
              <a:pPr marR="0" algn="ctr" defTabSz="914400" eaLnBrk="1" hangingPunct="1">
                <a:buClrTx/>
                <a:buSzTx/>
                <a:buFontTx/>
                <a:buNone/>
                <a:defRPr/>
              </a:pPr>
              <a:r>
                <a:rPr kumimoji="0" lang="zh-CN" altLang="en-US" sz="2400" kern="1200" cap="none" spc="0" normalizeH="0" baseline="0" noProof="0" dirty="0">
                  <a:ln>
                    <a:solidFill>
                      <a:schemeClr val="tx1">
                        <a:lumMod val="65000"/>
                        <a:lumOff val="35000"/>
                      </a:schemeClr>
                    </a:solidFill>
                  </a:ln>
                  <a:effectLst>
                    <a:glow rad="101600">
                      <a:schemeClr val="tx1">
                        <a:lumMod val="50000"/>
                        <a:lumOff val="50000"/>
                        <a:alpha val="60000"/>
                      </a:schemeClr>
                    </a:glow>
                  </a:effectLst>
                  <a:latin typeface="黑体" panose="02010609060101010101" pitchFamily="49" charset="-122"/>
                  <a:ea typeface="黑体" panose="02010609060101010101" pitchFamily="49" charset="-122"/>
                  <a:cs typeface="+mn-cs"/>
                </a:rPr>
                <a:t>高新技术企业认定评分标准</a:t>
              </a:r>
              <a:endParaRPr kumimoji="0" lang="zh-CN" altLang="en-US" sz="2400" kern="1200" cap="none" spc="0" normalizeH="0" baseline="0" noProof="0" dirty="0">
                <a:ln>
                  <a:solidFill>
                    <a:schemeClr val="tx1">
                      <a:lumMod val="65000"/>
                      <a:lumOff val="35000"/>
                    </a:schemeClr>
                  </a:solidFill>
                </a:ln>
                <a:effectLst>
                  <a:glow rad="101600">
                    <a:schemeClr val="tx1">
                      <a:lumMod val="50000"/>
                      <a:lumOff val="50000"/>
                      <a:alpha val="60000"/>
                    </a:schemeClr>
                  </a:glow>
                </a:effectLst>
                <a:latin typeface="黑体" panose="02010609060101010101" pitchFamily="49" charset="-122"/>
                <a:ea typeface="黑体" panose="02010609060101010101" pitchFamily="49" charset="-122"/>
                <a:cs typeface="+mn-cs"/>
              </a:endParaRPr>
            </a:p>
          </p:txBody>
        </p:sp>
      </p:grpSp>
      <p:grpSp>
        <p:nvGrpSpPr>
          <p:cNvPr id="25603" name="组合 8"/>
          <p:cNvGrpSpPr/>
          <p:nvPr/>
        </p:nvGrpSpPr>
        <p:grpSpPr>
          <a:xfrm>
            <a:off x="1692275" y="1989138"/>
            <a:ext cx="6048375" cy="571500"/>
            <a:chOff x="2339752" y="260648"/>
            <a:chExt cx="6048672" cy="571500"/>
          </a:xfrm>
        </p:grpSpPr>
        <p:sp>
          <p:nvSpPr>
            <p:cNvPr id="10" name="矩形 9"/>
            <p:cNvSpPr/>
            <p:nvPr/>
          </p:nvSpPr>
          <p:spPr bwMode="auto">
            <a:xfrm>
              <a:off x="2339752" y="260648"/>
              <a:ext cx="6048672"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bwMode="auto">
            <a:xfrm>
              <a:off x="2339752" y="260648"/>
              <a:ext cx="571528"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611" name="TextBox 21"/>
            <p:cNvSpPr txBox="1"/>
            <p:nvPr/>
          </p:nvSpPr>
          <p:spPr>
            <a:xfrm>
              <a:off x="2339753" y="316210"/>
              <a:ext cx="571498" cy="4603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algn="ctr" eaLnBrk="1" hangingPunct="1">
                <a:lnSpc>
                  <a:spcPct val="100000"/>
                </a:lnSpc>
                <a:spcBef>
                  <a:spcPct val="0"/>
                </a:spcBef>
                <a:buSzPct val="100000"/>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一</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TextBox 26"/>
            <p:cNvSpPr txBox="1">
              <a:spLocks noChangeArrowheads="1"/>
            </p:cNvSpPr>
            <p:nvPr/>
          </p:nvSpPr>
          <p:spPr bwMode="auto">
            <a:xfrm>
              <a:off x="3017639" y="326451"/>
              <a:ext cx="5370785" cy="461665"/>
            </a:xfrm>
            <a:prstGeom prst="rect">
              <a:avLst/>
            </a:prstGeom>
            <a:noFill/>
            <a:ln w="9525">
              <a:noFill/>
              <a:miter lim="800000"/>
            </a:ln>
          </p:spPr>
          <p:txBody>
            <a:bodyPr>
              <a:spAutoFit/>
            </a:bodyPr>
            <a:lstStyle/>
            <a:p>
              <a:pPr marR="0" algn="ctr" defTabSz="914400" eaLnBrk="1" hangingPunct="1">
                <a:buClrTx/>
                <a:buSzTx/>
                <a:buFontTx/>
                <a:buNone/>
                <a:defRPr/>
              </a:pPr>
              <a:r>
                <a:rPr kumimoji="0" lang="zh-CN" altLang="en-US" sz="2400" kern="1200" cap="none" spc="0" normalizeH="0" baseline="0" noProof="0" dirty="0">
                  <a:ln>
                    <a:solidFill>
                      <a:schemeClr val="tx1">
                        <a:lumMod val="65000"/>
                        <a:lumOff val="35000"/>
                      </a:schemeClr>
                    </a:solidFill>
                  </a:ln>
                  <a:effectLst>
                    <a:glow rad="101600">
                      <a:schemeClr val="tx1">
                        <a:lumMod val="50000"/>
                        <a:lumOff val="50000"/>
                        <a:alpha val="60000"/>
                      </a:schemeClr>
                    </a:glow>
                  </a:effectLst>
                  <a:latin typeface="黑体" panose="02010609060101010101" pitchFamily="49" charset="-122"/>
                  <a:ea typeface="黑体" panose="02010609060101010101" pitchFamily="49" charset="-122"/>
                  <a:cs typeface="+mn-cs"/>
                </a:rPr>
                <a:t>高新技术企业认定政策解读</a:t>
              </a:r>
              <a:endParaRPr kumimoji="0" lang="zh-CN" altLang="en-US" sz="2400" kern="1200" cap="none" spc="0" normalizeH="0" baseline="0" noProof="0" dirty="0">
                <a:ln>
                  <a:solidFill>
                    <a:schemeClr val="tx1">
                      <a:lumMod val="65000"/>
                      <a:lumOff val="35000"/>
                    </a:schemeClr>
                  </a:solidFill>
                </a:ln>
                <a:effectLst>
                  <a:glow rad="101600">
                    <a:schemeClr val="tx1">
                      <a:lumMod val="50000"/>
                      <a:lumOff val="50000"/>
                      <a:alpha val="60000"/>
                    </a:schemeClr>
                  </a:glow>
                </a:effectLst>
                <a:latin typeface="黑体" panose="02010609060101010101" pitchFamily="49" charset="-122"/>
                <a:ea typeface="黑体" panose="02010609060101010101" pitchFamily="49" charset="-122"/>
                <a:cs typeface="+mn-cs"/>
              </a:endParaRPr>
            </a:p>
          </p:txBody>
        </p:sp>
      </p:grpSp>
      <p:grpSp>
        <p:nvGrpSpPr>
          <p:cNvPr id="25604" name="组合 13"/>
          <p:cNvGrpSpPr/>
          <p:nvPr/>
        </p:nvGrpSpPr>
        <p:grpSpPr>
          <a:xfrm>
            <a:off x="1692275" y="3213100"/>
            <a:ext cx="6048375" cy="571500"/>
            <a:chOff x="2339752" y="260648"/>
            <a:chExt cx="6048672" cy="571500"/>
          </a:xfrm>
        </p:grpSpPr>
        <p:sp>
          <p:nvSpPr>
            <p:cNvPr id="15" name="矩形 14"/>
            <p:cNvSpPr/>
            <p:nvPr/>
          </p:nvSpPr>
          <p:spPr bwMode="auto">
            <a:xfrm>
              <a:off x="2339752" y="260648"/>
              <a:ext cx="6048672" cy="57150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bwMode="auto">
            <a:xfrm>
              <a:off x="2339752" y="260648"/>
              <a:ext cx="571528" cy="571500"/>
            </a:xfrm>
            <a:prstGeom prst="rect">
              <a:avLst/>
            </a:prstGeom>
            <a:gradFill>
              <a:gsLst>
                <a:gs pos="0">
                  <a:srgbClr val="FF0000"/>
                </a:gs>
                <a:gs pos="75000">
                  <a:srgbClr val="C00000"/>
                </a:gs>
              </a:gsLst>
              <a:lin ang="300000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607" name="TextBox 21"/>
            <p:cNvSpPr txBox="1"/>
            <p:nvPr/>
          </p:nvSpPr>
          <p:spPr>
            <a:xfrm>
              <a:off x="2339753" y="316210"/>
              <a:ext cx="571498" cy="4603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algn="ctr" eaLnBrk="1" hangingPunct="1">
                <a:lnSpc>
                  <a:spcPct val="100000"/>
                </a:lnSpc>
                <a:spcBef>
                  <a:spcPct val="0"/>
                </a:spcBef>
                <a:buSzPct val="100000"/>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二</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TextBox 26"/>
            <p:cNvSpPr txBox="1">
              <a:spLocks noChangeArrowheads="1"/>
            </p:cNvSpPr>
            <p:nvPr/>
          </p:nvSpPr>
          <p:spPr bwMode="auto">
            <a:xfrm>
              <a:off x="3017639" y="326451"/>
              <a:ext cx="5370785" cy="461665"/>
            </a:xfrm>
            <a:prstGeom prst="rect">
              <a:avLst/>
            </a:prstGeom>
            <a:noFill/>
            <a:ln w="9525">
              <a:noFill/>
              <a:miter lim="800000"/>
            </a:ln>
          </p:spPr>
          <p:txBody>
            <a:bodyPr>
              <a:spAutoFit/>
            </a:bodyPr>
            <a:lstStyle/>
            <a:p>
              <a:pPr marR="0" algn="ctr" defTabSz="914400" eaLnBrk="1" hangingPunct="1">
                <a:buClrTx/>
                <a:buSzTx/>
                <a:buFontTx/>
                <a:buNone/>
                <a:defRPr/>
              </a:pPr>
              <a:r>
                <a:rPr kumimoji="0" lang="zh-CN" altLang="en-US" sz="2400" kern="1200" cap="none" spc="0" normalizeH="0" baseline="0" noProof="0" dirty="0">
                  <a:ln>
                    <a:solidFill>
                      <a:schemeClr val="tx1">
                        <a:lumMod val="65000"/>
                        <a:lumOff val="35000"/>
                      </a:schemeClr>
                    </a:solidFill>
                  </a:ln>
                  <a:effectLst>
                    <a:glow rad="101600">
                      <a:schemeClr val="tx1">
                        <a:lumMod val="50000"/>
                        <a:lumOff val="50000"/>
                        <a:alpha val="60000"/>
                      </a:schemeClr>
                    </a:glow>
                  </a:effectLst>
                  <a:latin typeface="黑体" panose="02010609060101010101" pitchFamily="49" charset="-122"/>
                  <a:ea typeface="黑体" panose="02010609060101010101" pitchFamily="49" charset="-122"/>
                  <a:cs typeface="+mn-cs"/>
                </a:rPr>
                <a:t>高新技术企业认定工作流程</a:t>
              </a:r>
              <a:endParaRPr kumimoji="0" lang="zh-CN" altLang="en-US" sz="2400" kern="1200" cap="none" spc="0" normalizeH="0" baseline="0" noProof="0" dirty="0">
                <a:ln>
                  <a:solidFill>
                    <a:schemeClr val="tx1">
                      <a:lumMod val="65000"/>
                      <a:lumOff val="35000"/>
                    </a:schemeClr>
                  </a:solidFill>
                </a:ln>
                <a:effectLst>
                  <a:glow rad="101600">
                    <a:schemeClr val="tx1">
                      <a:lumMod val="50000"/>
                      <a:lumOff val="50000"/>
                      <a:alpha val="60000"/>
                    </a:schemeClr>
                  </a:glow>
                </a:effectLst>
                <a:latin typeface="黑体" panose="02010609060101010101" pitchFamily="49" charset="-122"/>
                <a:ea typeface="黑体" panose="02010609060101010101" pitchFamily="49" charset="-122"/>
                <a:cs typeface="+mn-c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1"/>
          <p:cNvGrpSpPr/>
          <p:nvPr/>
        </p:nvGrpSpPr>
        <p:grpSpPr>
          <a:xfrm>
            <a:off x="1819276" y="3052763"/>
            <a:ext cx="7324724" cy="1023937"/>
            <a:chOff x="1820035" y="2864065"/>
            <a:chExt cx="7323966" cy="1024621"/>
          </a:xfrm>
        </p:grpSpPr>
        <p:pic>
          <p:nvPicPr>
            <p:cNvPr id="26627" name="Picture 2"/>
            <p:cNvPicPr>
              <a:picLocks noChangeAspect="1"/>
            </p:cNvPicPr>
            <p:nvPr/>
          </p:nvPicPr>
          <p:blipFill>
            <a:blip r:embed="rId1"/>
            <a:srcRect l="3485" t="4744" r="6648" b="6219"/>
            <a:stretch>
              <a:fillRect/>
            </a:stretch>
          </p:blipFill>
          <p:spPr>
            <a:xfrm>
              <a:off x="2375756" y="2911165"/>
              <a:ext cx="6768245" cy="936104"/>
            </a:xfrm>
            <a:prstGeom prst="rect">
              <a:avLst/>
            </a:prstGeom>
            <a:noFill/>
            <a:ln w="9525">
              <a:noFill/>
            </a:ln>
          </p:spPr>
        </p:pic>
        <p:sp>
          <p:nvSpPr>
            <p:cNvPr id="4" name="矩形 3"/>
            <p:cNvSpPr/>
            <p:nvPr/>
          </p:nvSpPr>
          <p:spPr>
            <a:xfrm rot="2700000">
              <a:off x="1899821" y="2892240"/>
              <a:ext cx="969022" cy="969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2" name="直接连接符 1"/>
            <p:cNvCxnSpPr/>
            <p:nvPr/>
          </p:nvCxnSpPr>
          <p:spPr>
            <a:xfrm flipH="1">
              <a:off x="2564495" y="2864065"/>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sp>
          <p:nvSpPr>
            <p:cNvPr id="3" name="TextBox 5"/>
            <p:cNvSpPr txBox="1"/>
            <p:nvPr/>
          </p:nvSpPr>
          <p:spPr>
            <a:xfrm>
              <a:off x="3459026" y="3107728"/>
              <a:ext cx="5109091" cy="584775"/>
            </a:xfrm>
            <a:prstGeom prst="rect">
              <a:avLst/>
            </a:prstGeom>
            <a:noFill/>
          </p:spPr>
          <p:txBody>
            <a:bodyPr wrap="none">
              <a:spAutoFit/>
            </a:bodyPr>
            <a:p>
              <a:pPr marR="0" defTabSz="914400" eaLnBrk="1" hangingPunct="1">
                <a:buClrTx/>
                <a:buSzTx/>
                <a:buFontTx/>
                <a:buNone/>
                <a:defRPr/>
              </a:pPr>
              <a:r>
                <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rPr>
                <a:t>高新技术企业认定政策解读</a:t>
              </a:r>
              <a:endPar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endParaRPr>
            </a:p>
          </p:txBody>
        </p:sp>
        <p:sp>
          <p:nvSpPr>
            <p:cNvPr id="7" name="矩形 6"/>
            <p:cNvSpPr/>
            <p:nvPr/>
          </p:nvSpPr>
          <p:spPr>
            <a:xfrm rot="2700000">
              <a:off x="1819662" y="2896209"/>
              <a:ext cx="967433" cy="96668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TextBox 10"/>
            <p:cNvSpPr txBox="1"/>
            <p:nvPr/>
          </p:nvSpPr>
          <p:spPr>
            <a:xfrm>
              <a:off x="2091191" y="3103282"/>
              <a:ext cx="425116" cy="583955"/>
            </a:xfrm>
            <a:prstGeom prst="rect">
              <a:avLst/>
            </a:prstGeom>
            <a:noFill/>
          </p:spPr>
          <p:txBody>
            <a:bodyPr>
              <a:spAutoFit/>
            </a:bodyPr>
            <a:p>
              <a:pPr marR="0" defTabSz="914400" eaLnBrk="1" hangingPunct="1">
                <a:buClrTx/>
                <a:buSzTx/>
                <a:buFontTx/>
                <a:buNone/>
                <a:defRPr/>
              </a:pPr>
              <a:endParaRPr kumimoji="0" lang="zh-CN" altLang="en-US" sz="3200" kern="1200" cap="none" spc="0" normalizeH="0" baseline="0" noProof="0" dirty="0">
                <a:ln>
                  <a:solidFill>
                    <a:schemeClr val="bg1"/>
                  </a:solidFill>
                </a:ln>
                <a:solidFill>
                  <a:schemeClr val="bg1"/>
                </a:solidFill>
                <a:effectLst>
                  <a:glow rad="101600">
                    <a:schemeClr val="accent4">
                      <a:satMod val="175000"/>
                      <a:alpha val="40000"/>
                    </a:schemeClr>
                  </a:glow>
                </a:effectLst>
                <a:latin typeface="微软雅黑" panose="020B0503020204020204" pitchFamily="34" charset="-122"/>
                <a:ea typeface="微软雅黑" panose="020B0503020204020204" pitchFamily="34" charset="-122"/>
                <a:cs typeface="+mn-cs"/>
              </a:endParaRPr>
            </a:p>
          </p:txBody>
        </p:sp>
        <p:cxnSp>
          <p:nvCxnSpPr>
            <p:cNvPr id="12" name="直接连接符 11"/>
            <p:cNvCxnSpPr/>
            <p:nvPr/>
          </p:nvCxnSpPr>
          <p:spPr>
            <a:xfrm flipH="1">
              <a:off x="2575606" y="3861681"/>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1" name="组合 12"/>
          <p:cNvGrpSpPr/>
          <p:nvPr/>
        </p:nvGrpSpPr>
        <p:grpSpPr>
          <a:xfrm>
            <a:off x="1763713" y="1412875"/>
            <a:ext cx="5608637" cy="461963"/>
            <a:chOff x="2221387" y="613822"/>
            <a:chExt cx="5608508" cy="461665"/>
          </a:xfrm>
        </p:grpSpPr>
        <p:sp>
          <p:nvSpPr>
            <p:cNvPr id="14" name="矩形 13"/>
            <p:cNvSpPr/>
            <p:nvPr/>
          </p:nvSpPr>
          <p:spPr>
            <a:xfrm>
              <a:off x="2221387" y="613822"/>
              <a:ext cx="5608508" cy="461665"/>
            </a:xfrm>
            <a:prstGeom prst="rect">
              <a:avLst/>
            </a:prstGeom>
          </p:spPr>
          <p:txBody>
            <a:bodyP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什么是高新技术企业？</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15" name="等腰三角形 14"/>
            <p:cNvSpPr/>
            <p:nvPr/>
          </p:nvSpPr>
          <p:spPr>
            <a:xfrm rot="5400000" flipV="1">
              <a:off x="2931887" y="693845"/>
              <a:ext cx="350611" cy="301618"/>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6" name="等腰三角形 15"/>
            <p:cNvSpPr/>
            <p:nvPr/>
          </p:nvSpPr>
          <p:spPr>
            <a:xfrm rot="16200000" flipH="1" flipV="1">
              <a:off x="6752912" y="693845"/>
              <a:ext cx="350611" cy="301618"/>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8" name="圆角矩形 17"/>
          <p:cNvSpPr/>
          <p:nvPr/>
        </p:nvSpPr>
        <p:spPr bwMode="auto">
          <a:xfrm>
            <a:off x="597561" y="2043001"/>
            <a:ext cx="7924441" cy="1919320"/>
          </a:xfrm>
          <a:prstGeom prst="roundRect">
            <a:avLst>
              <a:gd name="adj" fmla="val 0"/>
            </a:avLst>
          </a:prstGeom>
          <a:solidFill>
            <a:schemeClr val="bg1">
              <a:alpha val="60000"/>
            </a:schemeClr>
          </a:solidFill>
          <a:ln w="38100">
            <a:gradFill>
              <a:gsLst>
                <a:gs pos="0">
                  <a:srgbClr val="FF4B4B"/>
                </a:gs>
                <a:gs pos="100000">
                  <a:srgbClr val="7611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l" defTabSz="914400" rtl="0" eaLnBrk="1" fontAlgn="base" latinLnBrk="0" hangingPunct="1">
              <a:lnSpc>
                <a:spcPts val="2600"/>
              </a:lnSpc>
              <a:spcBef>
                <a:spcPct val="0"/>
              </a:spcBef>
              <a:spcAft>
                <a:spcPct val="0"/>
              </a:spcAft>
              <a:buClr>
                <a:srgbClr val="FF6600"/>
              </a:buClr>
              <a:buSzTx/>
              <a:buFontTx/>
              <a:buNone/>
              <a:defRPr/>
            </a:pPr>
            <a:endParaRPr kumimoji="0" lang="en-US" altLang="zh-CN" sz="18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9" name="矩形 18"/>
          <p:cNvSpPr/>
          <p:nvPr/>
        </p:nvSpPr>
        <p:spPr>
          <a:xfrm>
            <a:off x="683568" y="2181114"/>
            <a:ext cx="7747156" cy="1636027"/>
          </a:xfrm>
          <a:prstGeom prst="rect">
            <a:avLst/>
          </a:prstGeom>
        </p:spPr>
        <p:txBody>
          <a:bodyPr>
            <a:spAutoFit/>
          </a:bodyPr>
          <a:p>
            <a:pPr marL="0" marR="0" lvl="0" indent="457200" algn="just" defTabSz="914400" rtl="0" eaLnBrk="1" fontAlgn="base" latinLnBrk="0" hangingPunct="1">
              <a:lnSpc>
                <a:spcPct val="130000"/>
              </a:lnSpc>
              <a:spcBef>
                <a:spcPct val="0"/>
              </a:spcBef>
              <a:spcAft>
                <a:spcPct val="0"/>
              </a:spcAft>
              <a:buClr>
                <a:srgbClr val="FF6600"/>
              </a:buClr>
              <a:buSzTx/>
              <a:buFontTx/>
              <a:buNone/>
              <a:defRPr/>
            </a:pP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方正黑体简体" panose="02010601030101010101" pitchFamily="65" charset="-122"/>
                <a:ea typeface="方正黑体简体" panose="02010601030101010101" pitchFamily="65" charset="-122"/>
                <a:cs typeface="+mn-cs"/>
              </a:rPr>
              <a:t>高新技术企业</a:t>
            </a: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是指在国家重点支持的高新技术领域内，持续进行研究开发与技术成果转化，形成企业核心自主知识产权，并以此为基础开展经营活动，在中国境内（不包括港、澳、台地区）注册的居民企业。</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grpSp>
        <p:nvGrpSpPr>
          <p:cNvPr id="27656" name="组合 16"/>
          <p:cNvGrpSpPr/>
          <p:nvPr/>
        </p:nvGrpSpPr>
        <p:grpSpPr>
          <a:xfrm>
            <a:off x="684213" y="4156075"/>
            <a:ext cx="7739062" cy="1852613"/>
            <a:chOff x="720432" y="4155642"/>
            <a:chExt cx="7740000" cy="1853335"/>
          </a:xfrm>
        </p:grpSpPr>
        <p:sp>
          <p:nvSpPr>
            <p:cNvPr id="9" name="矩形 8"/>
            <p:cNvSpPr/>
            <p:nvPr/>
          </p:nvSpPr>
          <p:spPr>
            <a:xfrm>
              <a:off x="720433" y="4155642"/>
              <a:ext cx="7589142" cy="1755930"/>
            </a:xfrm>
            <a:prstGeom prst="rect">
              <a:avLst/>
            </a:prstGeom>
          </p:spPr>
          <p:txBody>
            <a:bodyPr>
              <a:spAutoFit/>
            </a:bodyPr>
            <a:p>
              <a:pPr marL="342900" marR="0" lvl="0" indent="-342900" algn="just" defTabSz="914400" rtl="0" eaLnBrk="1" fontAlgn="base" latinLnBrk="0" hangingPunct="1">
                <a:lnSpc>
                  <a:spcPct val="200000"/>
                </a:lnSpc>
                <a:spcBef>
                  <a:spcPct val="0"/>
                </a:spcBef>
                <a:spcAft>
                  <a:spcPct val="0"/>
                </a:spcAft>
                <a:buClr>
                  <a:srgbClr val="C00000"/>
                </a:buClr>
                <a:buSzPct val="80000"/>
                <a:buFont typeface="Wingdings" panose="05000000000000000000" pitchFamily="2" charset="2"/>
                <a:buChar char=""/>
                <a:defRPr/>
              </a:pPr>
              <a:r>
                <a:rPr kumimoji="0" lang="zh-CN"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通过认定的高新技术企业，其资格自颁发证书之日起有效期为三年。</a:t>
              </a:r>
              <a:r>
                <a:rPr kumimoji="0" lang="en-US"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 </a:t>
              </a:r>
              <a:endParaRPr kumimoji="0" lang="zh-CN"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a:p>
              <a:pPr marL="342900" marR="0" lvl="0" indent="-342900" algn="just" defTabSz="914400" rtl="0" eaLnBrk="1" fontAlgn="base" latinLnBrk="0" hangingPunct="1">
                <a:lnSpc>
                  <a:spcPct val="200000"/>
                </a:lnSpc>
                <a:spcBef>
                  <a:spcPct val="0"/>
                </a:spcBef>
                <a:spcAft>
                  <a:spcPct val="0"/>
                </a:spcAft>
                <a:buClr>
                  <a:srgbClr val="C00000"/>
                </a:buClr>
                <a:buSzPct val="80000"/>
                <a:buFont typeface="Wingdings" panose="05000000000000000000" pitchFamily="2" charset="2"/>
                <a:buChar char=""/>
                <a:defRPr/>
              </a:pPr>
              <a:r>
                <a:rPr kumimoji="0" lang="zh-CN"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高新技术企业不再分级别</a:t>
              </a:r>
              <a:r>
                <a:rPr kumimoji="0" lang="zh-CN" altLang="en-US"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统称“国家高新技术企业”</a:t>
              </a:r>
              <a:r>
                <a:rPr kumimoji="0" lang="en-US"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 </a:t>
              </a:r>
              <a:endParaRPr kumimoji="0" lang="zh-CN"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a:p>
              <a:pPr marL="342900" marR="0" lvl="0" indent="-342900" algn="just" defTabSz="914400" rtl="0" eaLnBrk="1" fontAlgn="base" latinLnBrk="0" hangingPunct="1">
                <a:lnSpc>
                  <a:spcPct val="200000"/>
                </a:lnSpc>
                <a:spcBef>
                  <a:spcPct val="0"/>
                </a:spcBef>
                <a:spcAft>
                  <a:spcPct val="0"/>
                </a:spcAft>
                <a:buClr>
                  <a:srgbClr val="C00000"/>
                </a:buClr>
                <a:buSzPct val="80000"/>
                <a:buFont typeface="Wingdings" panose="05000000000000000000" pitchFamily="2" charset="2"/>
                <a:buChar char=""/>
                <a:defRPr/>
              </a:pPr>
              <a:r>
                <a:rPr kumimoji="0" lang="zh-CN" altLang="zh-CN" sz="19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方正黑体简体" panose="02010601030101010101" pitchFamily="65" charset="-122"/>
                  <a:ea typeface="方正黑体简体" panose="02010601030101010101" pitchFamily="65" charset="-122"/>
                  <a:cs typeface="+mn-cs"/>
                </a:rPr>
                <a:t>居民企业：</a:t>
              </a:r>
              <a:r>
                <a:rPr kumimoji="0" lang="zh-CN"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就是不管所有制、不管大小，只要在中国大陆注册</a:t>
              </a:r>
              <a:r>
                <a:rPr kumimoji="0" lang="zh-CN" altLang="en-US"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即可</a:t>
              </a:r>
              <a:r>
                <a:rPr kumimoji="0" lang="zh-CN"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a:t>
              </a:r>
              <a:r>
                <a:rPr kumimoji="0" lang="en-US"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 </a:t>
              </a:r>
              <a:endParaRPr kumimoji="0" lang="zh-CN" altLang="zh-CN" sz="19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22" name="直接箭头连接符 21"/>
            <p:cNvSpPr/>
            <p:nvPr/>
          </p:nvSpPr>
          <p:spPr>
            <a:xfrm>
              <a:off x="720432" y="4809996"/>
              <a:ext cx="774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sp>
        <p:sp>
          <p:nvSpPr>
            <p:cNvPr id="24" name="直接箭头连接符 23"/>
            <p:cNvSpPr/>
            <p:nvPr/>
          </p:nvSpPr>
          <p:spPr>
            <a:xfrm>
              <a:off x="720432" y="5402396"/>
              <a:ext cx="774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sp>
        <p:sp>
          <p:nvSpPr>
            <p:cNvPr id="25" name="直接箭头连接符 24"/>
            <p:cNvSpPr/>
            <p:nvPr/>
          </p:nvSpPr>
          <p:spPr>
            <a:xfrm>
              <a:off x="720432" y="6007640"/>
              <a:ext cx="774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5" name="组合 3"/>
          <p:cNvGrpSpPr/>
          <p:nvPr/>
        </p:nvGrpSpPr>
        <p:grpSpPr>
          <a:xfrm>
            <a:off x="1908175" y="910590"/>
            <a:ext cx="5111750" cy="461963"/>
            <a:chOff x="2365403" y="613822"/>
            <a:chExt cx="5112567" cy="461665"/>
          </a:xfrm>
        </p:grpSpPr>
        <p:sp>
          <p:nvSpPr>
            <p:cNvPr id="5" name="矩形 4"/>
            <p:cNvSpPr/>
            <p:nvPr/>
          </p:nvSpPr>
          <p:spPr>
            <a:xfrm>
              <a:off x="2811017" y="613822"/>
              <a:ext cx="4365356" cy="461665"/>
            </a:xfrm>
            <a:prstGeom prst="rect">
              <a:avLst/>
            </a:prstGeom>
          </p:spPr>
          <p:txBody>
            <a:bodyP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高新技术企业有哪些认定条件？</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6" name="等腰三角形 5"/>
            <p:cNvSpPr/>
            <p:nvPr/>
          </p:nvSpPr>
          <p:spPr>
            <a:xfrm rot="5400000" flipV="1">
              <a:off x="2340934" y="693818"/>
              <a:ext cx="350611" cy="301673"/>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6"/>
            <p:cNvSpPr/>
            <p:nvPr/>
          </p:nvSpPr>
          <p:spPr>
            <a:xfrm rot="16200000" flipH="1" flipV="1">
              <a:off x="7151828" y="693818"/>
              <a:ext cx="350611" cy="301673"/>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8" name="矩形 7"/>
          <p:cNvSpPr/>
          <p:nvPr/>
        </p:nvSpPr>
        <p:spPr>
          <a:xfrm>
            <a:off x="899592" y="2509013"/>
            <a:ext cx="7632848" cy="3298022"/>
          </a:xfrm>
          <a:prstGeom prst="rect">
            <a:avLst/>
          </a:prstGeom>
        </p:spPr>
        <p:txBody>
          <a:bodyPr>
            <a:spAutoFit/>
          </a:bodyPr>
          <a:p>
            <a:pPr marL="457200" marR="0" lvl="0" indent="-457200" algn="l" defTabSz="914400" rtl="0" eaLnBrk="1" fontAlgn="auto" latinLnBrk="0" hangingPunct="1">
              <a:lnSpc>
                <a:spcPct val="130000"/>
              </a:lnSpc>
              <a:spcBef>
                <a:spcPts val="0"/>
              </a:spcBef>
              <a:spcAft>
                <a:spcPts val="120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a:t>
            </a:r>
            <a:r>
              <a:rPr kumimoji="0" lang="zh-CN"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申请认定时</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须注册成立一年以上；</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30000"/>
              </a:lnSpc>
              <a:spcBef>
                <a:spcPts val="0"/>
              </a:spcBef>
              <a:spcAft>
                <a:spcPts val="120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企业通过自主研发、受让、受赠、并购等方式，获得对其主要产品（服务）在技术上发挥核心支持作用的</a:t>
            </a:r>
            <a:r>
              <a:rPr kumimoji="0" lang="zh-CN"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知识产权的所有权</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 </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30000"/>
              </a:lnSpc>
              <a:spcBef>
                <a:spcPts val="0"/>
              </a:spcBef>
              <a:spcAft>
                <a:spcPts val="120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对企业主要产品（服务）发挥核心支持作用的</a:t>
            </a:r>
            <a:r>
              <a:rPr kumimoji="0" lang="zh-CN"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技术</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属于《国家重点支持的高新技术领域》规定的范围；</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30000"/>
              </a:lnSpc>
              <a:spcBef>
                <a:spcPts val="0"/>
              </a:spcBef>
              <a:spcAft>
                <a:spcPts val="120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企业从事研发和相关技术创新活动的</a:t>
            </a:r>
            <a:r>
              <a:rPr kumimoji="0" lang="zh-CN"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科技人员</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占企业当年职工总数的比例不低于</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10%</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p:txBody>
      </p:sp>
      <p:cxnSp>
        <p:nvCxnSpPr>
          <p:cNvPr id="9" name="直接箭头连接符 8"/>
          <p:cNvCxnSpPr/>
          <p:nvPr/>
        </p:nvCxnSpPr>
        <p:spPr>
          <a:xfrm>
            <a:off x="899591" y="3040509"/>
            <a:ext cx="756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899591" y="3948247"/>
            <a:ext cx="756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99591" y="4898628"/>
            <a:ext cx="756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899591" y="5877705"/>
            <a:ext cx="756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13" name="五边形 12"/>
          <p:cNvSpPr/>
          <p:nvPr/>
        </p:nvSpPr>
        <p:spPr bwMode="auto">
          <a:xfrm>
            <a:off x="769142" y="1703969"/>
            <a:ext cx="3168352" cy="588893"/>
          </a:xfrm>
          <a:prstGeom prst="homePlate">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须同时满足以下八个条件</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6660231" y="2649896"/>
            <a:ext cx="1296144" cy="592033"/>
          </a:xfrm>
          <a:prstGeom prst="roundRect">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en-US" altLang="zh-CN"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5%</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3" name="矩形 2"/>
          <p:cNvSpPr/>
          <p:nvPr/>
        </p:nvSpPr>
        <p:spPr>
          <a:xfrm>
            <a:off x="743484" y="851435"/>
            <a:ext cx="7788956" cy="1292662"/>
          </a:xfrm>
          <a:prstGeom prst="rect">
            <a:avLst/>
          </a:prstGeom>
        </p:spPr>
        <p:txBody>
          <a:bodyPr>
            <a:spAutoFit/>
          </a:bodyPr>
          <a:p>
            <a:pPr marL="457200" marR="0" lvl="0" indent="-457200" algn="l" defTabSz="914400" rtl="0" eaLnBrk="1" fontAlgn="auto" latinLnBrk="0" hangingPunct="1">
              <a:lnSpc>
                <a:spcPct val="130000"/>
              </a:lnSpc>
              <a:spcBef>
                <a:spcPts val="0"/>
              </a:spcBef>
              <a:spcAft>
                <a:spcPts val="1200"/>
              </a:spcAft>
              <a:buClrTx/>
              <a:buSzTx/>
              <a:buFont typeface="+mj-lt"/>
              <a:buAutoNum type="arabicPeriod" startAt="5"/>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企业近三个会计年度（实际经营期不满三年的按实际经营时间计算，下同）的研究开发费用总额占同期销售收入总额的比例符合如下要求： </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p:txBody>
      </p:sp>
      <p:sp>
        <p:nvSpPr>
          <p:cNvPr id="6" name="矩形 5"/>
          <p:cNvSpPr/>
          <p:nvPr/>
        </p:nvSpPr>
        <p:spPr>
          <a:xfrm>
            <a:off x="1187622" y="2147577"/>
            <a:ext cx="2236511" cy="400111"/>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最近一年销售收入</a:t>
            </a:r>
            <a:endPar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9" name="圆角矩形 8"/>
          <p:cNvSpPr/>
          <p:nvPr/>
        </p:nvSpPr>
        <p:spPr>
          <a:xfrm>
            <a:off x="1187622" y="2649897"/>
            <a:ext cx="2304258" cy="59203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5,000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万元</a:t>
            </a: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2" name="直接箭头连接符 11"/>
          <p:cNvCxnSpPr>
            <a:stCxn id="9" idx="3"/>
            <a:endCxn id="11" idx="1"/>
          </p:cNvCxnSpPr>
          <p:nvPr/>
        </p:nvCxnSpPr>
        <p:spPr>
          <a:xfrm>
            <a:off x="3491880" y="2874158"/>
            <a:ext cx="3168650" cy="0"/>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021287" y="2003565"/>
            <a:ext cx="2574033" cy="646331"/>
          </a:xfrm>
          <a:prstGeom prst="rect">
            <a:avLst/>
          </a:prstGeom>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研究开发费用总额占同期销售收入总额的比例</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圆角矩形 15"/>
          <p:cNvSpPr/>
          <p:nvPr/>
        </p:nvSpPr>
        <p:spPr>
          <a:xfrm>
            <a:off x="6660231" y="3374872"/>
            <a:ext cx="1296144" cy="697088"/>
          </a:xfrm>
          <a:prstGeom prst="roundRect">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en-US" altLang="zh-CN"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4%</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17" name="圆角矩形 16"/>
          <p:cNvSpPr/>
          <p:nvPr/>
        </p:nvSpPr>
        <p:spPr>
          <a:xfrm>
            <a:off x="1187622" y="3374873"/>
            <a:ext cx="2304258" cy="69708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 </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5,000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万元</a:t>
            </a:r>
            <a:endPar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20,000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万元</a:t>
            </a: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8" name="直接箭头连接符 17"/>
          <p:cNvCxnSpPr>
            <a:stCxn id="17" idx="3"/>
            <a:endCxn id="16" idx="1"/>
          </p:cNvCxnSpPr>
          <p:nvPr/>
        </p:nvCxnSpPr>
        <p:spPr>
          <a:xfrm>
            <a:off x="3491880" y="3651662"/>
            <a:ext cx="3168650" cy="0"/>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6660231" y="4216705"/>
            <a:ext cx="1296144" cy="592033"/>
          </a:xfrm>
          <a:prstGeom prst="roundRect">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en-US" altLang="zh-CN"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3%</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22" name="圆角矩形 21"/>
          <p:cNvSpPr/>
          <p:nvPr/>
        </p:nvSpPr>
        <p:spPr>
          <a:xfrm>
            <a:off x="1187622" y="4216706"/>
            <a:ext cx="2304258" cy="59203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20,000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万元</a:t>
            </a: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23" name="直接箭头连接符 22"/>
          <p:cNvCxnSpPr>
            <a:stCxn id="22" idx="3"/>
            <a:endCxn id="21" idx="1"/>
          </p:cNvCxnSpPr>
          <p:nvPr/>
        </p:nvCxnSpPr>
        <p:spPr>
          <a:xfrm>
            <a:off x="3491880" y="4440334"/>
            <a:ext cx="3168650" cy="0"/>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187622" y="5027898"/>
            <a:ext cx="7407698" cy="883920"/>
          </a:xfrm>
          <a:prstGeom prst="rect">
            <a:avLst/>
          </a:prstGeom>
        </p:spPr>
        <p:txBody>
          <a:bodyPr>
            <a:spAutoFit/>
          </a:bodyPr>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其中，企业在中国境内发生的研究开发费用总额占全部研究开发费用总额的比例</a:t>
            </a:r>
            <a:r>
              <a:rPr kumimoji="0" lang="zh-CN"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不低于</a:t>
            </a:r>
            <a:r>
              <a:rPr kumimoji="0" lang="en-US"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60%</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99795" y="1677670"/>
            <a:ext cx="7310755" cy="3550920"/>
          </a:xfrm>
          <a:prstGeom prst="rect">
            <a:avLst/>
          </a:prstGeom>
        </p:spPr>
        <p:txBody>
          <a:bodyPr>
            <a:spAutoFit/>
          </a:bodyPr>
          <a:p>
            <a:pPr marL="457200" marR="0" lvl="0" indent="-457200" algn="l" defTabSz="914400" rtl="0" eaLnBrk="1" fontAlgn="auto" latinLnBrk="0" hangingPunct="1">
              <a:lnSpc>
                <a:spcPct val="130000"/>
              </a:lnSpc>
              <a:spcBef>
                <a:spcPts val="0"/>
              </a:spcBef>
              <a:spcAft>
                <a:spcPts val="1800"/>
              </a:spcAft>
              <a:buClrTx/>
              <a:buSzTx/>
              <a:buFont typeface="+mj-lt"/>
              <a:buAutoNum type="arabicPeriod" startAt="6"/>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近一年高新技术产品（服务）收入占企业同期总收入的比例</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不低于</a:t>
            </a:r>
            <a:r>
              <a:rPr kumimoji="0" lang="en-US"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60%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 （总收入</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收入总额</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不征税收入）</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30000"/>
              </a:lnSpc>
              <a:spcBef>
                <a:spcPts val="0"/>
              </a:spcBef>
              <a:spcAft>
                <a:spcPts val="1800"/>
              </a:spcAft>
              <a:buClrTx/>
              <a:buSzTx/>
              <a:buFont typeface="+mj-lt"/>
              <a:buAutoNum type="arabicPeriod" startAt="6"/>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企业创新</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能力评价</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应</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达到相应要求</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30000"/>
              </a:lnSpc>
              <a:spcBef>
                <a:spcPts val="0"/>
              </a:spcBef>
              <a:spcAft>
                <a:spcPts val="1800"/>
              </a:spcAft>
              <a:buClrTx/>
              <a:buSzTx/>
              <a:buFont typeface="+mj-lt"/>
              <a:buNone/>
              <a:defRPr/>
            </a:pP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8.</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企业申请认定</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前一年内</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未发生</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重大安全、重大质量事故或严重环境违法行为</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30000"/>
              </a:lnSpc>
              <a:spcBef>
                <a:spcPts val="0"/>
              </a:spcBef>
              <a:spcAft>
                <a:spcPts val="1800"/>
              </a:spcAft>
              <a:buClrTx/>
              <a:buSzTx/>
              <a:buFont typeface="+mj-lt"/>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注：不征税收入通常指财政拨款，依法收取并纳入财政管理的行政事业性收费、政府性基金，国务院规定的其他不征税收入</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p:txBody>
      </p:sp>
      <p:cxnSp>
        <p:nvCxnSpPr>
          <p:cNvPr id="5" name="直接箭头连接符 4"/>
          <p:cNvCxnSpPr/>
          <p:nvPr/>
        </p:nvCxnSpPr>
        <p:spPr>
          <a:xfrm>
            <a:off x="899591" y="2584208"/>
            <a:ext cx="73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899591" y="3285924"/>
            <a:ext cx="73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99591" y="4222027"/>
            <a:ext cx="73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3" name="Text Box 6"/>
          <p:cNvSpPr txBox="1"/>
          <p:nvPr/>
        </p:nvSpPr>
        <p:spPr>
          <a:xfrm>
            <a:off x="2085975" y="3002915"/>
            <a:ext cx="5382895" cy="1568450"/>
          </a:xfrm>
          <a:prstGeom prst="rect">
            <a:avLst/>
          </a:prstGeom>
          <a:noFill/>
          <a:ln w="9525">
            <a:noFill/>
          </a:ln>
        </p:spPr>
        <p:txBody>
          <a:bodyPr wrap="square">
            <a:spAutoFit/>
          </a:bodyPr>
          <a:lstStyle/>
          <a:p>
            <a:pPr marR="0" algn="ctr" defTabSz="914400" eaLnBrk="0" hangingPunct="0">
              <a:buClrTx/>
              <a:buSzTx/>
              <a:buFont typeface="Arial" panose="020B0604020202020204" pitchFamily="34" charset="0"/>
              <a:buNone/>
              <a:defRPr/>
            </a:pPr>
            <a:r>
              <a:rPr kumimoji="0" lang="zh-CN" altLang="en-US" sz="48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加快实施创新驱动发展战略</a:t>
            </a:r>
            <a:endParaRPr kumimoji="0" lang="zh-CN" altLang="en-US" sz="48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4337" name="文字方塊 1"/>
          <p:cNvSpPr txBox="1"/>
          <p:nvPr/>
        </p:nvSpPr>
        <p:spPr>
          <a:xfrm>
            <a:off x="2272665" y="1946910"/>
            <a:ext cx="5335270" cy="521970"/>
          </a:xfrm>
          <a:prstGeom prst="rect">
            <a:avLst/>
          </a:prstGeom>
          <a:noFill/>
          <a:ln w="9525">
            <a:noFill/>
          </a:ln>
        </p:spPr>
        <p:txBody>
          <a:bodyPr wrap="square">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28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mn-cs"/>
              </a:rPr>
              <a:t>习近平总书记指出</a:t>
            </a:r>
            <a:endParaRPr kumimoji="0" lang="zh-CN" altLang="en-US" sz="28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mn-cs"/>
            </a:endParaRPr>
          </a:p>
        </p:txBody>
      </p:sp>
      <p:pic>
        <p:nvPicPr>
          <p:cNvPr id="11272" name="图片 4"/>
          <p:cNvPicPr>
            <a:picLocks noChangeAspect="1"/>
          </p:cNvPicPr>
          <p:nvPr/>
        </p:nvPicPr>
        <p:blipFill>
          <a:blip r:embed="rId1"/>
          <a:stretch>
            <a:fillRect/>
          </a:stretch>
        </p:blipFill>
        <p:spPr>
          <a:xfrm>
            <a:off x="847725" y="1285875"/>
            <a:ext cx="1603375" cy="1182688"/>
          </a:xfrm>
          <a:prstGeom prst="rect">
            <a:avLst/>
          </a:prstGeom>
          <a:noFill/>
          <a:ln w="9525">
            <a:noFill/>
          </a:ln>
        </p:spPr>
      </p:pic>
      <p:sp>
        <p:nvSpPr>
          <p:cNvPr id="15" name="文字方塊 1"/>
          <p:cNvSpPr txBox="1"/>
          <p:nvPr/>
        </p:nvSpPr>
        <p:spPr>
          <a:xfrm>
            <a:off x="121285" y="50165"/>
            <a:ext cx="1649729" cy="701028"/>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ea"/>
              </a:rPr>
              <a:t>导语</a:t>
            </a:r>
            <a:endPar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7" name="组合 3"/>
          <p:cNvGrpSpPr/>
          <p:nvPr/>
        </p:nvGrpSpPr>
        <p:grpSpPr>
          <a:xfrm>
            <a:off x="1979613" y="766128"/>
            <a:ext cx="5684837" cy="457200"/>
            <a:chOff x="2365402" y="613822"/>
            <a:chExt cx="5112567" cy="458481"/>
          </a:xfrm>
        </p:grpSpPr>
        <p:sp>
          <p:nvSpPr>
            <p:cNvPr id="5" name="矩形 4"/>
            <p:cNvSpPr/>
            <p:nvPr/>
          </p:nvSpPr>
          <p:spPr>
            <a:xfrm>
              <a:off x="2811017" y="613822"/>
              <a:ext cx="4365356" cy="458481"/>
            </a:xfrm>
            <a:prstGeom prst="rect">
              <a:avLst/>
            </a:prstGeom>
          </p:spPr>
          <p:txBody>
            <a:bodyP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高新技术企业有哪些优惠政策？</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6" name="等腰三角形 5"/>
            <p:cNvSpPr/>
            <p:nvPr/>
          </p:nvSpPr>
          <p:spPr>
            <a:xfrm rot="5400000" flipV="1">
              <a:off x="2340909" y="694033"/>
              <a:ext cx="350229" cy="301243"/>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6"/>
            <p:cNvSpPr/>
            <p:nvPr/>
          </p:nvSpPr>
          <p:spPr>
            <a:xfrm rot="16200000" flipH="1" flipV="1">
              <a:off x="7152233" y="694033"/>
              <a:ext cx="350229" cy="301243"/>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8" name="矩形 7"/>
          <p:cNvSpPr/>
          <p:nvPr/>
        </p:nvSpPr>
        <p:spPr>
          <a:xfrm>
            <a:off x="683568" y="1402381"/>
            <a:ext cx="7948413" cy="4708981"/>
          </a:xfrm>
          <a:prstGeom prst="rect">
            <a:avLst/>
          </a:prstGeom>
        </p:spPr>
        <p:txBody>
          <a:bodyPr>
            <a:spAutoFit/>
          </a:bodyPr>
          <a:p>
            <a:pPr marL="457200" marR="0" lvl="0" indent="-457200" algn="l" defTabSz="914400" rtl="0" eaLnBrk="1" fontAlgn="auto" latinLnBrk="0" hangingPunct="1">
              <a:lnSpc>
                <a:spcPct val="150000"/>
              </a:lnSpc>
              <a:spcBef>
                <a:spcPts val="0"/>
              </a:spcBef>
              <a:spcAft>
                <a:spcPts val="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减按</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15%</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缴纳所得税（税法规定）</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 </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促进研发费加计扣除和固定资产加速折旧政策的落实</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b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b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财税【</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2015</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119</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号、财税【</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2014</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75</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号、财税【</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2015</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106</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号 </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 </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享受股改税收优惠政策</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财税【</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2015</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116</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号文件</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有三点</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endPar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自治区出台的相关扶持政策：</a:t>
            </a:r>
            <a:b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b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①首次认定的高新技术企业将获得最高</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100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万元奖补资金支持；</a:t>
            </a:r>
            <a:b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b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②自治区企业科技创新后补助项目按研发费用的</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30%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给予补助；</a:t>
            </a:r>
            <a:endPar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③外地高企来宁设立法人企业，直接纳入高企培育库，享受</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50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万</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元研发支持； </a:t>
            </a:r>
            <a:endPar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④各市出台的其他政策</a:t>
            </a:r>
            <a:endPar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5" name="组合 3"/>
          <p:cNvGrpSpPr/>
          <p:nvPr/>
        </p:nvGrpSpPr>
        <p:grpSpPr>
          <a:xfrm>
            <a:off x="1331913" y="1270635"/>
            <a:ext cx="6205537" cy="461963"/>
            <a:chOff x="1789338" y="608021"/>
            <a:chExt cx="6206252" cy="461665"/>
          </a:xfrm>
        </p:grpSpPr>
        <p:sp>
          <p:nvSpPr>
            <p:cNvPr id="5" name="矩形 4"/>
            <p:cNvSpPr/>
            <p:nvPr/>
          </p:nvSpPr>
          <p:spPr>
            <a:xfrm>
              <a:off x="2382787" y="608021"/>
              <a:ext cx="5085437" cy="461665"/>
            </a:xfrm>
            <a:prstGeom prst="rect">
              <a:avLst/>
            </a:prstGeom>
          </p:spPr>
          <p:txBody>
            <a:bodyP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企业为什么要申请高新技术企业认定？</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6" name="等腰三角形 5"/>
            <p:cNvSpPr/>
            <p:nvPr/>
          </p:nvSpPr>
          <p:spPr>
            <a:xfrm rot="5400000" flipV="1">
              <a:off x="1764864" y="688024"/>
              <a:ext cx="350611" cy="301660"/>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6"/>
            <p:cNvSpPr/>
            <p:nvPr/>
          </p:nvSpPr>
          <p:spPr>
            <a:xfrm rot="16200000" flipH="1" flipV="1">
              <a:off x="7669456" y="688024"/>
              <a:ext cx="350611" cy="301660"/>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8" name="矩形 7"/>
          <p:cNvSpPr/>
          <p:nvPr/>
        </p:nvSpPr>
        <p:spPr>
          <a:xfrm>
            <a:off x="971600" y="2062870"/>
            <a:ext cx="7714180" cy="3477877"/>
          </a:xfrm>
          <a:prstGeom prst="rect">
            <a:avLst/>
          </a:prstGeom>
        </p:spPr>
        <p:txBody>
          <a:bodyPr>
            <a:spAutoFit/>
          </a:bodyPr>
          <a:p>
            <a:pPr marL="342900" marR="0" lvl="0" indent="-342900" algn="l" defTabSz="914400" rtl="0" eaLnBrk="1" fontAlgn="auto" latinLnBrk="0" hangingPunct="1">
              <a:lnSpc>
                <a:spcPct val="200000"/>
              </a:lnSpc>
              <a:spcBef>
                <a:spcPts val="0"/>
              </a:spcBef>
              <a:spcAft>
                <a:spcPts val="0"/>
              </a:spcAft>
              <a:buClr>
                <a:srgbClr val="C00000"/>
              </a:buClr>
              <a:buSzPct val="80000"/>
              <a:buFont typeface="Wingdings" panose="05000000000000000000" pitchFamily="2" charset="2"/>
              <a:buChar char="þ"/>
              <a:defRPr/>
            </a:pPr>
            <a:r>
              <a:rPr kumimoji="0" lang="zh-CN" altLang="en-US" sz="22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企业确定战略发展方向的需要。 </a:t>
            </a:r>
            <a:endParaRPr kumimoji="0" lang="zh-CN" altLang="en-US" sz="22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200000"/>
              </a:lnSpc>
              <a:spcBef>
                <a:spcPts val="0"/>
              </a:spcBef>
              <a:spcAft>
                <a:spcPts val="0"/>
              </a:spcAft>
              <a:buClr>
                <a:srgbClr val="C00000"/>
              </a:buClr>
              <a:buSzPct val="80000"/>
              <a:buFont typeface="Wingdings" panose="05000000000000000000" pitchFamily="2" charset="2"/>
              <a:buChar char="þ"/>
              <a:defRPr/>
            </a:pPr>
            <a:r>
              <a:rPr kumimoji="0" lang="zh-CN" altLang="en-US" sz="22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企业规范内部管理的需要。 </a:t>
            </a:r>
            <a:endParaRPr kumimoji="0" lang="zh-CN" altLang="en-US" sz="22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200000"/>
              </a:lnSpc>
              <a:spcBef>
                <a:spcPts val="0"/>
              </a:spcBef>
              <a:spcAft>
                <a:spcPts val="0"/>
              </a:spcAft>
              <a:buClr>
                <a:srgbClr val="C00000"/>
              </a:buClr>
              <a:buSzPct val="80000"/>
              <a:buFont typeface="Wingdings" panose="05000000000000000000" pitchFamily="2" charset="2"/>
              <a:buChar char="þ"/>
              <a:defRPr/>
            </a:pPr>
            <a:r>
              <a:rPr kumimoji="0" lang="zh-CN" altLang="en-US" sz="22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企业享受税收优惠政策的需要。 </a:t>
            </a:r>
            <a:endParaRPr kumimoji="0" lang="zh-CN" altLang="en-US" sz="22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200000"/>
              </a:lnSpc>
              <a:spcBef>
                <a:spcPts val="0"/>
              </a:spcBef>
              <a:spcAft>
                <a:spcPts val="0"/>
              </a:spcAft>
              <a:buClr>
                <a:srgbClr val="C00000"/>
              </a:buClr>
              <a:buSzPct val="80000"/>
              <a:buFont typeface="Wingdings" panose="05000000000000000000" pitchFamily="2" charset="2"/>
              <a:buChar char="þ"/>
              <a:defRPr/>
            </a:pPr>
            <a:r>
              <a:rPr kumimoji="0" lang="zh-CN" altLang="en-US" sz="22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企业形成核心竞争力的需要。 </a:t>
            </a:r>
            <a:endParaRPr kumimoji="0" lang="zh-CN" altLang="en-US" sz="22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200000"/>
              </a:lnSpc>
              <a:spcBef>
                <a:spcPts val="0"/>
              </a:spcBef>
              <a:spcAft>
                <a:spcPts val="0"/>
              </a:spcAft>
              <a:buClr>
                <a:srgbClr val="C00000"/>
              </a:buClr>
              <a:buSzPct val="80000"/>
              <a:buFont typeface="Wingdings" panose="05000000000000000000" pitchFamily="2" charset="2"/>
              <a:buChar char="þ"/>
              <a:defRPr/>
            </a:pPr>
            <a:r>
              <a:rPr kumimoji="0" lang="zh-CN" altLang="en-US" sz="22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企业成为“强者更强、弱者变强”走得更远的需要。 </a:t>
            </a:r>
            <a:endParaRPr kumimoji="0" lang="zh-CN" altLang="en-US" sz="2200" b="0" i="0" u="none" strike="noStrike" kern="1200" cap="none" spc="0" normalizeH="0" baseline="0" noProof="0" dirty="0">
              <a:ln>
                <a:solidFill>
                  <a:schemeClr val="tx1">
                    <a:lumMod val="65000"/>
                    <a:lumOff val="35000"/>
                  </a:schemeClr>
                </a:solid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2"/>
          <p:cNvGrpSpPr/>
          <p:nvPr/>
        </p:nvGrpSpPr>
        <p:grpSpPr>
          <a:xfrm>
            <a:off x="1819275" y="3052763"/>
            <a:ext cx="7324725" cy="1023937"/>
            <a:chOff x="1820034" y="2864065"/>
            <a:chExt cx="7323967" cy="1024621"/>
          </a:xfrm>
        </p:grpSpPr>
        <p:pic>
          <p:nvPicPr>
            <p:cNvPr id="34819" name="Picture 2"/>
            <p:cNvPicPr>
              <a:picLocks noChangeAspect="1"/>
            </p:cNvPicPr>
            <p:nvPr/>
          </p:nvPicPr>
          <p:blipFill>
            <a:blip r:embed="rId1"/>
            <a:srcRect l="3485" t="4744" r="6648" b="6219"/>
            <a:stretch>
              <a:fillRect/>
            </a:stretch>
          </p:blipFill>
          <p:spPr>
            <a:xfrm>
              <a:off x="2375756" y="2911165"/>
              <a:ext cx="6768245" cy="936104"/>
            </a:xfrm>
            <a:prstGeom prst="rect">
              <a:avLst/>
            </a:prstGeom>
            <a:noFill/>
            <a:ln w="9525">
              <a:noFill/>
            </a:ln>
          </p:spPr>
        </p:pic>
        <p:sp>
          <p:nvSpPr>
            <p:cNvPr id="5" name="矩形 4"/>
            <p:cNvSpPr/>
            <p:nvPr/>
          </p:nvSpPr>
          <p:spPr>
            <a:xfrm rot="2700000">
              <a:off x="1899821" y="2892240"/>
              <a:ext cx="969022" cy="969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a:xfrm flipH="1">
              <a:off x="2564495" y="2864065"/>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sp>
          <p:nvSpPr>
            <p:cNvPr id="7" name="TextBox 5"/>
            <p:cNvSpPr txBox="1"/>
            <p:nvPr/>
          </p:nvSpPr>
          <p:spPr>
            <a:xfrm>
              <a:off x="3459026" y="3107728"/>
              <a:ext cx="5109091" cy="584775"/>
            </a:xfrm>
            <a:prstGeom prst="rect">
              <a:avLst/>
            </a:prstGeom>
            <a:noFill/>
          </p:spPr>
          <p:txBody>
            <a:bodyPr wrap="none">
              <a:spAutoFit/>
            </a:bodyPr>
            <a:p>
              <a:pPr marR="0" defTabSz="914400" eaLnBrk="1" hangingPunct="1">
                <a:buClrTx/>
                <a:buSzTx/>
                <a:buFontTx/>
                <a:buNone/>
                <a:defRPr/>
              </a:pPr>
              <a:r>
                <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rPr>
                <a:t>高新技术企业认定工作流程</a:t>
              </a:r>
              <a:endPar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endParaRPr>
            </a:p>
          </p:txBody>
        </p:sp>
        <p:sp>
          <p:nvSpPr>
            <p:cNvPr id="8" name="矩形 7"/>
            <p:cNvSpPr/>
            <p:nvPr/>
          </p:nvSpPr>
          <p:spPr>
            <a:xfrm rot="2700000">
              <a:off x="1819662" y="2896209"/>
              <a:ext cx="967433" cy="96668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TextBox 10"/>
            <p:cNvSpPr txBox="1"/>
            <p:nvPr/>
          </p:nvSpPr>
          <p:spPr>
            <a:xfrm>
              <a:off x="2091191" y="3103282"/>
              <a:ext cx="425116" cy="584775"/>
            </a:xfrm>
            <a:prstGeom prst="rect">
              <a:avLst/>
            </a:prstGeom>
            <a:noFill/>
          </p:spPr>
          <p:txBody>
            <a:bodyPr>
              <a:spAutoFit/>
            </a:bodyPr>
            <a:p>
              <a:pPr marR="0" defTabSz="914400" eaLnBrk="1" hangingPunct="1">
                <a:buClrTx/>
                <a:buSzTx/>
                <a:buFontTx/>
                <a:buNone/>
                <a:defRPr/>
              </a:pPr>
              <a:r>
                <a:rPr kumimoji="0" lang="en-US" altLang="zh-CN" sz="3200" kern="1200" cap="none" spc="0" normalizeH="0" baseline="0" noProof="0" dirty="0">
                  <a:ln>
                    <a:solidFill>
                      <a:schemeClr val="bg1"/>
                    </a:solidFill>
                  </a:ln>
                  <a:solidFill>
                    <a:schemeClr val="bg1"/>
                  </a:solidFill>
                  <a:effectLst>
                    <a:glow rad="101600">
                      <a:schemeClr val="accent4">
                        <a:satMod val="175000"/>
                        <a:alpha val="40000"/>
                      </a:schemeClr>
                    </a:glow>
                  </a:effectLst>
                  <a:latin typeface="微软雅黑" panose="020B0503020204020204" pitchFamily="34" charset="-122"/>
                  <a:ea typeface="微软雅黑" panose="020B0503020204020204" pitchFamily="34" charset="-122"/>
                  <a:cs typeface="+mn-cs"/>
                </a:rPr>
                <a:t>2</a:t>
              </a:r>
              <a:endParaRPr kumimoji="0" lang="zh-CN" altLang="en-US" sz="3200" kern="1200" cap="none" spc="0" normalizeH="0" baseline="0" noProof="0" dirty="0">
                <a:ln>
                  <a:solidFill>
                    <a:schemeClr val="bg1"/>
                  </a:solidFill>
                </a:ln>
                <a:solidFill>
                  <a:schemeClr val="bg1"/>
                </a:solidFill>
                <a:effectLst>
                  <a:glow rad="101600">
                    <a:schemeClr val="accent4">
                      <a:satMod val="175000"/>
                      <a:alpha val="40000"/>
                    </a:schemeClr>
                  </a:glow>
                </a:effectLst>
                <a:latin typeface="微软雅黑" panose="020B0503020204020204" pitchFamily="34" charset="-122"/>
                <a:ea typeface="微软雅黑" panose="020B0503020204020204" pitchFamily="34" charset="-122"/>
                <a:cs typeface="+mn-cs"/>
              </a:endParaRPr>
            </a:p>
          </p:txBody>
        </p:sp>
        <p:cxnSp>
          <p:nvCxnSpPr>
            <p:cNvPr id="10" name="直接连接符 9"/>
            <p:cNvCxnSpPr/>
            <p:nvPr/>
          </p:nvCxnSpPr>
          <p:spPr>
            <a:xfrm flipH="1">
              <a:off x="2575606" y="3861681"/>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755139" y="1776402"/>
            <a:ext cx="1510518" cy="592033"/>
          </a:xfrm>
          <a:prstGeom prst="roundRect">
            <a:avLst>
              <a:gd name="adj" fmla="val 12991"/>
            </a:avLst>
          </a:prstGeom>
          <a:solidFill>
            <a:schemeClr val="tx1">
              <a:lumMod val="65000"/>
              <a:lumOff val="35000"/>
            </a:schemeClr>
          </a:soli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12700">
            <a:bevelB w="0" h="0"/>
            <a:contourClr>
              <a:schemeClr val="tx1">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自我评价</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4" name="圆角矩形 3"/>
          <p:cNvSpPr/>
          <p:nvPr/>
        </p:nvSpPr>
        <p:spPr>
          <a:xfrm>
            <a:off x="2987387" y="1776403"/>
            <a:ext cx="1294494" cy="592033"/>
          </a:xfrm>
          <a:prstGeom prst="roundRect">
            <a:avLst/>
          </a:prstGeom>
          <a:solidFill>
            <a:schemeClr val="tx1">
              <a:lumMod val="65000"/>
              <a:lumOff val="35000"/>
            </a:schemeClr>
          </a:soli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12700">
            <a:bevelB w="0" h="0"/>
            <a:contourClr>
              <a:schemeClr val="tx1">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注册登记</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5" name="圆角矩形 4"/>
          <p:cNvSpPr/>
          <p:nvPr/>
        </p:nvSpPr>
        <p:spPr>
          <a:xfrm>
            <a:off x="5003611" y="1776402"/>
            <a:ext cx="1294494" cy="592033"/>
          </a:xfrm>
          <a:prstGeom prst="roundRect">
            <a:avLst/>
          </a:prstGeom>
          <a:solidFill>
            <a:schemeClr val="tx1">
              <a:lumMod val="65000"/>
              <a:lumOff val="35000"/>
            </a:schemeClr>
          </a:soli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12700">
            <a:bevelB w="0" h="0"/>
            <a:contourClr>
              <a:schemeClr val="tx1">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提交材料</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35846" name="AutoShape 19"/>
          <p:cNvSpPr/>
          <p:nvPr/>
        </p:nvSpPr>
        <p:spPr>
          <a:xfrm rot="-5400000">
            <a:off x="2409825" y="1871345"/>
            <a:ext cx="431800" cy="403225"/>
          </a:xfrm>
          <a:prstGeom prst="downArrow">
            <a:avLst>
              <a:gd name="adj1" fmla="val 50000"/>
              <a:gd name="adj2" fmla="val 39217"/>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35847" name="AutoShape 19"/>
          <p:cNvSpPr/>
          <p:nvPr/>
        </p:nvSpPr>
        <p:spPr>
          <a:xfrm rot="-5400000">
            <a:off x="4413250" y="1871345"/>
            <a:ext cx="431800" cy="403225"/>
          </a:xfrm>
          <a:prstGeom prst="downArrow">
            <a:avLst>
              <a:gd name="adj1" fmla="val 50000"/>
              <a:gd name="adj2" fmla="val 39217"/>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8" name="圆角矩形 7"/>
          <p:cNvSpPr/>
          <p:nvPr/>
        </p:nvSpPr>
        <p:spPr>
          <a:xfrm>
            <a:off x="7021922" y="2945753"/>
            <a:ext cx="1294494" cy="592033"/>
          </a:xfrm>
          <a:prstGeom prst="roundRect">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n-cs"/>
              </a:rPr>
              <a:t>实地考察</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n-cs"/>
            </a:endParaRPr>
          </a:p>
        </p:txBody>
      </p:sp>
      <p:sp>
        <p:nvSpPr>
          <p:cNvPr id="35849" name="AutoShape 19"/>
          <p:cNvSpPr/>
          <p:nvPr/>
        </p:nvSpPr>
        <p:spPr>
          <a:xfrm>
            <a:off x="7521575" y="2479358"/>
            <a:ext cx="323850" cy="419100"/>
          </a:xfrm>
          <a:prstGeom prst="downArrow">
            <a:avLst>
              <a:gd name="adj1" fmla="val 50000"/>
              <a:gd name="adj2" fmla="val 39248"/>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16" name="圆角矩形 15"/>
          <p:cNvSpPr/>
          <p:nvPr/>
        </p:nvSpPr>
        <p:spPr>
          <a:xfrm>
            <a:off x="7019835" y="1776402"/>
            <a:ext cx="1294494" cy="592033"/>
          </a:xfrm>
          <a:prstGeom prst="roundRect">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n-cs"/>
              </a:rPr>
              <a:t>形式审查</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n-cs"/>
            </a:endParaRPr>
          </a:p>
        </p:txBody>
      </p:sp>
      <p:sp>
        <p:nvSpPr>
          <p:cNvPr id="35851" name="AutoShape 19"/>
          <p:cNvSpPr/>
          <p:nvPr/>
        </p:nvSpPr>
        <p:spPr>
          <a:xfrm rot="-5400000">
            <a:off x="6429375" y="1871345"/>
            <a:ext cx="431800" cy="403225"/>
          </a:xfrm>
          <a:prstGeom prst="downArrow">
            <a:avLst>
              <a:gd name="adj1" fmla="val 50000"/>
              <a:gd name="adj2" fmla="val 39217"/>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19" name="圆角矩形 18"/>
          <p:cNvSpPr/>
          <p:nvPr/>
        </p:nvSpPr>
        <p:spPr>
          <a:xfrm>
            <a:off x="5003611" y="4194987"/>
            <a:ext cx="1294494" cy="592033"/>
          </a:xfrm>
          <a:prstGeom prst="roundRect">
            <a:avLst/>
          </a:prstGeom>
          <a:solidFill>
            <a:schemeClr val="tx1">
              <a:lumMod val="65000"/>
              <a:lumOff val="35000"/>
            </a:schemeClr>
          </a:soli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12700">
            <a:bevelB w="0" h="0"/>
            <a:contourClr>
              <a:schemeClr val="tx1">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认定报备</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20" name="圆角矩形 19"/>
          <p:cNvSpPr/>
          <p:nvPr/>
        </p:nvSpPr>
        <p:spPr>
          <a:xfrm>
            <a:off x="7019835" y="4194986"/>
            <a:ext cx="1294494" cy="592033"/>
          </a:xfrm>
          <a:prstGeom prst="roundRect">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专家评审</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35854" name="AutoShape 19"/>
          <p:cNvSpPr/>
          <p:nvPr/>
        </p:nvSpPr>
        <p:spPr>
          <a:xfrm rot="5400000" flipH="1">
            <a:off x="4424363" y="4285933"/>
            <a:ext cx="431800" cy="404812"/>
          </a:xfrm>
          <a:prstGeom prst="downArrow">
            <a:avLst>
              <a:gd name="adj1" fmla="val 50000"/>
              <a:gd name="adj2" fmla="val 39217"/>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35855" name="AutoShape 19"/>
          <p:cNvSpPr/>
          <p:nvPr/>
        </p:nvSpPr>
        <p:spPr>
          <a:xfrm rot="5400000" flipH="1">
            <a:off x="6427788" y="4285933"/>
            <a:ext cx="431800" cy="404812"/>
          </a:xfrm>
          <a:prstGeom prst="downArrow">
            <a:avLst>
              <a:gd name="adj1" fmla="val 50000"/>
              <a:gd name="adj2" fmla="val 39217"/>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24" name="菱形 23"/>
          <p:cNvSpPr/>
          <p:nvPr/>
        </p:nvSpPr>
        <p:spPr>
          <a:xfrm>
            <a:off x="2987386" y="4143734"/>
            <a:ext cx="1381428" cy="702856"/>
          </a:xfrm>
          <a:prstGeom prst="diamond">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公示</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35857" name="AutoShape 19"/>
          <p:cNvSpPr/>
          <p:nvPr/>
        </p:nvSpPr>
        <p:spPr>
          <a:xfrm flipV="1">
            <a:off x="3473450" y="3617595"/>
            <a:ext cx="322263" cy="419100"/>
          </a:xfrm>
          <a:prstGeom prst="downArrow">
            <a:avLst>
              <a:gd name="adj1" fmla="val 50000"/>
              <a:gd name="adj2" fmla="val 39442"/>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26" name="圆角矩形 25"/>
          <p:cNvSpPr/>
          <p:nvPr/>
        </p:nvSpPr>
        <p:spPr>
          <a:xfrm>
            <a:off x="2987387" y="2974959"/>
            <a:ext cx="1294494" cy="592033"/>
          </a:xfrm>
          <a:prstGeom prst="roundRect">
            <a:avLst/>
          </a:prstGeom>
          <a:solidFill>
            <a:schemeClr val="tx1">
              <a:lumMod val="65000"/>
              <a:lumOff val="35000"/>
            </a:schemeClr>
          </a:soli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12700">
            <a:bevelB w="0" h="0"/>
            <a:contourClr>
              <a:schemeClr val="tx1">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核实处理</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35859" name="AutoShape 19"/>
          <p:cNvSpPr/>
          <p:nvPr/>
        </p:nvSpPr>
        <p:spPr>
          <a:xfrm>
            <a:off x="7505700" y="3696970"/>
            <a:ext cx="323850" cy="417513"/>
          </a:xfrm>
          <a:prstGeom prst="downArrow">
            <a:avLst>
              <a:gd name="adj1" fmla="val 50000"/>
              <a:gd name="adj2" fmla="val 39100"/>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28" name="矩形 27"/>
          <p:cNvSpPr/>
          <p:nvPr/>
        </p:nvSpPr>
        <p:spPr>
          <a:xfrm>
            <a:off x="3697835" y="3704685"/>
            <a:ext cx="877165"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有异议</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圆角矩形 28"/>
          <p:cNvSpPr/>
          <p:nvPr/>
        </p:nvSpPr>
        <p:spPr>
          <a:xfrm>
            <a:off x="755139" y="4187020"/>
            <a:ext cx="1510997" cy="592033"/>
          </a:xfrm>
          <a:prstGeom prst="roundRect">
            <a:avLst/>
          </a:prstGeom>
          <a:solidFill>
            <a:schemeClr val="tx1">
              <a:lumMod val="65000"/>
              <a:lumOff val="35000"/>
            </a:schemeClr>
          </a:soli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12700">
            <a:bevelB w="0" h="0"/>
            <a:contourClr>
              <a:schemeClr val="tx1">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备案、公告</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35862" name="AutoShape 19"/>
          <p:cNvSpPr/>
          <p:nvPr/>
        </p:nvSpPr>
        <p:spPr>
          <a:xfrm rot="5400000" flipH="1">
            <a:off x="2400300" y="4208145"/>
            <a:ext cx="431800" cy="549275"/>
          </a:xfrm>
          <a:prstGeom prst="downArrow">
            <a:avLst>
              <a:gd name="adj1" fmla="val 50000"/>
              <a:gd name="adj2" fmla="val 39151"/>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31" name="矩形 30"/>
          <p:cNvSpPr/>
          <p:nvPr/>
        </p:nvSpPr>
        <p:spPr>
          <a:xfrm>
            <a:off x="2204726" y="3862947"/>
            <a:ext cx="877163" cy="36933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无异议</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圆角矩形 31"/>
          <p:cNvSpPr/>
          <p:nvPr/>
        </p:nvSpPr>
        <p:spPr>
          <a:xfrm>
            <a:off x="755138" y="5413540"/>
            <a:ext cx="1449588" cy="592033"/>
          </a:xfrm>
          <a:prstGeom prst="roundRect">
            <a:avLst/>
          </a:prstGeom>
          <a:solidFill>
            <a:schemeClr val="tx1">
              <a:lumMod val="65000"/>
              <a:lumOff val="35000"/>
            </a:schemeClr>
          </a:soli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12700">
            <a:bevelB w="0" h="0"/>
            <a:contourClr>
              <a:schemeClr val="tx1">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颁发证书</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35865" name="AutoShape 19"/>
          <p:cNvSpPr/>
          <p:nvPr/>
        </p:nvSpPr>
        <p:spPr>
          <a:xfrm>
            <a:off x="1317625" y="4893945"/>
            <a:ext cx="323850" cy="419100"/>
          </a:xfrm>
          <a:prstGeom prst="downArrow">
            <a:avLst>
              <a:gd name="adj1" fmla="val 50000"/>
              <a:gd name="adj2" fmla="val 39248"/>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sp>
        <p:nvSpPr>
          <p:cNvPr id="34" name="圆角矩形 33"/>
          <p:cNvSpPr/>
          <p:nvPr/>
        </p:nvSpPr>
        <p:spPr>
          <a:xfrm>
            <a:off x="2987386" y="5430773"/>
            <a:ext cx="2520281" cy="592033"/>
          </a:xfrm>
          <a:prstGeom prst="roundRect">
            <a:avLst/>
          </a:prstGeom>
          <a:solidFill>
            <a:schemeClr val="tx1">
              <a:lumMod val="65000"/>
              <a:lumOff val="35000"/>
            </a:schemeClr>
          </a:soli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12700">
            <a:bevelB w="0" h="0"/>
            <a:contourClr>
              <a:schemeClr val="tx1">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办理税收优惠手续</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35867" name="AutoShape 19"/>
          <p:cNvSpPr/>
          <p:nvPr/>
        </p:nvSpPr>
        <p:spPr>
          <a:xfrm rot="-5400000">
            <a:off x="2379663" y="5444808"/>
            <a:ext cx="431800" cy="563562"/>
          </a:xfrm>
          <a:prstGeom prst="downArrow">
            <a:avLst>
              <a:gd name="adj1" fmla="val 50000"/>
              <a:gd name="adj2" fmla="val 39220"/>
            </a:avLst>
          </a:prstGeom>
          <a:gradFill rotWithShape="1">
            <a:gsLst>
              <a:gs pos="0">
                <a:srgbClr val="808080"/>
              </a:gs>
              <a:gs pos="50000">
                <a:srgbClr val="FFFFFF"/>
              </a:gs>
              <a:gs pos="100000">
                <a:srgbClr val="808080"/>
              </a:gs>
            </a:gsLst>
            <a:lin ang="0" scaled="1"/>
            <a:tileRect/>
          </a:gradFill>
          <a:ln w="9525" cap="flat" cmpd="sng">
            <a:solidFill>
              <a:srgbClr val="333333"/>
            </a:solidFill>
            <a:prstDash val="solid"/>
            <a:miter/>
            <a:headEnd type="none" w="med" len="med"/>
            <a:tailEnd type="none" w="med" len="med"/>
          </a:ln>
        </p:spPr>
        <p:txBody>
          <a:bodyPr vert="eaVert" wrap="none" anchor="ctr"/>
          <a:lstStyle>
            <a:lvl1pPr marL="342900" indent="-342900" algn="l" rtl="0" eaLnBrk="0" fontAlgn="base" hangingPunct="0">
              <a:lnSpc>
                <a:spcPct val="150000"/>
              </a:lnSpc>
              <a:spcBef>
                <a:spcPct val="20000"/>
              </a:spcBef>
              <a:spcAft>
                <a:spcPct val="0"/>
              </a:spcAft>
              <a:buSzPct val="6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har char="–"/>
              <a:defRPr sz="2400">
                <a:solidFill>
                  <a:schemeClr val="tx1"/>
                </a:solidFill>
                <a:latin typeface="+mn-lt"/>
                <a:ea typeface="+mn-ea"/>
              </a:defRPr>
            </a:lvl2pPr>
            <a:lvl3pPr marL="1143000" indent="-228600" algn="l" rtl="0" eaLnBrk="0" fontAlgn="base" hangingPunct="0">
              <a:lnSpc>
                <a:spcPct val="150000"/>
              </a:lnSpc>
              <a:spcBef>
                <a:spcPct val="20000"/>
              </a:spcBef>
              <a:spcAft>
                <a:spcPct val="0"/>
              </a:spcAft>
              <a:buChar char="•"/>
              <a:defRPr sz="2000">
                <a:solidFill>
                  <a:schemeClr val="tx1"/>
                </a:solidFill>
                <a:latin typeface="+mn-lt"/>
                <a:ea typeface="+mn-ea"/>
              </a:defRPr>
            </a:lvl3pPr>
            <a:lvl4pPr marL="1600200" indent="-228600" algn="l" rtl="0" eaLnBrk="0" fontAlgn="base" hangingPunct="0">
              <a:lnSpc>
                <a:spcPct val="15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50000"/>
              </a:lnSpc>
              <a:spcBef>
                <a:spcPct val="20000"/>
              </a:spcBef>
              <a:spcAft>
                <a:spcPct val="0"/>
              </a:spcAft>
              <a:buChar char="»"/>
              <a:defRPr sz="2000">
                <a:solidFill>
                  <a:schemeClr val="tx1"/>
                </a:solidFill>
                <a:latin typeface="+mn-lt"/>
                <a:ea typeface="+mn-ea"/>
              </a:defRPr>
            </a:lvl5pPr>
          </a:lstStyle>
          <a:p>
            <a:pPr marL="0" lvl="0" indent="0" eaLnBrk="1" hangingPunct="1">
              <a:lnSpc>
                <a:spcPct val="100000"/>
              </a:lnSpc>
              <a:spcBef>
                <a:spcPct val="0"/>
              </a:spcBef>
              <a:buSzPct val="100000"/>
              <a:buNone/>
            </a:pPr>
            <a:endParaRPr lang="zh-CN" altLang="en-US" sz="1800" b="1" dirty="0"/>
          </a:p>
        </p:txBody>
      </p:sp>
      <p:grpSp>
        <p:nvGrpSpPr>
          <p:cNvPr id="35868" name="组合 35"/>
          <p:cNvGrpSpPr/>
          <p:nvPr/>
        </p:nvGrpSpPr>
        <p:grpSpPr>
          <a:xfrm>
            <a:off x="1763713" y="912495"/>
            <a:ext cx="5608637" cy="461963"/>
            <a:chOff x="2221387" y="613822"/>
            <a:chExt cx="5608508" cy="461665"/>
          </a:xfrm>
        </p:grpSpPr>
        <p:sp>
          <p:nvSpPr>
            <p:cNvPr id="37" name="矩形 36"/>
            <p:cNvSpPr/>
            <p:nvPr/>
          </p:nvSpPr>
          <p:spPr>
            <a:xfrm>
              <a:off x="2221387" y="613822"/>
              <a:ext cx="5608508" cy="46166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认定工作流程</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38" name="等腰三角形 37"/>
            <p:cNvSpPr/>
            <p:nvPr/>
          </p:nvSpPr>
          <p:spPr>
            <a:xfrm rot="5400000" flipV="1">
              <a:off x="3431938" y="693845"/>
              <a:ext cx="350611" cy="301618"/>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9" name="等腰三角形 38"/>
            <p:cNvSpPr/>
            <p:nvPr/>
          </p:nvSpPr>
          <p:spPr>
            <a:xfrm rot="16200000" flipH="1" flipV="1">
              <a:off x="6302072" y="693845"/>
              <a:ext cx="350611" cy="301618"/>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40" name="矩形 39"/>
          <p:cNvSpPr/>
          <p:nvPr/>
        </p:nvSpPr>
        <p:spPr>
          <a:xfrm>
            <a:off x="5096860" y="2365854"/>
            <a:ext cx="1107996" cy="923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网络填报</a:t>
            </a:r>
            <a:br>
              <a:rPr kumimoji="0" lang="en-US"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br>
            <a:r>
              <a:rPr kumimoji="0" lang="zh-CN" altLang="en-US"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在线打印</a:t>
            </a:r>
            <a:endParaRPr kumimoji="0" lang="en-US"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两套材料</a:t>
            </a:r>
            <a:endParaRPr kumimoji="0" lang="zh-CN" altLang="en-US"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41" name="矩形 40"/>
          <p:cNvSpPr/>
          <p:nvPr/>
        </p:nvSpPr>
        <p:spPr>
          <a:xfrm>
            <a:off x="7244698" y="4834327"/>
            <a:ext cx="877163" cy="36933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背靠背</a:t>
            </a:r>
            <a:endParaRPr kumimoji="0" lang="zh-CN" altLang="en-US"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5" name="组合 2"/>
          <p:cNvGrpSpPr/>
          <p:nvPr/>
        </p:nvGrpSpPr>
        <p:grpSpPr>
          <a:xfrm>
            <a:off x="1819275" y="3052763"/>
            <a:ext cx="7324725" cy="1023937"/>
            <a:chOff x="1820034" y="2864065"/>
            <a:chExt cx="7323967" cy="1024621"/>
          </a:xfrm>
        </p:grpSpPr>
        <p:pic>
          <p:nvPicPr>
            <p:cNvPr id="38916" name="Picture 2"/>
            <p:cNvPicPr>
              <a:picLocks noChangeAspect="1"/>
            </p:cNvPicPr>
            <p:nvPr/>
          </p:nvPicPr>
          <p:blipFill>
            <a:blip r:embed="rId1"/>
            <a:srcRect l="3485" t="4744" r="6648" b="6219"/>
            <a:stretch>
              <a:fillRect/>
            </a:stretch>
          </p:blipFill>
          <p:spPr>
            <a:xfrm>
              <a:off x="2375756" y="2911165"/>
              <a:ext cx="6768245" cy="936104"/>
            </a:xfrm>
            <a:prstGeom prst="rect">
              <a:avLst/>
            </a:prstGeom>
            <a:noFill/>
            <a:ln w="9525">
              <a:noFill/>
            </a:ln>
          </p:spPr>
        </p:pic>
        <p:sp>
          <p:nvSpPr>
            <p:cNvPr id="5" name="矩形 4"/>
            <p:cNvSpPr/>
            <p:nvPr/>
          </p:nvSpPr>
          <p:spPr>
            <a:xfrm rot="2700000">
              <a:off x="1899821" y="2892240"/>
              <a:ext cx="969022" cy="969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a:xfrm flipH="1">
              <a:off x="2564495" y="2864065"/>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sp>
          <p:nvSpPr>
            <p:cNvPr id="7" name="TextBox 5"/>
            <p:cNvSpPr txBox="1"/>
            <p:nvPr/>
          </p:nvSpPr>
          <p:spPr>
            <a:xfrm>
              <a:off x="3459026" y="3107728"/>
              <a:ext cx="5109091" cy="584775"/>
            </a:xfrm>
            <a:prstGeom prst="rect">
              <a:avLst/>
            </a:prstGeom>
            <a:noFill/>
          </p:spPr>
          <p:txBody>
            <a:bodyPr wrap="none">
              <a:spAutoFit/>
            </a:bodyPr>
            <a:p>
              <a:pPr marR="0" defTabSz="914400" eaLnBrk="1" hangingPunct="1">
                <a:buClrTx/>
                <a:buSzTx/>
                <a:buFontTx/>
                <a:buNone/>
                <a:defRPr/>
              </a:pPr>
              <a:r>
                <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rPr>
                <a:t>高新技术企业认定评分标准</a:t>
              </a:r>
              <a:endPar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endParaRPr>
            </a:p>
          </p:txBody>
        </p:sp>
        <p:sp>
          <p:nvSpPr>
            <p:cNvPr id="8" name="矩形 7"/>
            <p:cNvSpPr/>
            <p:nvPr/>
          </p:nvSpPr>
          <p:spPr>
            <a:xfrm rot="2700000">
              <a:off x="1819662" y="2896209"/>
              <a:ext cx="967433" cy="96668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TextBox 10"/>
            <p:cNvSpPr txBox="1"/>
            <p:nvPr/>
          </p:nvSpPr>
          <p:spPr>
            <a:xfrm>
              <a:off x="2091191" y="3103282"/>
              <a:ext cx="425116" cy="584775"/>
            </a:xfrm>
            <a:prstGeom prst="rect">
              <a:avLst/>
            </a:prstGeom>
            <a:noFill/>
          </p:spPr>
          <p:txBody>
            <a:bodyPr>
              <a:spAutoFit/>
            </a:bodyPr>
            <a:p>
              <a:pPr marR="0" defTabSz="914400" eaLnBrk="1" hangingPunct="1">
                <a:buClrTx/>
                <a:buSzTx/>
                <a:buFontTx/>
                <a:buNone/>
                <a:defRPr/>
              </a:pPr>
              <a:r>
                <a:rPr kumimoji="0" lang="en-US" altLang="zh-CN" sz="3200" kern="1200" cap="none" spc="0" normalizeH="0" baseline="0" noProof="0" dirty="0">
                  <a:ln>
                    <a:solidFill>
                      <a:schemeClr val="bg1"/>
                    </a:solidFill>
                  </a:ln>
                  <a:solidFill>
                    <a:schemeClr val="bg1"/>
                  </a:solidFill>
                  <a:effectLst>
                    <a:glow rad="101600">
                      <a:schemeClr val="accent4">
                        <a:satMod val="175000"/>
                        <a:alpha val="40000"/>
                      </a:schemeClr>
                    </a:glow>
                  </a:effectLst>
                  <a:latin typeface="微软雅黑" panose="020B0503020204020204" pitchFamily="34" charset="-122"/>
                  <a:ea typeface="微软雅黑" panose="020B0503020204020204" pitchFamily="34" charset="-122"/>
                  <a:cs typeface="+mn-cs"/>
                </a:rPr>
                <a:t>3</a:t>
              </a:r>
              <a:endParaRPr kumimoji="0" lang="zh-CN" altLang="en-US" sz="3200" kern="1200" cap="none" spc="0" normalizeH="0" baseline="0" noProof="0" dirty="0">
                <a:ln>
                  <a:solidFill>
                    <a:schemeClr val="bg1"/>
                  </a:solidFill>
                </a:ln>
                <a:solidFill>
                  <a:schemeClr val="bg1"/>
                </a:solidFill>
                <a:effectLst>
                  <a:glow rad="101600">
                    <a:schemeClr val="accent4">
                      <a:satMod val="175000"/>
                      <a:alpha val="40000"/>
                    </a:schemeClr>
                  </a:glow>
                </a:effectLst>
                <a:latin typeface="微软雅黑" panose="020B0503020204020204" pitchFamily="34" charset="-122"/>
                <a:ea typeface="微软雅黑" panose="020B0503020204020204" pitchFamily="34" charset="-122"/>
                <a:cs typeface="+mn-cs"/>
              </a:endParaRPr>
            </a:p>
          </p:txBody>
        </p:sp>
        <p:cxnSp>
          <p:nvCxnSpPr>
            <p:cNvPr id="10" name="直接连接符 9"/>
            <p:cNvCxnSpPr/>
            <p:nvPr/>
          </p:nvCxnSpPr>
          <p:spPr>
            <a:xfrm flipH="1">
              <a:off x="2575606" y="3861681"/>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899591" y="3070983"/>
          <a:ext cx="7488832" cy="2906713"/>
        </p:xfrm>
        <a:graphic>
          <a:graphicData uri="http://schemas.openxmlformats.org/drawingml/2006/table">
            <a:tbl>
              <a:tblPr>
                <a:tableStyleId>{69C7853C-536D-4A76-A0AE-DD22124D55A5}</a:tableStyleId>
              </a:tblPr>
              <a:tblGrid>
                <a:gridCol w="1260564"/>
                <a:gridCol w="4088602"/>
                <a:gridCol w="2139666"/>
              </a:tblGrid>
              <a:tr h="582613">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en-US"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序号</a:t>
                      </a:r>
                      <a:endParaRPr kumimoji="0" lang="zh-CN" sz="2400" b="1"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指</a:t>
                      </a:r>
                      <a:r>
                        <a:rPr kumimoji="0" lang="en-US"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 </a:t>
                      </a:r>
                      <a:r>
                        <a:rPr kumimoji="0" 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标</a:t>
                      </a:r>
                      <a:endParaRPr kumimoji="0" lang="zh-CN" sz="2400" b="1"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分值</a:t>
                      </a:r>
                      <a:endParaRPr kumimoji="0" lang="zh-CN" sz="2400" b="1"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025">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en-US" altLang="zh-CN" sz="2400" u="none" strike="noStrike" cap="none" normalizeH="0" baseline="0" smtClean="0">
                          <a:ln>
                            <a:solidFill>
                              <a:schemeClr val="tx1">
                                <a:lumMod val="65000"/>
                                <a:lumOff val="35000"/>
                              </a:schemeClr>
                            </a:solidFill>
                          </a:ln>
                          <a:effectLst/>
                          <a:latin typeface="黑体" panose="02010609060101010101" pitchFamily="49" charset="-122"/>
                          <a:ea typeface="黑体" panose="02010609060101010101" pitchFamily="49" charset="-122"/>
                        </a:rPr>
                        <a:t>1</a:t>
                      </a:r>
                      <a:endParaRPr kumimoji="0" lang="zh-CN" altLang="zh-CN" sz="24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l" defTabSz="914400" rtl="0" eaLnBrk="1" fontAlgn="base" latinLnBrk="0" hangingPunct="1">
                        <a:lnSpc>
                          <a:spcPct val="125000"/>
                        </a:lnSpc>
                        <a:spcBef>
                          <a:spcPts val="240"/>
                        </a:spcBef>
                        <a:spcAft>
                          <a:spcPct val="0"/>
                        </a:spcAft>
                        <a:buClrTx/>
                        <a:buSzTx/>
                        <a:buFontTx/>
                        <a:buNone/>
                      </a:pPr>
                      <a:r>
                        <a:rPr kumimoji="0" 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知识产权</a:t>
                      </a:r>
                      <a:endParaRPr kumimoji="0" lang="zh-CN" sz="24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a:t>
                      </a:r>
                      <a:r>
                        <a:rPr kumimoji="0" lang="en-US" alt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30</a:t>
                      </a:r>
                      <a:endParaRPr kumimoji="0" lang="zh-CN" altLang="zh-CN" sz="24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025">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en-US" altLang="zh-CN" sz="2400" u="none" strike="noStrike" cap="none" normalizeH="0" baseline="0" smtClean="0">
                          <a:ln>
                            <a:solidFill>
                              <a:schemeClr val="tx1">
                                <a:lumMod val="65000"/>
                                <a:lumOff val="35000"/>
                              </a:schemeClr>
                            </a:solidFill>
                          </a:ln>
                          <a:effectLst/>
                          <a:latin typeface="黑体" panose="02010609060101010101" pitchFamily="49" charset="-122"/>
                          <a:ea typeface="黑体" panose="02010609060101010101" pitchFamily="49" charset="-122"/>
                        </a:rPr>
                        <a:t>2</a:t>
                      </a:r>
                      <a:endParaRPr kumimoji="0" lang="zh-CN" altLang="zh-CN" sz="24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l" defTabSz="914400" rtl="0" eaLnBrk="1" fontAlgn="base" latinLnBrk="0" hangingPunct="1">
                        <a:lnSpc>
                          <a:spcPct val="125000"/>
                        </a:lnSpc>
                        <a:spcBef>
                          <a:spcPts val="240"/>
                        </a:spcBef>
                        <a:spcAft>
                          <a:spcPct val="0"/>
                        </a:spcAft>
                        <a:buClrTx/>
                        <a:buSzTx/>
                        <a:buFontTx/>
                        <a:buNone/>
                      </a:pPr>
                      <a:r>
                        <a:rPr kumimoji="0" 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科技成果转化能力</a:t>
                      </a:r>
                      <a:endParaRPr kumimoji="0" lang="zh-CN" sz="24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a:t>
                      </a:r>
                      <a:r>
                        <a:rPr kumimoji="0" lang="en-US" alt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30</a:t>
                      </a:r>
                      <a:endParaRPr kumimoji="0" lang="zh-CN" altLang="zh-CN" sz="24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025">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en-US" altLang="zh-CN" sz="2400" u="none" strike="noStrike" cap="none" normalizeH="0" baseline="0" smtClean="0">
                          <a:ln>
                            <a:solidFill>
                              <a:schemeClr val="tx1">
                                <a:lumMod val="65000"/>
                                <a:lumOff val="35000"/>
                              </a:schemeClr>
                            </a:solidFill>
                          </a:ln>
                          <a:effectLst/>
                          <a:latin typeface="黑体" panose="02010609060101010101" pitchFamily="49" charset="-122"/>
                          <a:ea typeface="黑体" panose="02010609060101010101" pitchFamily="49" charset="-122"/>
                        </a:rPr>
                        <a:t>3</a:t>
                      </a:r>
                      <a:endParaRPr kumimoji="0" lang="zh-CN" altLang="zh-CN" sz="24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l" defTabSz="914400" rtl="0" eaLnBrk="1" fontAlgn="base" latinLnBrk="0" hangingPunct="1">
                        <a:lnSpc>
                          <a:spcPct val="125000"/>
                        </a:lnSpc>
                        <a:spcBef>
                          <a:spcPts val="240"/>
                        </a:spcBef>
                        <a:spcAft>
                          <a:spcPct val="0"/>
                        </a:spcAft>
                        <a:buClrTx/>
                        <a:buSzTx/>
                        <a:buFontTx/>
                        <a:buNone/>
                      </a:pPr>
                      <a:r>
                        <a:rPr kumimoji="0" lang="zh-CN" sz="2400" u="none" strike="noStrike" cap="none" normalizeH="0" baseline="0" smtClean="0">
                          <a:ln>
                            <a:solidFill>
                              <a:schemeClr val="tx1">
                                <a:lumMod val="65000"/>
                                <a:lumOff val="35000"/>
                              </a:schemeClr>
                            </a:solidFill>
                          </a:ln>
                          <a:effectLst/>
                          <a:latin typeface="黑体" panose="02010609060101010101" pitchFamily="49" charset="-122"/>
                          <a:ea typeface="黑体" panose="02010609060101010101" pitchFamily="49" charset="-122"/>
                        </a:rPr>
                        <a:t>研究开发组织管理水平</a:t>
                      </a:r>
                      <a:endParaRPr kumimoji="0" lang="zh-CN" sz="24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zh-CN" sz="2400" u="none" strike="noStrike" cap="none" normalizeH="0" baseline="0" smtClean="0">
                          <a:ln>
                            <a:solidFill>
                              <a:schemeClr val="tx1">
                                <a:lumMod val="65000"/>
                                <a:lumOff val="35000"/>
                              </a:schemeClr>
                            </a:solidFill>
                          </a:ln>
                          <a:effectLst/>
                          <a:latin typeface="黑体" panose="02010609060101010101" pitchFamily="49" charset="-122"/>
                          <a:ea typeface="黑体" panose="02010609060101010101" pitchFamily="49" charset="-122"/>
                        </a:rPr>
                        <a:t>≤</a:t>
                      </a:r>
                      <a:r>
                        <a:rPr kumimoji="0" lang="en-US" altLang="zh-CN" sz="2400" u="none" strike="noStrike" cap="none" normalizeH="0" baseline="0" smtClean="0">
                          <a:ln>
                            <a:solidFill>
                              <a:schemeClr val="tx1">
                                <a:lumMod val="65000"/>
                                <a:lumOff val="35000"/>
                              </a:schemeClr>
                            </a:solidFill>
                          </a:ln>
                          <a:effectLst/>
                          <a:latin typeface="黑体" panose="02010609060101010101" pitchFamily="49" charset="-122"/>
                          <a:ea typeface="黑体" panose="02010609060101010101" pitchFamily="49" charset="-122"/>
                        </a:rPr>
                        <a:t>20</a:t>
                      </a:r>
                      <a:endParaRPr kumimoji="0" lang="zh-CN" altLang="zh-CN" sz="24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025">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en-US" altLang="zh-CN" sz="2400" u="none" strike="noStrike" cap="none" normalizeH="0" baseline="0" smtClean="0">
                          <a:ln>
                            <a:solidFill>
                              <a:schemeClr val="tx1">
                                <a:lumMod val="65000"/>
                                <a:lumOff val="35000"/>
                              </a:schemeClr>
                            </a:solidFill>
                          </a:ln>
                          <a:effectLst/>
                          <a:latin typeface="黑体" panose="02010609060101010101" pitchFamily="49" charset="-122"/>
                          <a:ea typeface="黑体" panose="02010609060101010101" pitchFamily="49" charset="-122"/>
                        </a:rPr>
                        <a:t>4</a:t>
                      </a:r>
                      <a:endParaRPr kumimoji="0" lang="zh-CN" altLang="zh-CN" sz="24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l" defTabSz="914400" rtl="0" eaLnBrk="1" fontAlgn="base" latinLnBrk="0" hangingPunct="1">
                        <a:lnSpc>
                          <a:spcPct val="125000"/>
                        </a:lnSpc>
                        <a:spcBef>
                          <a:spcPts val="240"/>
                        </a:spcBef>
                        <a:spcAft>
                          <a:spcPct val="0"/>
                        </a:spcAft>
                        <a:buClrTx/>
                        <a:buSzTx/>
                        <a:buFontTx/>
                        <a:buNone/>
                      </a:pPr>
                      <a:r>
                        <a:rPr kumimoji="0" lang="zh-CN" sz="2400" u="none" strike="noStrike" cap="none" normalizeH="0" baseline="0" smtClean="0">
                          <a:ln>
                            <a:solidFill>
                              <a:schemeClr val="tx1">
                                <a:lumMod val="65000"/>
                                <a:lumOff val="35000"/>
                              </a:schemeClr>
                            </a:solidFill>
                          </a:ln>
                          <a:effectLst/>
                          <a:latin typeface="黑体" panose="02010609060101010101" pitchFamily="49" charset="-122"/>
                          <a:ea typeface="黑体" panose="02010609060101010101" pitchFamily="49" charset="-122"/>
                        </a:rPr>
                        <a:t>企业成长性</a:t>
                      </a:r>
                      <a:endParaRPr kumimoji="0" lang="zh-CN" sz="24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a:t>
                      </a:r>
                      <a:r>
                        <a:rPr kumimoji="0" lang="en-US" altLang="zh-CN" sz="2400" u="none" strike="noStrike" cap="none" normalizeH="0" baseline="0" dirty="0" smtClean="0">
                          <a:ln>
                            <a:solidFill>
                              <a:schemeClr val="tx1">
                                <a:lumMod val="65000"/>
                                <a:lumOff val="35000"/>
                              </a:schemeClr>
                            </a:solidFill>
                          </a:ln>
                          <a:effectLst/>
                          <a:latin typeface="黑体" panose="02010609060101010101" pitchFamily="49" charset="-122"/>
                          <a:ea typeface="黑体" panose="02010609060101010101" pitchFamily="49" charset="-122"/>
                        </a:rPr>
                        <a:t>20</a:t>
                      </a:r>
                      <a:endParaRPr kumimoji="0" lang="zh-CN" altLang="zh-CN" sz="24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9939" name="组合 3"/>
          <p:cNvGrpSpPr/>
          <p:nvPr/>
        </p:nvGrpSpPr>
        <p:grpSpPr>
          <a:xfrm>
            <a:off x="1763713" y="838835"/>
            <a:ext cx="5608637" cy="461963"/>
            <a:chOff x="2221387" y="613822"/>
            <a:chExt cx="5608508" cy="461665"/>
          </a:xfrm>
        </p:grpSpPr>
        <p:sp>
          <p:nvSpPr>
            <p:cNvPr id="5" name="矩形 4"/>
            <p:cNvSpPr/>
            <p:nvPr/>
          </p:nvSpPr>
          <p:spPr>
            <a:xfrm>
              <a:off x="2221387" y="613822"/>
              <a:ext cx="5608508" cy="461665"/>
            </a:xfrm>
            <a:prstGeom prst="rect">
              <a:avLst/>
            </a:prstGeom>
          </p:spPr>
          <p:txBody>
            <a:bodyP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高新技术企业认定评分标准</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6" name="等腰三角形 5"/>
            <p:cNvSpPr/>
            <p:nvPr/>
          </p:nvSpPr>
          <p:spPr>
            <a:xfrm rot="5400000" flipV="1">
              <a:off x="2701705" y="693845"/>
              <a:ext cx="350611" cy="301618"/>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6"/>
            <p:cNvSpPr/>
            <p:nvPr/>
          </p:nvSpPr>
          <p:spPr>
            <a:xfrm rot="16200000" flipH="1" flipV="1">
              <a:off x="7008493" y="693845"/>
              <a:ext cx="350611" cy="301618"/>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0" name="矩形 9"/>
          <p:cNvSpPr/>
          <p:nvPr/>
        </p:nvSpPr>
        <p:spPr>
          <a:xfrm>
            <a:off x="755576" y="1356304"/>
            <a:ext cx="7848871" cy="1569662"/>
          </a:xfrm>
          <a:prstGeom prst="rect">
            <a:avLst/>
          </a:prstGeom>
        </p:spPr>
        <p:txBody>
          <a:bodyPr>
            <a:spAutoFit/>
          </a:bodyPr>
          <a:p>
            <a:pPr marL="0" marR="0" lvl="0" indent="457200" algn="just" defTabSz="914400" rtl="0" eaLnBrk="1" fontAlgn="base" latinLnBrk="0" hangingPunct="1">
              <a:lnSpc>
                <a:spcPct val="120000"/>
              </a:lnSpc>
              <a:spcBef>
                <a:spcPct val="0"/>
              </a:spcBef>
              <a:spcAft>
                <a:spcPct val="0"/>
              </a:spcAft>
              <a:buClr>
                <a:srgbClr val="FF6600"/>
              </a:buClr>
              <a:buSzTx/>
              <a:buFontTx/>
              <a:buNone/>
              <a:defRPr/>
            </a:pP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企业创新能力主要从</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知识产权、科技成果转化能力、技术创新组织管理水平、企业成长性</a:t>
            </a: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等四项指标进行评价。各级指标均按整数打分，满分为</a:t>
            </a:r>
            <a:r>
              <a:rPr kumimoji="0" lang="en-US"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100</a:t>
            </a: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分，综合得分</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达到</a:t>
            </a:r>
            <a:r>
              <a:rPr kumimoji="0" lang="en-US"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70</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分以上（不含</a:t>
            </a:r>
            <a:r>
              <a:rPr kumimoji="0" lang="en-US"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70</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分）</a:t>
            </a: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为符合认定要求。四项指标分值结构详见下表：</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395288" y="2567305"/>
          <a:ext cx="8353424" cy="3416302"/>
        </p:xfrm>
        <a:graphic>
          <a:graphicData uri="http://schemas.openxmlformats.org/drawingml/2006/table">
            <a:tbl>
              <a:tblPr/>
              <a:tblGrid>
                <a:gridCol w="792134"/>
                <a:gridCol w="5257475"/>
                <a:gridCol w="2303815"/>
              </a:tblGrid>
              <a:tr h="522288">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en-US"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序号</a:t>
                      </a:r>
                      <a:endParaRPr kumimoji="0" 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知识产权相关评价指标</a:t>
                      </a:r>
                      <a:endParaRPr kumimoji="0" 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分值</a:t>
                      </a:r>
                      <a:endParaRPr kumimoji="0" 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en-US"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1</a:t>
                      </a:r>
                      <a:endParaRPr kumimoji="0" lang="zh-CN"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25000"/>
                        </a:lnSpc>
                        <a:spcBef>
                          <a:spcPts val="240"/>
                        </a:spcBef>
                        <a:spcAft>
                          <a:spcPct val="0"/>
                        </a:spcAft>
                        <a:buClrTx/>
                        <a:buSzTx/>
                        <a:buFontTx/>
                        <a:buNone/>
                      </a:pPr>
                      <a:r>
                        <a:rPr kumimoji="0" 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技术的先进程度</a:t>
                      </a:r>
                      <a:endParaRPr kumimoji="0" 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8</a:t>
                      </a:r>
                      <a:endParaRPr kumimoji="0" lang="zh-CN" alt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en-US"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2</a:t>
                      </a:r>
                      <a:endParaRPr kumimoji="0" lang="zh-CN"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25000"/>
                        </a:lnSpc>
                        <a:spcBef>
                          <a:spcPts val="240"/>
                        </a:spcBef>
                        <a:spcAft>
                          <a:spcPct val="0"/>
                        </a:spcAft>
                        <a:buClrTx/>
                        <a:buSzTx/>
                        <a:buFontTx/>
                        <a:buNone/>
                      </a:pPr>
                      <a:r>
                        <a:rPr kumimoji="0" 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对主要产品（服务）在技术上发挥核心支持作用</a:t>
                      </a:r>
                      <a:endParaRPr kumimoji="0" 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8</a:t>
                      </a:r>
                      <a:endParaRPr kumimoji="0" lang="zh-CN" alt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en-US"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3</a:t>
                      </a:r>
                      <a:endParaRPr kumimoji="0" lang="zh-CN"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25000"/>
                        </a:lnSpc>
                        <a:spcBef>
                          <a:spcPts val="240"/>
                        </a:spcBef>
                        <a:spcAft>
                          <a:spcPct val="0"/>
                        </a:spcAft>
                        <a:buClrTx/>
                        <a:buSzTx/>
                        <a:buFontTx/>
                        <a:buNone/>
                      </a:pPr>
                      <a:r>
                        <a:rPr kumimoji="0" 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知识产权数量</a:t>
                      </a:r>
                      <a:endParaRPr kumimoji="0" 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8</a:t>
                      </a:r>
                      <a:endParaRPr kumimoji="0" lang="zh-CN"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en-US"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4</a:t>
                      </a:r>
                      <a:endParaRPr kumimoji="0" lang="zh-CN"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25000"/>
                        </a:lnSpc>
                        <a:spcBef>
                          <a:spcPts val="240"/>
                        </a:spcBef>
                        <a:spcAft>
                          <a:spcPct val="0"/>
                        </a:spcAft>
                        <a:buClrTx/>
                        <a:buSzTx/>
                        <a:buFontTx/>
                        <a:buNone/>
                      </a:pPr>
                      <a:r>
                        <a:rPr kumimoji="0" 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知识产权获得方式</a:t>
                      </a:r>
                      <a:endParaRPr kumimoji="0" 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6</a:t>
                      </a:r>
                      <a:endParaRPr kumimoji="0" lang="zh-CN"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4862">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en-US"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5</a:t>
                      </a:r>
                      <a:endParaRPr kumimoji="0" lang="zh-CN"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25000"/>
                        </a:lnSpc>
                        <a:spcBef>
                          <a:spcPts val="240"/>
                        </a:spcBef>
                        <a:spcAft>
                          <a:spcPct val="0"/>
                        </a:spcAft>
                        <a:buClrTx/>
                        <a:buSzTx/>
                        <a:buFontTx/>
                        <a:buNone/>
                      </a:pPr>
                      <a:r>
                        <a:rPr kumimoji="0" 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（作为参考条件，最多加</a:t>
                      </a:r>
                      <a:r>
                        <a:rPr kumimoji="0" lang="en-US" alt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2</a:t>
                      </a:r>
                      <a:r>
                        <a:rPr kumimoji="0" 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分）企业参与编制国家标准、行业标准、检测方法、技术规范的情况</a:t>
                      </a:r>
                      <a:endParaRPr kumimoji="0" lang="zh-CN" sz="1800" b="0" i="0" u="none" strike="noStrike" cap="none" normalizeH="0" baseline="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25000"/>
                        </a:lnSpc>
                        <a:spcBef>
                          <a:spcPts val="240"/>
                        </a:spcBef>
                        <a:spcAft>
                          <a:spcPct val="0"/>
                        </a:spcAft>
                        <a:buClrTx/>
                        <a:buSzTx/>
                        <a:buFontTx/>
                        <a:buNone/>
                      </a:pPr>
                      <a:r>
                        <a:rPr kumimoji="0" lang="zh-CN" alt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rPr>
                        <a:t>2</a:t>
                      </a:r>
                      <a:endParaRPr kumimoji="0" lang="zh-CN" altLang="zh-CN" sz="1800" b="0" i="0" u="none" strike="noStrike" cap="none" normalizeH="0" baseline="0" dirty="0" smtClean="0">
                        <a:ln>
                          <a:solidFill>
                            <a:schemeClr val="tx1">
                              <a:lumMod val="65000"/>
                              <a:lumOff val="35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五边形 3"/>
          <p:cNvSpPr/>
          <p:nvPr/>
        </p:nvSpPr>
        <p:spPr bwMode="auto">
          <a:xfrm>
            <a:off x="395536" y="766981"/>
            <a:ext cx="2088232" cy="588893"/>
          </a:xfrm>
          <a:prstGeom prst="homePlate">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知识产权</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7" name="矩形 6"/>
          <p:cNvSpPr/>
          <p:nvPr/>
        </p:nvSpPr>
        <p:spPr>
          <a:xfrm>
            <a:off x="539552" y="1559068"/>
            <a:ext cx="8064896" cy="830998"/>
          </a:xfrm>
          <a:prstGeom prst="rect">
            <a:avLst/>
          </a:prstGeom>
        </p:spPr>
        <p:txBody>
          <a:bodyPr>
            <a:spAutoFit/>
          </a:bodyPr>
          <a:p>
            <a:pPr marL="0" marR="0" lvl="0" indent="457200" algn="just" defTabSz="914400" rtl="0" eaLnBrk="1" fontAlgn="base" latinLnBrk="0" hangingPunct="1">
              <a:lnSpc>
                <a:spcPct val="120000"/>
              </a:lnSpc>
              <a:spcBef>
                <a:spcPct val="0"/>
              </a:spcBef>
              <a:spcAft>
                <a:spcPct val="0"/>
              </a:spcAft>
              <a:buClr>
                <a:srgbClr val="FF6600"/>
              </a:buClr>
              <a:buSzTx/>
              <a:buFontTx/>
              <a:buNone/>
              <a:defRPr/>
            </a:pPr>
            <a:r>
              <a:rPr kumimoji="0" lang="zh-CN"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由技术专家对企业申报的知识产权是否符合《认定办法》和《工作指引》要求，进行定性与定量结合的评价。</a:t>
            </a:r>
            <a:endParaRPr kumimoji="0" lang="zh-CN"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圆角矩形 7"/>
          <p:cNvSpPr/>
          <p:nvPr/>
        </p:nvSpPr>
        <p:spPr bwMode="auto">
          <a:xfrm>
            <a:off x="368463" y="2244249"/>
            <a:ext cx="8389054" cy="1266190"/>
          </a:xfrm>
          <a:prstGeom prst="roundRect">
            <a:avLst>
              <a:gd name="adj" fmla="val 0"/>
            </a:avLst>
          </a:prstGeom>
          <a:solidFill>
            <a:schemeClr val="bg1">
              <a:alpha val="60000"/>
            </a:schemeClr>
          </a:solidFill>
          <a:ln w="38100">
            <a:gradFill>
              <a:gsLst>
                <a:gs pos="0">
                  <a:srgbClr val="FF4B4B"/>
                </a:gs>
                <a:gs pos="100000">
                  <a:srgbClr val="7611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l" defTabSz="914400" rtl="0" eaLnBrk="1" fontAlgn="base" latinLnBrk="0" hangingPunct="1">
              <a:lnSpc>
                <a:spcPts val="2600"/>
              </a:lnSpc>
              <a:spcBef>
                <a:spcPct val="0"/>
              </a:spcBef>
              <a:spcAft>
                <a:spcPct val="0"/>
              </a:spcAft>
              <a:buClr>
                <a:srgbClr val="FF6600"/>
              </a:buClr>
              <a:buSzTx/>
              <a:buFontTx/>
              <a:buNone/>
              <a:defRPr/>
            </a:pPr>
            <a:endParaRPr kumimoji="0" lang="en-US" altLang="zh-CN" sz="18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4" name="五边形 3"/>
          <p:cNvSpPr/>
          <p:nvPr/>
        </p:nvSpPr>
        <p:spPr bwMode="auto">
          <a:xfrm>
            <a:off x="368463" y="1253314"/>
            <a:ext cx="2736304" cy="588893"/>
          </a:xfrm>
          <a:prstGeom prst="homePlate">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科技成果转化能力</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5" name="矩形 4"/>
          <p:cNvSpPr/>
          <p:nvPr/>
        </p:nvSpPr>
        <p:spPr>
          <a:xfrm>
            <a:off x="436367" y="2459441"/>
            <a:ext cx="8213771" cy="892551"/>
          </a:xfrm>
          <a:prstGeom prst="rect">
            <a:avLst/>
          </a:prstGeom>
        </p:spPr>
        <p:txBody>
          <a:bodyPr>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依照《促进科技成果转化法》，</a:t>
            </a:r>
            <a:r>
              <a:rPr kumimoji="0" lang="zh-CN"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科技成果</a:t>
            </a: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是指通过科学研究与技术开发所产生的具有实用价值的成果（专利、版权、集成电路布图设计等）。</a:t>
            </a:r>
            <a:endParaRPr kumimoji="0" lang="en-US"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6" name="圆角矩形 5"/>
          <p:cNvSpPr/>
          <p:nvPr/>
        </p:nvSpPr>
        <p:spPr bwMode="auto">
          <a:xfrm>
            <a:off x="368463" y="3799612"/>
            <a:ext cx="8389054" cy="1296144"/>
          </a:xfrm>
          <a:prstGeom prst="roundRect">
            <a:avLst>
              <a:gd name="adj" fmla="val 0"/>
            </a:avLst>
          </a:prstGeom>
          <a:solidFill>
            <a:schemeClr val="bg1">
              <a:alpha val="60000"/>
            </a:schemeClr>
          </a:solidFill>
          <a:ln w="38100">
            <a:gradFill>
              <a:gsLst>
                <a:gs pos="0">
                  <a:srgbClr val="FF4B4B"/>
                </a:gs>
                <a:gs pos="100000">
                  <a:srgbClr val="7611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l" defTabSz="914400" rtl="0" eaLnBrk="1" fontAlgn="base" latinLnBrk="0" hangingPunct="1">
              <a:lnSpc>
                <a:spcPts val="2600"/>
              </a:lnSpc>
              <a:spcBef>
                <a:spcPct val="0"/>
              </a:spcBef>
              <a:spcAft>
                <a:spcPct val="0"/>
              </a:spcAft>
              <a:buClr>
                <a:srgbClr val="FF6600"/>
              </a:buClr>
              <a:buSzTx/>
              <a:buFontTx/>
              <a:buNone/>
              <a:defRPr/>
            </a:pPr>
            <a:endParaRPr kumimoji="0" lang="en-US" altLang="zh-CN" sz="18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7" name="矩形 6"/>
          <p:cNvSpPr/>
          <p:nvPr/>
        </p:nvSpPr>
        <p:spPr>
          <a:xfrm>
            <a:off x="436367" y="4014804"/>
            <a:ext cx="8213771" cy="892552"/>
          </a:xfrm>
          <a:prstGeom prst="rect">
            <a:avLst/>
          </a:prstGeom>
        </p:spPr>
        <p:txBody>
          <a:bodyPr>
            <a:spAutoFit/>
          </a:bodyPr>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科技成果转化：</a:t>
            </a: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指为提高生产力水平而对科技成果进行后续试验、开发、应用、推广直至形成新产品、新工艺、新材料、发展新产业等活动。</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3010" name="组合 6"/>
          <p:cNvGrpSpPr/>
          <p:nvPr/>
        </p:nvGrpSpPr>
        <p:grpSpPr>
          <a:xfrm>
            <a:off x="468313" y="766763"/>
            <a:ext cx="8280400" cy="4032250"/>
            <a:chOff x="467544" y="1484784"/>
            <a:chExt cx="8280920" cy="4032449"/>
          </a:xfrm>
        </p:grpSpPr>
        <p:sp>
          <p:nvSpPr>
            <p:cNvPr id="6" name="圆角矩形 5"/>
            <p:cNvSpPr/>
            <p:nvPr/>
          </p:nvSpPr>
          <p:spPr bwMode="auto">
            <a:xfrm>
              <a:off x="467544" y="2089409"/>
              <a:ext cx="8280920" cy="3427824"/>
            </a:xfrm>
            <a:prstGeom prst="roundRect">
              <a:avLst>
                <a:gd name="adj" fmla="val 0"/>
              </a:avLst>
            </a:prstGeom>
            <a:solidFill>
              <a:schemeClr val="bg1">
                <a:alpha val="60000"/>
              </a:schemeClr>
            </a:solidFill>
            <a:ln w="38100">
              <a:gradFill>
                <a:gsLst>
                  <a:gs pos="0">
                    <a:srgbClr val="FF4B4B"/>
                  </a:gs>
                  <a:gs pos="100000">
                    <a:srgbClr val="7611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l" defTabSz="914400" rtl="0" eaLnBrk="1" fontAlgn="base" latinLnBrk="0" hangingPunct="1">
                <a:lnSpc>
                  <a:spcPts val="2600"/>
                </a:lnSpc>
                <a:spcBef>
                  <a:spcPct val="0"/>
                </a:spcBef>
                <a:spcAft>
                  <a:spcPct val="0"/>
                </a:spcAft>
                <a:buClr>
                  <a:srgbClr val="FF6600"/>
                </a:buClr>
                <a:buSzTx/>
                <a:buFontTx/>
                <a:buNone/>
                <a:defRPr/>
              </a:pPr>
              <a:endParaRPr kumimoji="0" lang="en-US" altLang="zh-CN" sz="18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 name="矩形 2"/>
            <p:cNvSpPr/>
            <p:nvPr/>
          </p:nvSpPr>
          <p:spPr>
            <a:xfrm>
              <a:off x="503548" y="2171983"/>
              <a:ext cx="8172908" cy="3333220"/>
            </a:xfrm>
            <a:prstGeom prst="rect">
              <a:avLst/>
            </a:prstGeom>
          </p:spPr>
          <p:txBody>
            <a:bodyPr>
              <a:spAutoFit/>
            </a:bodyPr>
            <a:p>
              <a:pPr marL="285750" marR="0" lvl="0" indent="-285750" algn="l" defTabSz="914400" rtl="0" eaLnBrk="1" fontAlgn="base" latinLnBrk="0" hangingPunct="1">
                <a:lnSpc>
                  <a:spcPct val="130000"/>
                </a:lnSpc>
                <a:spcBef>
                  <a:spcPct val="0"/>
                </a:spcBef>
                <a:spcAft>
                  <a:spcPct val="0"/>
                </a:spcAft>
                <a:buClr>
                  <a:srgbClr val="C00000"/>
                </a:buClr>
                <a:buSzPct val="80000"/>
                <a:buFont typeface="Wingdings" panose="05000000000000000000" pitchFamily="2" charset="2"/>
                <a:buChar char="þ"/>
                <a:defRPr/>
              </a:pP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有效期内的专利、版权</a:t>
              </a:r>
              <a:r>
                <a:rPr kumimoji="0" lang="en-US"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含软件著作权、动漫作品音像版权等</a:t>
              </a:r>
              <a:r>
                <a:rPr kumimoji="0" lang="en-US"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、集成电路布图设计等</a:t>
              </a:r>
              <a:r>
                <a:rPr kumimoji="0" lang="en-US"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I</a:t>
              </a: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类、</a:t>
              </a:r>
              <a:r>
                <a:rPr kumimoji="0" lang="en-US"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II</a:t>
              </a: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类知识产权；</a:t>
              </a:r>
              <a:endPar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30000"/>
                </a:lnSpc>
                <a:spcBef>
                  <a:spcPct val="0"/>
                </a:spcBef>
                <a:spcAft>
                  <a:spcPct val="0"/>
                </a:spcAft>
                <a:buClr>
                  <a:srgbClr val="C00000"/>
                </a:buClr>
                <a:buSzPct val="80000"/>
                <a:buFont typeface="Wingdings" panose="05000000000000000000" pitchFamily="2" charset="2"/>
                <a:buChar char="þ"/>
                <a:defRPr/>
              </a:pP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国家、行业、地方标准</a:t>
              </a:r>
              <a:r>
                <a:rPr kumimoji="0" lang="en-US"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检测方法</a:t>
              </a:r>
              <a:r>
                <a:rPr kumimoji="0" lang="en-US"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技术规范；</a:t>
              </a:r>
              <a:endPar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30000"/>
                </a:lnSpc>
                <a:spcBef>
                  <a:spcPct val="0"/>
                </a:spcBef>
                <a:spcAft>
                  <a:spcPct val="0"/>
                </a:spcAft>
                <a:buClr>
                  <a:srgbClr val="C00000"/>
                </a:buClr>
                <a:buSzPct val="80000"/>
                <a:buFont typeface="Wingdings" panose="05000000000000000000" pitchFamily="2" charset="2"/>
                <a:buChar char="þ"/>
                <a:defRPr/>
              </a:pP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各级政府部门、国家级行业协会评出的各类成果项目奖项，如科技进步奖等；</a:t>
              </a:r>
              <a:endPar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30000"/>
                </a:lnSpc>
                <a:spcBef>
                  <a:spcPct val="0"/>
                </a:spcBef>
                <a:spcAft>
                  <a:spcPct val="0"/>
                </a:spcAft>
                <a:buClr>
                  <a:srgbClr val="C00000"/>
                </a:buClr>
                <a:buSzPct val="80000"/>
                <a:buFont typeface="Wingdings" panose="05000000000000000000" pitchFamily="2" charset="2"/>
                <a:buChar char="þ"/>
                <a:defRPr/>
              </a:pP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已验收的各级政府部门立项的科研类项目；</a:t>
              </a:r>
              <a:endPar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30000"/>
                </a:lnSpc>
                <a:spcBef>
                  <a:spcPct val="0"/>
                </a:spcBef>
                <a:spcAft>
                  <a:spcPct val="0"/>
                </a:spcAft>
                <a:buClr>
                  <a:srgbClr val="C00000"/>
                </a:buClr>
                <a:buSzPct val="80000"/>
                <a:buFont typeface="Wingdings" panose="05000000000000000000" pitchFamily="2" charset="2"/>
                <a:buChar char="þ"/>
                <a:defRPr/>
              </a:pP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第三方权威机构出具的技术成果鉴定；</a:t>
              </a:r>
              <a:endPar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30000"/>
                </a:lnSpc>
                <a:spcBef>
                  <a:spcPct val="0"/>
                </a:spcBef>
                <a:spcAft>
                  <a:spcPct val="0"/>
                </a:spcAft>
                <a:buClr>
                  <a:srgbClr val="C00000"/>
                </a:buClr>
                <a:buSzPct val="80000"/>
                <a:buFont typeface="Wingdings" panose="05000000000000000000" pitchFamily="2" charset="2"/>
                <a:buChar char="þ"/>
                <a:defRPr/>
              </a:pP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经登记的技术交易合同、知识产权许可合同；</a:t>
              </a:r>
              <a:endPar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30000"/>
                </a:lnSpc>
                <a:spcBef>
                  <a:spcPct val="0"/>
                </a:spcBef>
                <a:spcAft>
                  <a:spcPct val="0"/>
                </a:spcAft>
                <a:buClr>
                  <a:srgbClr val="C00000"/>
                </a:buClr>
                <a:buSzPct val="80000"/>
                <a:buFont typeface="Wingdings" panose="05000000000000000000" pitchFamily="2" charset="2"/>
                <a:buChar char="þ"/>
                <a:defRPr/>
              </a:pP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经认定的科技成果转化项目；</a:t>
              </a:r>
              <a:endPar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30000"/>
                </a:lnSpc>
                <a:spcBef>
                  <a:spcPct val="0"/>
                </a:spcBef>
                <a:spcAft>
                  <a:spcPct val="0"/>
                </a:spcAft>
                <a:buClr>
                  <a:srgbClr val="C00000"/>
                </a:buClr>
                <a:buSzPct val="80000"/>
                <a:buFont typeface="Wingdings" panose="05000000000000000000" pitchFamily="2" charset="2"/>
                <a:buChar char="þ"/>
                <a:defRPr/>
              </a:pPr>
              <a:r>
                <a:rPr kumimoji="0" lang="zh-CN"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其他已完成的，具合法合理证明材料的其他成果</a:t>
              </a:r>
              <a:r>
                <a:rPr kumimoji="0" lang="zh-CN" altLang="en-US"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a:t>
              </a:r>
              <a:endParaRPr kumimoji="0" lang="en-US" altLang="zh-CN" sz="18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五边形 3"/>
            <p:cNvSpPr/>
            <p:nvPr/>
          </p:nvSpPr>
          <p:spPr bwMode="auto">
            <a:xfrm>
              <a:off x="467544" y="1484784"/>
              <a:ext cx="2736304" cy="588893"/>
            </a:xfrm>
            <a:prstGeom prst="homePlate">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科技成果包括</a:t>
              </a:r>
              <a:endParaRPr kumimoji="0" lang="zh-CN" altLang="en-US" sz="24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grpSp>
      <p:sp>
        <p:nvSpPr>
          <p:cNvPr id="5" name="矩形 4"/>
          <p:cNvSpPr/>
          <p:nvPr/>
        </p:nvSpPr>
        <p:spPr>
          <a:xfrm>
            <a:off x="1115615" y="5015705"/>
            <a:ext cx="6840760" cy="559769"/>
          </a:xfrm>
          <a:prstGeom prst="rect">
            <a:avLst/>
          </a:prstGeom>
        </p:spPr>
        <p:txBody>
          <a:bodyPr>
            <a:spAutoFit/>
          </a:bodyPr>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zh-CN"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技术诀窍、查新报告、论文不可做为科技成果</a:t>
            </a:r>
            <a:endParaRPr kumimoji="0" lang="zh-CN" altLang="zh-CN"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4034" name="组合 6"/>
          <p:cNvGrpSpPr/>
          <p:nvPr/>
        </p:nvGrpSpPr>
        <p:grpSpPr>
          <a:xfrm>
            <a:off x="684213" y="1236663"/>
            <a:ext cx="8135937" cy="3851275"/>
            <a:chOff x="467543" y="1484784"/>
            <a:chExt cx="8137546" cy="3655062"/>
          </a:xfrm>
        </p:grpSpPr>
        <p:sp>
          <p:nvSpPr>
            <p:cNvPr id="10" name="圆角矩形 9"/>
            <p:cNvSpPr/>
            <p:nvPr/>
          </p:nvSpPr>
          <p:spPr bwMode="auto">
            <a:xfrm>
              <a:off x="467544" y="2089410"/>
              <a:ext cx="7776583" cy="3050436"/>
            </a:xfrm>
            <a:prstGeom prst="roundRect">
              <a:avLst>
                <a:gd name="adj" fmla="val 0"/>
              </a:avLst>
            </a:prstGeom>
            <a:solidFill>
              <a:schemeClr val="bg1">
                <a:alpha val="60000"/>
              </a:schemeClr>
            </a:solidFill>
            <a:ln w="38100">
              <a:gradFill>
                <a:gsLst>
                  <a:gs pos="0">
                    <a:srgbClr val="FF4B4B"/>
                  </a:gs>
                  <a:gs pos="100000">
                    <a:srgbClr val="7611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l" defTabSz="914400" rtl="0" eaLnBrk="1" fontAlgn="base" latinLnBrk="0" hangingPunct="1">
                <a:lnSpc>
                  <a:spcPts val="2600"/>
                </a:lnSpc>
                <a:spcBef>
                  <a:spcPct val="0"/>
                </a:spcBef>
                <a:spcAft>
                  <a:spcPct val="0"/>
                </a:spcAft>
                <a:buClr>
                  <a:srgbClr val="FF6600"/>
                </a:buClr>
                <a:buSzTx/>
                <a:buFontTx/>
                <a:buNone/>
                <a:defRPr/>
              </a:pPr>
              <a:endParaRPr kumimoji="0" lang="en-US" altLang="zh-CN" sz="18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1" name="矩形 10"/>
            <p:cNvSpPr/>
            <p:nvPr/>
          </p:nvSpPr>
          <p:spPr>
            <a:xfrm>
              <a:off x="683458" y="2277382"/>
              <a:ext cx="7921631" cy="2862463"/>
            </a:xfrm>
            <a:prstGeom prst="rect">
              <a:avLst/>
            </a:prstGeom>
          </p:spPr>
          <p:txBody>
            <a:bodyPr>
              <a:spAutoFit/>
            </a:bodyPr>
            <a:p>
              <a:pPr marL="285750" marR="0" lvl="0" indent="-285750" algn="l" defTabSz="914400" rtl="0" eaLnBrk="1" fontAlgn="base" latinLnBrk="0" hangingPunct="1">
                <a:lnSpc>
                  <a:spcPct val="150000"/>
                </a:lnSpc>
                <a:spcBef>
                  <a:spcPct val="0"/>
                </a:spcBef>
                <a:spcAft>
                  <a:spcPct val="0"/>
                </a:spcAft>
                <a:buClr>
                  <a:srgbClr val="C00000"/>
                </a:buClr>
                <a:buSzPct val="80000"/>
                <a:buFont typeface="Wingdings" panose="05000000000000000000" pitchFamily="2" charset="2"/>
                <a:buChar char="þ"/>
                <a:defRPr/>
              </a:pPr>
              <a:r>
                <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自行投资实施转化；</a:t>
              </a:r>
              <a:endPar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50000"/>
                </a:lnSpc>
                <a:spcBef>
                  <a:spcPct val="0"/>
                </a:spcBef>
                <a:spcAft>
                  <a:spcPct val="0"/>
                </a:spcAft>
                <a:buClr>
                  <a:srgbClr val="C00000"/>
                </a:buClr>
                <a:buSzPct val="80000"/>
                <a:buFont typeface="Wingdings" panose="05000000000000000000" pitchFamily="2" charset="2"/>
                <a:buChar char="þ"/>
                <a:defRPr/>
              </a:pPr>
              <a:r>
                <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向他人转让该技术成果；</a:t>
              </a:r>
              <a:endPar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50000"/>
                </a:lnSpc>
                <a:spcBef>
                  <a:spcPct val="0"/>
                </a:spcBef>
                <a:spcAft>
                  <a:spcPct val="0"/>
                </a:spcAft>
                <a:buClr>
                  <a:srgbClr val="C00000"/>
                </a:buClr>
                <a:buSzPct val="80000"/>
                <a:buFont typeface="Wingdings" panose="05000000000000000000" pitchFamily="2" charset="2"/>
                <a:buChar char="þ"/>
                <a:defRPr/>
              </a:pPr>
              <a:r>
                <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许可他人使用该科技成果；</a:t>
              </a:r>
              <a:endPar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50000"/>
                </a:lnSpc>
                <a:spcBef>
                  <a:spcPct val="0"/>
                </a:spcBef>
                <a:spcAft>
                  <a:spcPct val="0"/>
                </a:spcAft>
                <a:buClr>
                  <a:srgbClr val="C00000"/>
                </a:buClr>
                <a:buSzPct val="80000"/>
                <a:buFont typeface="Wingdings" panose="05000000000000000000" pitchFamily="2" charset="2"/>
                <a:buChar char="þ"/>
                <a:defRPr/>
              </a:pPr>
              <a:r>
                <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以该科技成果作为合作条件，与他人共同实施转化；</a:t>
              </a:r>
              <a:endPar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50000"/>
                </a:lnSpc>
                <a:spcBef>
                  <a:spcPct val="0"/>
                </a:spcBef>
                <a:spcAft>
                  <a:spcPct val="0"/>
                </a:spcAft>
                <a:buClr>
                  <a:srgbClr val="C00000"/>
                </a:buClr>
                <a:buSzPct val="80000"/>
                <a:buFont typeface="Wingdings" panose="05000000000000000000" pitchFamily="2" charset="2"/>
                <a:buChar char="þ"/>
                <a:defRPr/>
              </a:pPr>
              <a:r>
                <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以该科技成果作价投资、折算股份或者出资比例；</a:t>
              </a:r>
              <a:endPar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base" latinLnBrk="0" hangingPunct="1">
                <a:lnSpc>
                  <a:spcPct val="150000"/>
                </a:lnSpc>
                <a:spcBef>
                  <a:spcPct val="0"/>
                </a:spcBef>
                <a:spcAft>
                  <a:spcPct val="0"/>
                </a:spcAft>
                <a:buClr>
                  <a:srgbClr val="C00000"/>
                </a:buClr>
                <a:buSzPct val="80000"/>
                <a:buFont typeface="Wingdings" panose="05000000000000000000" pitchFamily="2" charset="2"/>
                <a:buChar char="þ"/>
                <a:defRPr/>
              </a:pPr>
              <a:r>
                <a:rPr kumimoji="0" lang="zh-CN" altLang="en-US"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rPr>
                <a:t>以及其他协商确定的方式。</a:t>
              </a:r>
              <a:endParaRPr kumimoji="0" lang="en-US" altLang="zh-CN" sz="2000" b="0" i="0" u="none" strike="noStrike" kern="1200" cap="none" spc="0" normalizeH="0" baseline="0" noProof="0" dirty="0">
                <a:ln>
                  <a:solidFill>
                    <a:schemeClr val="tx1">
                      <a:lumMod val="50000"/>
                      <a:lumOff val="50000"/>
                    </a:schemeClr>
                  </a:solid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五边形 11"/>
            <p:cNvSpPr/>
            <p:nvPr/>
          </p:nvSpPr>
          <p:spPr bwMode="auto">
            <a:xfrm>
              <a:off x="467543" y="1484784"/>
              <a:ext cx="3023757" cy="588893"/>
            </a:xfrm>
            <a:prstGeom prst="homePlate">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科技成果转化形式</a:t>
              </a:r>
              <a:endParaRPr kumimoji="0" lang="zh-CN" altLang="en-US" sz="24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3" name="Text Box 6"/>
          <p:cNvSpPr txBox="1"/>
          <p:nvPr/>
        </p:nvSpPr>
        <p:spPr>
          <a:xfrm>
            <a:off x="3134360" y="2867025"/>
            <a:ext cx="2477135" cy="460375"/>
          </a:xfrm>
          <a:prstGeom prst="rect">
            <a:avLst/>
          </a:prstGeom>
          <a:noFill/>
          <a:ln w="9525">
            <a:noFill/>
          </a:ln>
        </p:spPr>
        <p:txBody>
          <a:bodyPr wrap="square">
            <a:spAutoFit/>
          </a:bodyPr>
          <a:lstStyle/>
          <a:p>
            <a:pPr marR="0" algn="l"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科研项目后补助</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1" name="Text Box 6"/>
          <p:cNvSpPr txBox="1"/>
          <p:nvPr/>
        </p:nvSpPr>
        <p:spPr>
          <a:xfrm>
            <a:off x="3134359" y="3637280"/>
            <a:ext cx="2852738" cy="460375"/>
          </a:xfrm>
          <a:prstGeom prst="rect">
            <a:avLst/>
          </a:prstGeom>
          <a:noFill/>
          <a:ln w="9525">
            <a:noFill/>
          </a:ln>
        </p:spPr>
        <p:txBody>
          <a:bodyPr>
            <a:spAutoFit/>
          </a:bodyPr>
          <a:lstStyle/>
          <a:p>
            <a:pPr marR="0" algn="l"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自治区重大专项</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文字方塊 1"/>
          <p:cNvSpPr txBox="1"/>
          <p:nvPr/>
        </p:nvSpPr>
        <p:spPr>
          <a:xfrm>
            <a:off x="3134359" y="4407535"/>
            <a:ext cx="3242299" cy="460375"/>
          </a:xfrm>
          <a:prstGeom prst="rect">
            <a:avLst/>
          </a:prstGeom>
          <a:noFill/>
          <a:ln w="9525">
            <a:noFill/>
          </a:ln>
        </p:spPr>
        <p:txBody>
          <a:bodyPr>
            <a:spAutoFit/>
            <a:scene3d>
              <a:camera prst="orthographicFront"/>
              <a:lightRig rig="threePt" dir="t"/>
            </a:scene3d>
          </a:bodyPr>
          <a:lstStyle/>
          <a:p>
            <a:pPr marR="0" algn="l"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创新券</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endParaRPr>
          </a:p>
        </p:txBody>
      </p:sp>
      <p:sp>
        <p:nvSpPr>
          <p:cNvPr id="15" name="文字方塊 1"/>
          <p:cNvSpPr txBox="1"/>
          <p:nvPr/>
        </p:nvSpPr>
        <p:spPr>
          <a:xfrm>
            <a:off x="121285" y="50165"/>
            <a:ext cx="1649729" cy="701028"/>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ea"/>
              </a:rPr>
              <a:t>导语</a:t>
            </a:r>
            <a:endPar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
        <p:nvSpPr>
          <p:cNvPr id="2" name="Text Box 6"/>
          <p:cNvSpPr txBox="1"/>
          <p:nvPr/>
        </p:nvSpPr>
        <p:spPr>
          <a:xfrm>
            <a:off x="3134359" y="5177790"/>
            <a:ext cx="2852738" cy="460375"/>
          </a:xfrm>
          <a:prstGeom prst="rect">
            <a:avLst/>
          </a:prstGeom>
          <a:noFill/>
          <a:ln w="9525">
            <a:noFill/>
          </a:ln>
        </p:spPr>
        <p:txBody>
          <a:bodyPr>
            <a:spAutoFit/>
          </a:bodyPr>
          <a:p>
            <a:pPr marR="0" algn="l"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宁科贷</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3" name="文字方塊 1"/>
          <p:cNvSpPr txBox="1"/>
          <p:nvPr/>
        </p:nvSpPr>
        <p:spPr>
          <a:xfrm>
            <a:off x="3134359" y="2096770"/>
            <a:ext cx="3242299" cy="460375"/>
          </a:xfrm>
          <a:prstGeom prst="rect">
            <a:avLst/>
          </a:prstGeom>
          <a:noFill/>
          <a:ln w="9525">
            <a:noFill/>
          </a:ln>
        </p:spPr>
        <p:txBody>
          <a:bodyPr>
            <a:spAutoFit/>
            <a:scene3d>
              <a:camera prst="orthographicFront"/>
              <a:lightRig rig="threePt" dir="t"/>
            </a:scene3d>
          </a:bodyPr>
          <a:p>
            <a:pPr marR="0" algn="l"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项目补贴</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endParaRPr>
          </a:p>
        </p:txBody>
      </p:sp>
      <p:sp>
        <p:nvSpPr>
          <p:cNvPr id="5" name="文字方塊 1"/>
          <p:cNvSpPr txBox="1"/>
          <p:nvPr/>
        </p:nvSpPr>
        <p:spPr>
          <a:xfrm>
            <a:off x="3039110" y="1064895"/>
            <a:ext cx="2856230" cy="521970"/>
          </a:xfrm>
          <a:prstGeom prst="rect">
            <a:avLst/>
          </a:prstGeom>
          <a:noFill/>
          <a:ln w="9525">
            <a:noFill/>
          </a:ln>
        </p:spPr>
        <p:txBody>
          <a:bodyPr wrap="square">
            <a:spAutoFit/>
            <a:scene3d>
              <a:camera prst="orthographicFront"/>
              <a:lightRig rig="threePt" dir="t"/>
            </a:scene3d>
          </a:bodyPr>
          <a:p>
            <a:pPr marR="0" defTabSz="914400" eaLnBrk="0" hangingPunct="0">
              <a:buClrTx/>
              <a:buSzTx/>
              <a:buFont typeface="Arial" panose="020B0604020202020204" pitchFamily="34" charset="0"/>
              <a:buNone/>
              <a:defRPr/>
            </a:pPr>
            <a:r>
              <a:rPr kumimoji="0" lang="zh-CN" altLang="en-US" sz="28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mn-cs"/>
              </a:rPr>
              <a:t>宁夏自治区政策</a:t>
            </a:r>
            <a:endParaRPr kumimoji="0" lang="zh-CN" altLang="en-US" sz="28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587050" y="2854706"/>
            <a:ext cx="2016224" cy="592033"/>
          </a:xfrm>
          <a:prstGeom prst="roundRect">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n-cs"/>
              </a:rPr>
              <a:t>备案合同</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n-cs"/>
            </a:endParaRPr>
          </a:p>
        </p:txBody>
      </p:sp>
      <p:sp>
        <p:nvSpPr>
          <p:cNvPr id="6" name="圆角矩形 5"/>
          <p:cNvSpPr/>
          <p:nvPr/>
        </p:nvSpPr>
        <p:spPr>
          <a:xfrm>
            <a:off x="584964" y="1813331"/>
            <a:ext cx="2016224" cy="592033"/>
          </a:xfrm>
          <a:prstGeom prst="roundRect">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n-cs"/>
              </a:rPr>
              <a:t>知识产权证书</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n-cs"/>
            </a:endParaRPr>
          </a:p>
        </p:txBody>
      </p:sp>
      <p:sp>
        <p:nvSpPr>
          <p:cNvPr id="7" name="圆角矩形 6"/>
          <p:cNvSpPr/>
          <p:nvPr/>
        </p:nvSpPr>
        <p:spPr>
          <a:xfrm>
            <a:off x="584964" y="3934827"/>
            <a:ext cx="2016224" cy="592033"/>
          </a:xfrm>
          <a:prstGeom prst="roundRect">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政府项目</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cxnSp>
        <p:nvCxnSpPr>
          <p:cNvPr id="9" name="直接箭头连接符 8"/>
          <p:cNvCxnSpPr/>
          <p:nvPr/>
        </p:nvCxnSpPr>
        <p:spPr>
          <a:xfrm>
            <a:off x="2601861" y="2405364"/>
            <a:ext cx="55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2601861" y="3435638"/>
            <a:ext cx="55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601861" y="4528870"/>
            <a:ext cx="55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699789" y="1921529"/>
            <a:ext cx="4293886" cy="400110"/>
          </a:xfrm>
          <a:prstGeom prst="rect">
            <a:avLst/>
          </a:prstGeom>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专利、标准、软著、品种权等</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3" name="矩形 12"/>
          <p:cNvSpPr/>
          <p:nvPr/>
        </p:nvSpPr>
        <p:spPr>
          <a:xfrm>
            <a:off x="2726462" y="2968506"/>
            <a:ext cx="5455397" cy="400110"/>
          </a:xfrm>
          <a:prstGeom prst="rect">
            <a:avLst/>
          </a:prstGeom>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技术、专利许可；技术转让合同</a:t>
            </a:r>
            <a:r>
              <a:rPr kumimoji="0" lang="en-US"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付款发票</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4" name="矩形 13"/>
          <p:cNvSpPr/>
          <p:nvPr/>
        </p:nvSpPr>
        <p:spPr>
          <a:xfrm>
            <a:off x="2730503" y="4050637"/>
            <a:ext cx="5631324" cy="400110"/>
          </a:xfrm>
          <a:prstGeom prst="rect">
            <a:avLst/>
          </a:prstGeom>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立项通知</a:t>
            </a:r>
            <a:r>
              <a:rPr kumimoji="0" lang="en-US"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验收证书</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grpSp>
        <p:nvGrpSpPr>
          <p:cNvPr id="47116" name="组合 14"/>
          <p:cNvGrpSpPr/>
          <p:nvPr/>
        </p:nvGrpSpPr>
        <p:grpSpPr>
          <a:xfrm>
            <a:off x="1835150" y="982028"/>
            <a:ext cx="5608638" cy="461962"/>
            <a:chOff x="2221387" y="595891"/>
            <a:chExt cx="5608508" cy="461665"/>
          </a:xfrm>
        </p:grpSpPr>
        <p:sp>
          <p:nvSpPr>
            <p:cNvPr id="16" name="矩形 15"/>
            <p:cNvSpPr/>
            <p:nvPr/>
          </p:nvSpPr>
          <p:spPr>
            <a:xfrm>
              <a:off x="2221387" y="595891"/>
              <a:ext cx="5608508" cy="461665"/>
            </a:xfrm>
            <a:prstGeom prst="rect">
              <a:avLst/>
            </a:prstGeom>
          </p:spPr>
          <p:txBody>
            <a:bodyP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成果转化能力证明材料</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17" name="等腰三角形 16"/>
            <p:cNvSpPr/>
            <p:nvPr/>
          </p:nvSpPr>
          <p:spPr>
            <a:xfrm rot="5400000" flipV="1">
              <a:off x="3061265" y="694158"/>
              <a:ext cx="349025" cy="301618"/>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 name="等腰三角形 17"/>
            <p:cNvSpPr/>
            <p:nvPr/>
          </p:nvSpPr>
          <p:spPr>
            <a:xfrm rot="16200000" flipH="1" flipV="1">
              <a:off x="6648932" y="694158"/>
              <a:ext cx="349025" cy="301618"/>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9" name="圆角矩形 18"/>
          <p:cNvSpPr/>
          <p:nvPr/>
        </p:nvSpPr>
        <p:spPr>
          <a:xfrm>
            <a:off x="584964" y="5021868"/>
            <a:ext cx="2016224" cy="592033"/>
          </a:xfrm>
          <a:prstGeom prst="roundRect">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自立项目</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cxnSp>
        <p:nvCxnSpPr>
          <p:cNvPr id="20" name="直接箭头连接符 19"/>
          <p:cNvCxnSpPr/>
          <p:nvPr/>
        </p:nvCxnSpPr>
        <p:spPr>
          <a:xfrm>
            <a:off x="2601861" y="5615912"/>
            <a:ext cx="55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730503" y="5137678"/>
            <a:ext cx="5631324" cy="400110"/>
          </a:xfrm>
          <a:prstGeom prst="rect">
            <a:avLst/>
          </a:prstGeom>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立项文件</a:t>
            </a:r>
            <a:r>
              <a:rPr kumimoji="0" lang="en-US"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检测报告</a:t>
            </a:r>
            <a:r>
              <a:rPr kumimoji="0" lang="en-US" altLang="zh-CN"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销售发票等</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五边形 4"/>
          <p:cNvSpPr/>
          <p:nvPr/>
        </p:nvSpPr>
        <p:spPr bwMode="auto">
          <a:xfrm>
            <a:off x="467544" y="857113"/>
            <a:ext cx="2952328" cy="588893"/>
          </a:xfrm>
          <a:prstGeom prst="homePlate">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研究开发组织管理水平</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
        <p:nvSpPr>
          <p:cNvPr id="9" name="圆角矩形 8"/>
          <p:cNvSpPr/>
          <p:nvPr/>
        </p:nvSpPr>
        <p:spPr>
          <a:xfrm>
            <a:off x="467544" y="2102001"/>
            <a:ext cx="6520537" cy="833325"/>
          </a:xfrm>
          <a:prstGeom prst="roundRect">
            <a:avLst>
              <a:gd name="adj" fmla="val 0"/>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制定了企业研究开发的组织管理制度，建立了研发投入核算体系，编制了研发费用辅助账；</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0" name="圆角矩形 9"/>
          <p:cNvSpPr/>
          <p:nvPr/>
        </p:nvSpPr>
        <p:spPr>
          <a:xfrm>
            <a:off x="467544" y="3007334"/>
            <a:ext cx="6520537" cy="833325"/>
          </a:xfrm>
          <a:prstGeom prst="roundRect">
            <a:avLst>
              <a:gd name="adj" fmla="val 0"/>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设立了内部科学技术研究开发机构并具备相应的科研条件，与国内外研究开发机构开展多种形式的产学研合作；</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1" name="矩形 10"/>
          <p:cNvSpPr/>
          <p:nvPr/>
        </p:nvSpPr>
        <p:spPr>
          <a:xfrm>
            <a:off x="467544" y="1763447"/>
            <a:ext cx="8111702" cy="338554"/>
          </a:xfrm>
          <a:prstGeom prst="rect">
            <a:avLst/>
          </a:prstGeom>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6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研发费用辅助账</a:t>
            </a:r>
            <a:r>
              <a:rPr kumimoji="0" lang="zh-CN" altLang="en-US" sz="16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由企业作承诺，有资质的中介机构鉴证或研发费加计扣除税务备案单</a:t>
            </a:r>
            <a:endParaRPr kumimoji="0" lang="zh-CN" altLang="en-US" sz="16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12" name="圆角矩形 11"/>
          <p:cNvSpPr/>
          <p:nvPr/>
        </p:nvSpPr>
        <p:spPr>
          <a:xfrm>
            <a:off x="467544" y="3918767"/>
            <a:ext cx="6520537" cy="833325"/>
          </a:xfrm>
          <a:prstGeom prst="roundRect">
            <a:avLst>
              <a:gd name="adj" fmla="val 0"/>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建立了科技成果转化的组织实施与激励奖励制度，建立开放式的创新创业平台；</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3" name="圆角矩形 12"/>
          <p:cNvSpPr/>
          <p:nvPr/>
        </p:nvSpPr>
        <p:spPr>
          <a:xfrm>
            <a:off x="467544" y="4830200"/>
            <a:ext cx="6520537" cy="833325"/>
          </a:xfrm>
          <a:prstGeom prst="roundRect">
            <a:avLst>
              <a:gd name="adj" fmla="val 0"/>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rPr>
              <a:t>建立了科技人员的培养进修、职工技能培训、优秀人才引进，以及人才绩效评价奖励制度；</a:t>
            </a:r>
            <a:endParaRPr kumimoji="0" lang="zh-CN" altLang="en-US" sz="2000" b="0" i="0" u="none" strike="noStrike" kern="1200" cap="none" spc="0" normalizeH="0" baseline="0" noProof="0" dirty="0">
              <a:ln>
                <a:solidFill>
                  <a:schemeClr val="tx1">
                    <a:lumMod val="50000"/>
                    <a:lumOff val="50000"/>
                  </a:schemeClr>
                </a:solid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4" name="矩形 13"/>
          <p:cNvSpPr/>
          <p:nvPr/>
        </p:nvSpPr>
        <p:spPr>
          <a:xfrm>
            <a:off x="7380312" y="2226273"/>
            <a:ext cx="1210586" cy="5847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en-US"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6</a:t>
            </a:r>
            <a:r>
              <a:rPr kumimoji="0" lang="zh-CN"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分</a:t>
            </a:r>
            <a:endParaRPr kumimoji="0" lang="zh-CN" altLang="en-US"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15" name="矩形 14"/>
          <p:cNvSpPr/>
          <p:nvPr/>
        </p:nvSpPr>
        <p:spPr>
          <a:xfrm>
            <a:off x="7407307" y="3131607"/>
            <a:ext cx="1210588" cy="5847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en-US"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6</a:t>
            </a:r>
            <a:r>
              <a:rPr kumimoji="0" lang="zh-CN"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分</a:t>
            </a:r>
            <a:endParaRPr kumimoji="0" lang="zh-CN" altLang="en-US"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16" name="矩形 15"/>
          <p:cNvSpPr/>
          <p:nvPr/>
        </p:nvSpPr>
        <p:spPr>
          <a:xfrm>
            <a:off x="7380312" y="4036941"/>
            <a:ext cx="1210586" cy="5847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en-US"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4</a:t>
            </a:r>
            <a:r>
              <a:rPr kumimoji="0" lang="zh-CN"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分</a:t>
            </a:r>
            <a:endParaRPr kumimoji="0" lang="zh-CN" altLang="en-US"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17" name="矩形 16"/>
          <p:cNvSpPr/>
          <p:nvPr/>
        </p:nvSpPr>
        <p:spPr>
          <a:xfrm>
            <a:off x="7434301" y="4954472"/>
            <a:ext cx="1210588" cy="584776"/>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en-US"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4</a:t>
            </a:r>
            <a:r>
              <a:rPr kumimoji="0" lang="zh-CN"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分</a:t>
            </a:r>
            <a:endParaRPr kumimoji="0" lang="zh-CN" altLang="en-US"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18" name="矩形 17"/>
          <p:cNvSpPr/>
          <p:nvPr/>
        </p:nvSpPr>
        <p:spPr>
          <a:xfrm>
            <a:off x="3918100" y="859172"/>
            <a:ext cx="2852064" cy="584775"/>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制度</a:t>
            </a:r>
            <a:r>
              <a:rPr kumimoji="0" lang="en-US" altLang="zh-CN"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应用证明</a:t>
            </a:r>
            <a:endParaRPr kumimoji="0" lang="zh-CN" altLang="en-US" sz="32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五边形 2"/>
          <p:cNvSpPr/>
          <p:nvPr/>
        </p:nvSpPr>
        <p:spPr bwMode="auto">
          <a:xfrm>
            <a:off x="467544" y="785358"/>
            <a:ext cx="2016224" cy="588893"/>
          </a:xfrm>
          <a:prstGeom prst="homePlate">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企业成长性</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pic>
        <p:nvPicPr>
          <p:cNvPr id="49155" name="图片 28"/>
          <p:cNvPicPr>
            <a:picLocks noChangeAspect="1"/>
          </p:cNvPicPr>
          <p:nvPr/>
        </p:nvPicPr>
        <p:blipFill>
          <a:blip r:embed="rId1"/>
          <a:stretch>
            <a:fillRect/>
          </a:stretch>
        </p:blipFill>
        <p:spPr>
          <a:xfrm>
            <a:off x="466725" y="1739900"/>
            <a:ext cx="8353425" cy="3724275"/>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95535" y="838054"/>
            <a:ext cx="8352928" cy="923330"/>
          </a:xfrm>
          <a:prstGeom prst="rect">
            <a:avLst/>
          </a:prstGeom>
        </p:spPr>
        <p:txBody>
          <a:bodyPr>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注：</a:t>
            </a:r>
            <a:r>
              <a:rPr kumimoji="0" lang="zh-CN"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企业净资产增长率或销售收入增长率为负的，按</a:t>
            </a:r>
            <a:r>
              <a:rPr kumimoji="0" lang="en-US"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0</a:t>
            </a:r>
            <a:r>
              <a:rPr kumimoji="0" lang="zh-CN"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分计算。第一年末净资产或销售收入为</a:t>
            </a:r>
            <a:r>
              <a:rPr kumimoji="0" lang="en-US"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0</a:t>
            </a:r>
            <a:r>
              <a:rPr kumimoji="0" lang="zh-CN"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的，按后两年计算；第二年末净资产或销售收入为</a:t>
            </a:r>
            <a:r>
              <a:rPr kumimoji="0" lang="en-US"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0</a:t>
            </a:r>
            <a:r>
              <a:rPr kumimoji="0" lang="zh-CN"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的，按</a:t>
            </a:r>
            <a:r>
              <a:rPr kumimoji="0" lang="en-US"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0</a:t>
            </a:r>
            <a:r>
              <a:rPr kumimoji="0" lang="zh-CN"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分计算。</a:t>
            </a:r>
            <a:endParaRPr kumimoji="0" lang="zh-CN" altLang="zh-CN" sz="18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graphicFrame>
        <p:nvGraphicFramePr>
          <p:cNvPr id="4" name="表格 3"/>
          <p:cNvGraphicFramePr>
            <a:graphicFrameLocks noGrp="1"/>
          </p:cNvGraphicFramePr>
          <p:nvPr/>
        </p:nvGraphicFramePr>
        <p:xfrm>
          <a:off x="574675" y="2931373"/>
          <a:ext cx="7996238" cy="2660650"/>
        </p:xfrm>
        <a:graphic>
          <a:graphicData uri="http://schemas.openxmlformats.org/drawingml/2006/table">
            <a:tbl>
              <a:tblPr/>
              <a:tblGrid>
                <a:gridCol w="972145"/>
                <a:gridCol w="1856814"/>
                <a:gridCol w="921057"/>
                <a:gridCol w="921057"/>
                <a:gridCol w="855266"/>
                <a:gridCol w="789477"/>
                <a:gridCol w="855266"/>
                <a:gridCol w="825156"/>
              </a:tblGrid>
              <a:tr h="428676">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成长性得分</a:t>
                      </a:r>
                      <a:endPar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指标</a:t>
                      </a:r>
                      <a:endPar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赋值</a:t>
                      </a:r>
                      <a:endPar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r>
                        <a:rPr kumimoji="0" lang="en-US"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  </a:t>
                      </a: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数</a:t>
                      </a:r>
                      <a:endPar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r>
              <a:tr h="585858">
                <a:tc vMerge="1">
                  <a:tcPr/>
                </a:tc>
                <a:tc vMerge="1">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35%</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25%</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15%</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5%</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0</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0</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58">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20</a:t>
                      </a: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endPar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净资产</a:t>
                      </a:r>
                      <a:br>
                        <a:rPr kumimoji="0" lang="en-US" alt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b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增长率赋值</a:t>
                      </a:r>
                      <a:br>
                        <a:rPr kumimoji="0" lang="en-US" alt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br>
                      <a:r>
                        <a:rPr kumimoji="0" lang="zh-CN" alt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10</a:t>
                      </a: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endPar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a:t>
                      </a:r>
                      <a:endParaRPr kumimoji="0" lang="zh-CN" alt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9-10</a:t>
                      </a:r>
                      <a:r>
                        <a:rPr kumimoji="0" 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endParaRPr kumimoji="0" 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B</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7-8</a:t>
                      </a:r>
                      <a:r>
                        <a:rPr kumimoji="0" 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endParaRPr kumimoji="0" 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C</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5-6</a:t>
                      </a:r>
                      <a:r>
                        <a:rPr kumimoji="0" 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endParaRPr kumimoji="0" 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D</a:t>
                      </a:r>
                      <a:endParaRPr kumimoji="0" lang="zh-CN" alt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3-4</a:t>
                      </a:r>
                      <a:r>
                        <a:rPr kumimoji="0" 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endParaRPr kumimoji="0" lang="zh-CN" sz="2000" b="1" i="0" u="none" strike="noStrike" cap="none" normalizeH="0" baseline="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E</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1-2</a:t>
                      </a:r>
                      <a:r>
                        <a:rPr kumimoji="0" 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endParaRPr kumimoji="0" 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F</a:t>
                      </a:r>
                      <a:endParaRPr kumimoji="0" lang="zh-CN"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0</a:t>
                      </a:r>
                      <a:r>
                        <a:rPr kumimoji="0" 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endParaRPr kumimoji="0" lang="zh-CN" sz="20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58">
                <a:tc vMerge="1">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销售收入</a:t>
                      </a:r>
                      <a:br>
                        <a:rPr kumimoji="0" lang="en-US" alt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b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增长率赋值</a:t>
                      </a:r>
                      <a:endPar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a:t>
                      </a:r>
                      <a:r>
                        <a:rPr kumimoji="0" lang="en-US" alt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10</a:t>
                      </a:r>
                      <a:r>
                        <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rPr>
                        <a:t>分</a:t>
                      </a:r>
                      <a:endParaRPr kumimoji="0" lang="zh-CN" sz="1800" b="1" i="0" u="none" strike="noStrike" cap="none" normalizeH="0" baseline="0" dirty="0" smtClean="0">
                        <a:ln>
                          <a:solidFill>
                            <a:schemeClr val="tx1">
                              <a:lumMod val="50000"/>
                              <a:lumOff val="50000"/>
                            </a:schemeClr>
                          </a:solidFill>
                        </a:ln>
                        <a:solidFill>
                          <a:srgbClr val="3E3E3E"/>
                        </a:solidFill>
                        <a:effectLst/>
                        <a:latin typeface="黑体" panose="02010609060101010101" pitchFamily="49" charset="-122"/>
                        <a:ea typeface="黑体" panose="02010609060101010101" pitchFamily="49" charset="-122"/>
                        <a:cs typeface="方正宋一_GBK"/>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c vMerge="1">
                  <a:tcPr/>
                </a:tc>
                <a:tc vMerge="1">
                  <a:tcPr/>
                </a:tc>
              </a:tr>
            </a:tbl>
          </a:graphicData>
        </a:graphic>
      </p:graphicFrame>
      <p:sp>
        <p:nvSpPr>
          <p:cNvPr id="5" name="矩形 4"/>
          <p:cNvSpPr/>
          <p:nvPr/>
        </p:nvSpPr>
        <p:spPr>
          <a:xfrm>
            <a:off x="935596" y="1990182"/>
            <a:ext cx="7272808" cy="858377"/>
          </a:xfrm>
          <a:prstGeom prst="rect">
            <a:avLst/>
          </a:prstGeom>
        </p:spPr>
        <p:txBody>
          <a:bodyPr>
            <a:spAutoFit/>
          </a:bodyPr>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1800" b="1" i="0" u="none" strike="noStrike" kern="1200" cap="none" spc="0" normalizeH="0" baseline="0" noProof="0" dirty="0">
                <a:ln>
                  <a:solidFill>
                    <a:schemeClr val="tx1">
                      <a:lumMod val="50000"/>
                      <a:lumOff val="50000"/>
                    </a:schemeClr>
                  </a:solidFill>
                </a:ln>
                <a:solidFill>
                  <a:srgbClr val="3E3E3E"/>
                </a:solidFill>
                <a:effectLst/>
                <a:uLnTx/>
                <a:uFillTx/>
                <a:latin typeface="黑体" panose="02010609060101010101" pitchFamily="49" charset="-122"/>
                <a:ea typeface="黑体" panose="02010609060101010101" pitchFamily="49" charset="-122"/>
                <a:cs typeface="方正宋一_GBK"/>
              </a:rPr>
              <a:t>以上两个指标分别对照下表评价档次（</a:t>
            </a:r>
            <a:r>
              <a:rPr kumimoji="0" lang="en-US" altLang="zh-CN" sz="1800" b="1" i="0" u="none" strike="noStrike" kern="1200" cap="none" spc="0" normalizeH="0" baseline="0" noProof="0" dirty="0">
                <a:ln>
                  <a:solidFill>
                    <a:schemeClr val="tx1">
                      <a:lumMod val="50000"/>
                      <a:lumOff val="50000"/>
                    </a:schemeClr>
                  </a:solidFill>
                </a:ln>
                <a:solidFill>
                  <a:srgbClr val="3E3E3E"/>
                </a:solidFill>
                <a:effectLst/>
                <a:uLnTx/>
                <a:uFillTx/>
                <a:latin typeface="黑体" panose="02010609060101010101" pitchFamily="49" charset="-122"/>
                <a:ea typeface="黑体" panose="02010609060101010101" pitchFamily="49" charset="-122"/>
                <a:cs typeface="方正宋一_GBK"/>
              </a:rPr>
              <a:t>ABCDEF</a:t>
            </a:r>
            <a:r>
              <a:rPr kumimoji="0" lang="zh-CN" altLang="zh-CN" sz="1800" b="1" i="0" u="none" strike="noStrike" kern="1200" cap="none" spc="0" normalizeH="0" baseline="0" noProof="0" dirty="0">
                <a:ln>
                  <a:solidFill>
                    <a:schemeClr val="tx1">
                      <a:lumMod val="50000"/>
                      <a:lumOff val="50000"/>
                    </a:schemeClr>
                  </a:solidFill>
                </a:ln>
                <a:solidFill>
                  <a:srgbClr val="3E3E3E"/>
                </a:solidFill>
                <a:effectLst/>
                <a:uLnTx/>
                <a:uFillTx/>
                <a:latin typeface="黑体" panose="02010609060101010101" pitchFamily="49" charset="-122"/>
                <a:ea typeface="黑体" panose="02010609060101010101" pitchFamily="49" charset="-122"/>
                <a:cs typeface="方正宋一_GBK"/>
              </a:rPr>
              <a:t>）得出分值，两项得分相加计算出企业成长性指标综合得分。</a:t>
            </a:r>
            <a:endParaRPr kumimoji="0" lang="zh-CN" altLang="en-US" sz="1800" b="1" i="0" u="none" strike="noStrike" kern="1200" cap="none" spc="0" normalizeH="0" baseline="0" noProof="0" dirty="0">
              <a:ln>
                <a:solidFill>
                  <a:schemeClr val="tx1">
                    <a:lumMod val="50000"/>
                    <a:lumOff val="50000"/>
                  </a:schemeClr>
                </a:solidFill>
              </a:ln>
              <a:solidFill>
                <a:srgbClr val="3E3E3E"/>
              </a:solidFill>
              <a:effectLst/>
              <a:uLnTx/>
              <a:uFillTx/>
              <a:latin typeface="黑体" panose="02010609060101010101" pitchFamily="49" charset="-122"/>
              <a:ea typeface="黑体" panose="02010609060101010101" pitchFamily="49" charset="-122"/>
              <a:cs typeface="方正宋一_GBK"/>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Text Box 2"/>
          <p:cNvSpPr txBox="1"/>
          <p:nvPr/>
        </p:nvSpPr>
        <p:spPr>
          <a:xfrm>
            <a:off x="3537585" y="6079808"/>
            <a:ext cx="1586230" cy="398780"/>
          </a:xfrm>
          <a:prstGeom prst="rect">
            <a:avLst/>
          </a:prstGeom>
          <a:noFill/>
          <a:ln w="9525">
            <a:noFill/>
          </a:ln>
        </p:spPr>
        <p:txBody>
          <a:bodyPr wrap="none">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201</a:t>
            </a:r>
            <a:r>
              <a:rPr kumimoji="0" lang="en-US" altLang="zh-CN"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8</a:t>
            </a:r>
            <a:r>
              <a:rPr kumimoji="0" lang="zh-CN" altLang="en-US"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年</a:t>
            </a:r>
            <a:r>
              <a:rPr kumimoji="0" lang="en-US" altLang="zh-CN"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11</a:t>
            </a:r>
            <a:r>
              <a:rPr kumimoji="0" lang="zh-CN" altLang="en-US"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月</a:t>
            </a:r>
            <a:endParaRPr kumimoji="0" lang="en-US" altLang="zh-CN" sz="2000"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3795" name="Text Box 4"/>
          <p:cNvSpPr txBox="1"/>
          <p:nvPr/>
        </p:nvSpPr>
        <p:spPr>
          <a:xfrm>
            <a:off x="1993265" y="3486785"/>
            <a:ext cx="5204460" cy="1198880"/>
          </a:xfrm>
          <a:prstGeom prst="rect">
            <a:avLst/>
          </a:prstGeom>
          <a:noFill/>
          <a:ln w="9525">
            <a:noFill/>
          </a:ln>
        </p:spPr>
        <p:txBody>
          <a:bodyPr wrap="square">
            <a:spAutoFit/>
            <a:scene3d>
              <a:camera prst="orthographicFront"/>
              <a:lightRig rig="threePt" dir="t"/>
            </a:scene3d>
          </a:bodyPr>
          <a:lstStyle/>
          <a:p>
            <a:pPr marR="0" algn="ctr" defTabSz="914400" eaLnBrk="0" hangingPunct="0">
              <a:buClrTx/>
              <a:buSzTx/>
              <a:buFont typeface="Arial" panose="020B0604020202020204" pitchFamily="34" charset="0"/>
              <a:buNone/>
              <a:defRPr/>
            </a:pPr>
            <a:r>
              <a:rPr kumimoji="0" lang="zh-CN" altLang="zh-CN" sz="3600" b="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onotype Corsiva" panose="03010101010201010101" pitchFamily="2" charset="0"/>
                <a:ea typeface="微软雅黑" panose="020B0503020204020204" pitchFamily="34" charset="-122"/>
                <a:cs typeface="+mn-cs"/>
              </a:rPr>
              <a:t>联系方式：王东超</a:t>
            </a:r>
            <a:r>
              <a:rPr kumimoji="0" lang="en-US" altLang="zh-CN" sz="3600" b="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onotype Corsiva" panose="03010101010201010101" pitchFamily="2" charset="0"/>
                <a:ea typeface="微软雅黑" panose="020B0503020204020204" pitchFamily="34" charset="-122"/>
                <a:cs typeface="+mn-cs"/>
              </a:rPr>
              <a:t>18995051227</a:t>
            </a:r>
            <a:endParaRPr kumimoji="0" lang="en-US" altLang="zh-CN" sz="3600" b="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onotype Corsiva" panose="03010101010201010101" pitchFamily="2" charset="0"/>
              <a:ea typeface="微软雅黑" panose="020B0503020204020204" pitchFamily="34" charset="-122"/>
              <a:cs typeface="+mn-cs"/>
            </a:endParaRPr>
          </a:p>
        </p:txBody>
      </p:sp>
      <p:pic>
        <p:nvPicPr>
          <p:cNvPr id="2" name="图片 1"/>
          <p:cNvPicPr>
            <a:picLocks noChangeAspect="1"/>
          </p:cNvPicPr>
          <p:nvPr/>
        </p:nvPicPr>
        <p:blipFill>
          <a:blip r:embed="rId1"/>
          <a:srcRect l="9712" t="34373" r="10184" b="22457"/>
          <a:stretch>
            <a:fillRect/>
          </a:stretch>
        </p:blipFill>
        <p:spPr>
          <a:xfrm>
            <a:off x="3537585" y="1281430"/>
            <a:ext cx="2262505" cy="1981200"/>
          </a:xfrm>
          <a:prstGeom prst="rect">
            <a:avLst/>
          </a:prstGeom>
        </p:spPr>
      </p:pic>
      <p:sp>
        <p:nvSpPr>
          <p:cNvPr id="3" name="Text Box 4"/>
          <p:cNvSpPr txBox="1"/>
          <p:nvPr/>
        </p:nvSpPr>
        <p:spPr>
          <a:xfrm>
            <a:off x="2169794" y="4571365"/>
            <a:ext cx="5057775" cy="1311275"/>
          </a:xfrm>
          <a:prstGeom prst="rect">
            <a:avLst/>
          </a:prstGeom>
          <a:noFill/>
          <a:ln w="9525">
            <a:noFill/>
          </a:ln>
        </p:spPr>
        <p:txBody>
          <a:bodyPr>
            <a:spAutoFit/>
            <a:scene3d>
              <a:camera prst="orthographicFront"/>
              <a:lightRig rig="threePt" dir="t"/>
            </a:scene3d>
          </a:bodyPr>
          <a:p>
            <a:pPr marR="0" algn="ctr" defTabSz="914400" eaLnBrk="0" hangingPunct="0">
              <a:buClrTx/>
              <a:buSzTx/>
              <a:buFont typeface="Arial" panose="020B0604020202020204" pitchFamily="34" charset="0"/>
              <a:buNone/>
              <a:defRPr/>
            </a:pPr>
            <a:r>
              <a:rPr kumimoji="0" lang="zh-CN" altLang="en-US" sz="8000" b="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onotype Corsiva" panose="03010101010201010101" pitchFamily="2" charset="0"/>
                <a:ea typeface="微软雅黑" panose="020B0503020204020204" pitchFamily="34" charset="-122"/>
                <a:cs typeface="+mn-ea"/>
              </a:rPr>
              <a:t>THE END</a:t>
            </a:r>
            <a:endParaRPr kumimoji="0" lang="zh-CN" altLang="en-US" sz="8000" b="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onotype Corsiva" panose="03010101010201010101" pitchFamily="2" charset="0"/>
              <a:ea typeface="微软雅黑" panose="020B0503020204020204" pitchFamily="3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3" name="Text Box 6"/>
          <p:cNvSpPr txBox="1"/>
          <p:nvPr/>
        </p:nvSpPr>
        <p:spPr>
          <a:xfrm>
            <a:off x="2740660" y="2877185"/>
            <a:ext cx="3464560" cy="460375"/>
          </a:xfrm>
          <a:prstGeom prst="rect">
            <a:avLst/>
          </a:prstGeom>
          <a:noFill/>
          <a:ln w="9525">
            <a:noFill/>
          </a:ln>
        </p:spPr>
        <p:txBody>
          <a:bodyPr wrap="square">
            <a:spAutoFit/>
          </a:bodyPr>
          <a:lstStyle/>
          <a:p>
            <a:pPr marR="0" algn="l"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科技型中小的认定</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1" name="Text Box 6"/>
          <p:cNvSpPr txBox="1"/>
          <p:nvPr/>
        </p:nvSpPr>
        <p:spPr>
          <a:xfrm>
            <a:off x="2740660" y="3647440"/>
            <a:ext cx="3336290" cy="460375"/>
          </a:xfrm>
          <a:prstGeom prst="rect">
            <a:avLst/>
          </a:prstGeom>
          <a:noFill/>
          <a:ln w="9525">
            <a:noFill/>
          </a:ln>
        </p:spPr>
        <p:txBody>
          <a:bodyPr wrap="square">
            <a:spAutoFit/>
          </a:bodyPr>
          <a:lstStyle/>
          <a:p>
            <a:pPr marR="0" algn="l"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知识产权贯标的认证</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文字方塊 1"/>
          <p:cNvSpPr txBox="1"/>
          <p:nvPr/>
        </p:nvSpPr>
        <p:spPr>
          <a:xfrm>
            <a:off x="2740660" y="4417695"/>
            <a:ext cx="3242299" cy="460375"/>
          </a:xfrm>
          <a:prstGeom prst="rect">
            <a:avLst/>
          </a:prstGeom>
          <a:noFill/>
          <a:ln w="9525">
            <a:noFill/>
          </a:ln>
        </p:spPr>
        <p:txBody>
          <a:bodyPr>
            <a:spAutoFit/>
            <a:scene3d>
              <a:camera prst="orthographicFront"/>
              <a:lightRig rig="threePt" dir="t"/>
            </a:scene3d>
          </a:bodyPr>
          <a:lstStyle/>
          <a:p>
            <a:pPr marR="0" algn="l" defTabSz="914400" eaLnBrk="0" hangingPunct="0">
              <a:buClrTx/>
              <a:buSzTx/>
              <a:buFont typeface="Arial" panose="020B0604020202020204" pitchFamily="34" charset="0"/>
              <a:buNone/>
              <a:defRPr/>
            </a:pPr>
            <a:r>
              <a:rPr lang="zh-CN" altLang="en-US" sz="2400" b="1" u="sng">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国家高新技术企业认定</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endParaRPr>
          </a:p>
        </p:txBody>
      </p:sp>
      <p:sp>
        <p:nvSpPr>
          <p:cNvPr id="15" name="文字方塊 1"/>
          <p:cNvSpPr txBox="1"/>
          <p:nvPr/>
        </p:nvSpPr>
        <p:spPr>
          <a:xfrm>
            <a:off x="121285" y="50165"/>
            <a:ext cx="1649729" cy="701028"/>
          </a:xfrm>
          <a:prstGeom prst="rect">
            <a:avLst/>
          </a:prstGeom>
          <a:noFill/>
          <a:ln w="9525">
            <a:noFill/>
          </a:ln>
        </p:spPr>
        <p:txBody>
          <a:bodyPr>
            <a:spAutoFit/>
            <a:scene3d>
              <a:camera prst="orthographicFront"/>
              <a:lightRig rig="threePt" dir="t"/>
            </a:scene3d>
          </a:bodyPr>
          <a:lstStyle/>
          <a:p>
            <a:pPr marR="0" defTabSz="914400" eaLnBrk="0" hangingPunct="0">
              <a:buClrTx/>
              <a:buSzTx/>
              <a:buFont typeface="Arial" panose="020B0604020202020204" pitchFamily="34" charset="0"/>
              <a:buNone/>
              <a:defRPr/>
            </a:pPr>
            <a:r>
              <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ea"/>
              </a:rPr>
              <a:t>导语</a:t>
            </a:r>
            <a:endParaRPr kumimoji="0" lang="zh-CN" altLang="en-US" sz="40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宋体" panose="02010600030101010101" pitchFamily="2" charset="-122"/>
              <a:cs typeface="+mn-cs"/>
            </a:endParaRPr>
          </a:p>
        </p:txBody>
      </p:sp>
      <p:sp>
        <p:nvSpPr>
          <p:cNvPr id="3" name="文字方塊 1"/>
          <p:cNvSpPr txBox="1"/>
          <p:nvPr/>
        </p:nvSpPr>
        <p:spPr>
          <a:xfrm>
            <a:off x="2740660" y="2106930"/>
            <a:ext cx="3242299" cy="460375"/>
          </a:xfrm>
          <a:prstGeom prst="rect">
            <a:avLst/>
          </a:prstGeom>
          <a:noFill/>
          <a:ln w="9525">
            <a:noFill/>
          </a:ln>
        </p:spPr>
        <p:txBody>
          <a:bodyPr>
            <a:spAutoFit/>
            <a:scene3d>
              <a:camera prst="orthographicFront"/>
              <a:lightRig rig="threePt" dir="t"/>
            </a:scene3d>
          </a:bodyPr>
          <a:p>
            <a:pPr marR="0" algn="l"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知识产权的申请</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endParaRPr>
          </a:p>
        </p:txBody>
      </p:sp>
      <p:sp>
        <p:nvSpPr>
          <p:cNvPr id="5" name="文字方塊 1"/>
          <p:cNvSpPr txBox="1"/>
          <p:nvPr/>
        </p:nvSpPr>
        <p:spPr>
          <a:xfrm>
            <a:off x="3448685" y="1064895"/>
            <a:ext cx="2856230" cy="521970"/>
          </a:xfrm>
          <a:prstGeom prst="rect">
            <a:avLst/>
          </a:prstGeom>
          <a:noFill/>
          <a:ln w="9525">
            <a:noFill/>
          </a:ln>
        </p:spPr>
        <p:txBody>
          <a:bodyPr wrap="square">
            <a:spAutoFit/>
            <a:scene3d>
              <a:camera prst="orthographicFront"/>
              <a:lightRig rig="threePt" dir="t"/>
            </a:scene3d>
          </a:bodyPr>
          <a:p>
            <a:pPr marR="0" defTabSz="914400" eaLnBrk="0" hangingPunct="0">
              <a:buClrTx/>
              <a:buSzTx/>
              <a:buFont typeface="Arial" panose="020B0604020202020204" pitchFamily="34" charset="0"/>
              <a:buNone/>
              <a:defRPr/>
            </a:pPr>
            <a:r>
              <a:rPr kumimoji="0" lang="zh-CN" altLang="en-US" sz="28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mn-cs"/>
              </a:rPr>
              <a:t>步骤</a:t>
            </a:r>
            <a:endParaRPr kumimoji="0" lang="zh-CN" altLang="en-US" sz="2800" b="1" kern="1200" cap="none" spc="0" normalizeH="0" baseline="0" noProof="1">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mn-cs"/>
            </a:endParaRPr>
          </a:p>
        </p:txBody>
      </p:sp>
      <p:sp>
        <p:nvSpPr>
          <p:cNvPr id="4" name="文字方塊 1"/>
          <p:cNvSpPr txBox="1"/>
          <p:nvPr/>
        </p:nvSpPr>
        <p:spPr>
          <a:xfrm>
            <a:off x="2740660" y="5142865"/>
            <a:ext cx="3766820" cy="460375"/>
          </a:xfrm>
          <a:prstGeom prst="rect">
            <a:avLst/>
          </a:prstGeom>
          <a:noFill/>
          <a:ln w="9525">
            <a:noFill/>
          </a:ln>
        </p:spPr>
        <p:txBody>
          <a:bodyPr wrap="square">
            <a:spAutoFit/>
            <a:scene3d>
              <a:camera prst="orthographicFront"/>
              <a:lightRig rig="threePt" dir="t"/>
            </a:scene3d>
          </a:bodyPr>
          <a:p>
            <a:pPr marR="0" algn="l" defTabSz="914400" eaLnBrk="0" hangingPunct="0">
              <a:buClrTx/>
              <a:buSzTx/>
              <a:buFont typeface="Arial" panose="020B0604020202020204" pitchFamily="34" charset="0"/>
              <a:buNone/>
              <a:defRPr/>
            </a:pPr>
            <a:r>
              <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自治区重大专项申请</a:t>
            </a:r>
            <a:endParaRPr kumimoji="0" lang="zh-CN" altLang="en-US" sz="2400" b="1" u="sng"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1"/>
          <p:cNvGrpSpPr/>
          <p:nvPr/>
        </p:nvGrpSpPr>
        <p:grpSpPr>
          <a:xfrm>
            <a:off x="1819276" y="3052763"/>
            <a:ext cx="7324724" cy="1023937"/>
            <a:chOff x="1820035" y="2864065"/>
            <a:chExt cx="7323966" cy="1024621"/>
          </a:xfrm>
        </p:grpSpPr>
        <p:pic>
          <p:nvPicPr>
            <p:cNvPr id="26627" name="Picture 2"/>
            <p:cNvPicPr>
              <a:picLocks noChangeAspect="1"/>
            </p:cNvPicPr>
            <p:nvPr/>
          </p:nvPicPr>
          <p:blipFill>
            <a:blip r:embed="rId1"/>
            <a:srcRect l="3485" t="4744" r="6648" b="6219"/>
            <a:stretch>
              <a:fillRect/>
            </a:stretch>
          </p:blipFill>
          <p:spPr>
            <a:xfrm>
              <a:off x="2375756" y="2911165"/>
              <a:ext cx="6768245" cy="936104"/>
            </a:xfrm>
            <a:prstGeom prst="rect">
              <a:avLst/>
            </a:prstGeom>
            <a:noFill/>
            <a:ln w="9525">
              <a:noFill/>
            </a:ln>
          </p:spPr>
        </p:pic>
        <p:sp>
          <p:nvSpPr>
            <p:cNvPr id="4" name="矩形 3"/>
            <p:cNvSpPr/>
            <p:nvPr/>
          </p:nvSpPr>
          <p:spPr>
            <a:xfrm rot="2700000">
              <a:off x="1899821" y="2892240"/>
              <a:ext cx="969022" cy="969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2" name="直接连接符 1"/>
            <p:cNvCxnSpPr/>
            <p:nvPr/>
          </p:nvCxnSpPr>
          <p:spPr>
            <a:xfrm flipH="1">
              <a:off x="2564495" y="2864065"/>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sp>
          <p:nvSpPr>
            <p:cNvPr id="3" name="TextBox 5"/>
            <p:cNvSpPr txBox="1"/>
            <p:nvPr/>
          </p:nvSpPr>
          <p:spPr>
            <a:xfrm>
              <a:off x="3459026" y="3107728"/>
              <a:ext cx="3857226" cy="583955"/>
            </a:xfrm>
            <a:prstGeom prst="rect">
              <a:avLst/>
            </a:prstGeom>
            <a:noFill/>
          </p:spPr>
          <p:txBody>
            <a:bodyPr wrap="none">
              <a:spAutoFit/>
            </a:bodyPr>
            <a:p>
              <a:pPr marR="0" defTabSz="914400" eaLnBrk="1" hangingPunct="1">
                <a:buClrTx/>
                <a:buSzTx/>
                <a:buFontTx/>
                <a:buNone/>
                <a:defRPr/>
              </a:pPr>
              <a:r>
                <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rPr>
                <a:t>科技型中小企业认定</a:t>
              </a:r>
              <a:endParaRPr kumimoji="0" lang="zh-CN" altLang="en-US" sz="3200" b="1" kern="1200" cap="none" spc="0" normalizeH="0" baseline="0" noProof="0" dirty="0">
                <a:ln>
                  <a:solidFill>
                    <a:schemeClr val="bg1"/>
                  </a:solidFill>
                </a:ln>
                <a:solidFill>
                  <a:schemeClr val="bg1"/>
                </a:solidFill>
                <a:effectLst>
                  <a:glow rad="101600">
                    <a:schemeClr val="accent4">
                      <a:satMod val="175000"/>
                      <a:alpha val="40000"/>
                    </a:schemeClr>
                  </a:glow>
                </a:effectLst>
                <a:latin typeface="黑体" panose="02010609060101010101" pitchFamily="49" charset="-122"/>
                <a:ea typeface="黑体" panose="02010609060101010101" pitchFamily="49" charset="-122"/>
                <a:cs typeface="+mn-cs"/>
              </a:endParaRPr>
            </a:p>
          </p:txBody>
        </p:sp>
        <p:sp>
          <p:nvSpPr>
            <p:cNvPr id="7" name="矩形 6"/>
            <p:cNvSpPr/>
            <p:nvPr/>
          </p:nvSpPr>
          <p:spPr>
            <a:xfrm rot="2700000">
              <a:off x="1819662" y="2896209"/>
              <a:ext cx="967433" cy="96668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TextBox 10"/>
            <p:cNvSpPr txBox="1"/>
            <p:nvPr/>
          </p:nvSpPr>
          <p:spPr>
            <a:xfrm>
              <a:off x="2091191" y="3103282"/>
              <a:ext cx="425116" cy="583955"/>
            </a:xfrm>
            <a:prstGeom prst="rect">
              <a:avLst/>
            </a:prstGeom>
            <a:noFill/>
          </p:spPr>
          <p:txBody>
            <a:bodyPr>
              <a:spAutoFit/>
            </a:bodyPr>
            <a:p>
              <a:pPr marR="0" defTabSz="914400" eaLnBrk="1" hangingPunct="1">
                <a:buClrTx/>
                <a:buSzTx/>
                <a:buFontTx/>
                <a:buNone/>
                <a:defRPr/>
              </a:pPr>
              <a:endParaRPr kumimoji="0" lang="zh-CN" altLang="en-US" sz="3200" kern="1200" cap="none" spc="0" normalizeH="0" baseline="0" noProof="0" dirty="0">
                <a:ln>
                  <a:solidFill>
                    <a:schemeClr val="bg1"/>
                  </a:solidFill>
                </a:ln>
                <a:solidFill>
                  <a:schemeClr val="bg1"/>
                </a:solidFill>
                <a:effectLst>
                  <a:glow rad="101600">
                    <a:schemeClr val="accent4">
                      <a:satMod val="175000"/>
                      <a:alpha val="40000"/>
                    </a:schemeClr>
                  </a:glow>
                </a:effectLst>
                <a:latin typeface="微软雅黑" panose="020B0503020204020204" pitchFamily="34" charset="-122"/>
                <a:ea typeface="微软雅黑" panose="020B0503020204020204" pitchFamily="34" charset="-122"/>
                <a:cs typeface="+mn-cs"/>
              </a:endParaRPr>
            </a:p>
          </p:txBody>
        </p:sp>
        <p:cxnSp>
          <p:nvCxnSpPr>
            <p:cNvPr id="12" name="直接连接符 11"/>
            <p:cNvCxnSpPr/>
            <p:nvPr/>
          </p:nvCxnSpPr>
          <p:spPr>
            <a:xfrm flipH="1">
              <a:off x="2575606" y="3861681"/>
              <a:ext cx="6568395" cy="27005"/>
            </a:xfrm>
            <a:prstGeom prst="line">
              <a:avLst/>
            </a:prstGeom>
            <a:ln>
              <a:solidFill>
                <a:srgbClr val="E6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5" name="组合 3"/>
          <p:cNvGrpSpPr/>
          <p:nvPr/>
        </p:nvGrpSpPr>
        <p:grpSpPr>
          <a:xfrm>
            <a:off x="1898015" y="868680"/>
            <a:ext cx="6082030" cy="460375"/>
            <a:chOff x="2365403" y="613822"/>
            <a:chExt cx="5672551" cy="460078"/>
          </a:xfrm>
        </p:grpSpPr>
        <p:sp>
          <p:nvSpPr>
            <p:cNvPr id="5" name="矩形 4"/>
            <p:cNvSpPr/>
            <p:nvPr/>
          </p:nvSpPr>
          <p:spPr>
            <a:xfrm>
              <a:off x="2811439" y="613822"/>
              <a:ext cx="5226515" cy="460078"/>
            </a:xfrm>
            <a:prstGeom prst="rect">
              <a:avLst/>
            </a:prstGeom>
          </p:spPr>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科技型中小企业有哪些认定条件？</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6" name="等腰三角形 5"/>
            <p:cNvSpPr/>
            <p:nvPr/>
          </p:nvSpPr>
          <p:spPr>
            <a:xfrm rot="5400000" flipV="1">
              <a:off x="2340934" y="693818"/>
              <a:ext cx="350611" cy="301673"/>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6"/>
            <p:cNvSpPr/>
            <p:nvPr/>
          </p:nvSpPr>
          <p:spPr>
            <a:xfrm rot="16200000" flipH="1" flipV="1">
              <a:off x="7151828" y="693818"/>
              <a:ext cx="350611" cy="301673"/>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8" name="矩形 7"/>
          <p:cNvSpPr/>
          <p:nvPr/>
        </p:nvSpPr>
        <p:spPr>
          <a:xfrm>
            <a:off x="899592" y="2509013"/>
            <a:ext cx="7632848" cy="2799715"/>
          </a:xfrm>
          <a:prstGeom prst="rect">
            <a:avLst/>
          </a:prstGeom>
        </p:spPr>
        <p:txBody>
          <a:bodyPr>
            <a:spAutoFit/>
          </a:bodyPr>
          <a:p>
            <a:pPr marL="457200" marR="0" lvl="0" indent="-457200" algn="l" defTabSz="914400" rtl="0" eaLnBrk="1" fontAlgn="auto" latinLnBrk="0" hangingPunct="1">
              <a:lnSpc>
                <a:spcPct val="130000"/>
              </a:lnSpc>
              <a:spcBef>
                <a:spcPts val="0"/>
              </a:spcBef>
              <a:spcAft>
                <a:spcPts val="120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a:t>
            </a:r>
            <a:r>
              <a:rPr kumimoji="0" lang="zh-CN"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申请认定时</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须注册成立一年以上；</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30000"/>
              </a:lnSpc>
              <a:spcBef>
                <a:spcPts val="0"/>
              </a:spcBef>
              <a:spcAft>
                <a:spcPts val="120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企业至少有一项与主营业务相关的科技成果，包括产品技术相关专利、新药证书、动植物新品种、集成电路布图设计、计算机软件著作权、经认定的其他科技成果。</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457200" marR="0" lvl="0" indent="-457200" algn="l" defTabSz="914400" rtl="0" eaLnBrk="1" fontAlgn="auto" latinLnBrk="0" hangingPunct="1">
              <a:lnSpc>
                <a:spcPct val="130000"/>
              </a:lnSpc>
              <a:spcBef>
                <a:spcPts val="0"/>
              </a:spcBef>
              <a:spcAft>
                <a:spcPts val="1200"/>
              </a:spcAft>
              <a:buClrTx/>
              <a:buSzTx/>
              <a:buFont typeface="+mj-lt"/>
              <a:buAutoNum type="arabicPeriod"/>
              <a:defRPr/>
            </a:pP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企业从事研发和相关技术创新活动的</a:t>
            </a:r>
            <a:r>
              <a:rPr kumimoji="0" lang="zh-CN" altLang="zh-CN"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科技人员</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占企业当年职工总数的比例不低于</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5</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endParaRPr kumimoji="0" lang="zh-CN"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p:txBody>
      </p:sp>
      <p:cxnSp>
        <p:nvCxnSpPr>
          <p:cNvPr id="9" name="直接箭头连接符 8"/>
          <p:cNvCxnSpPr/>
          <p:nvPr/>
        </p:nvCxnSpPr>
        <p:spPr>
          <a:xfrm>
            <a:off x="899591" y="3040509"/>
            <a:ext cx="756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99591" y="4396343"/>
            <a:ext cx="756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899591" y="5877705"/>
            <a:ext cx="756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13" name="五边形 12"/>
          <p:cNvSpPr/>
          <p:nvPr/>
        </p:nvSpPr>
        <p:spPr bwMode="auto">
          <a:xfrm>
            <a:off x="769142" y="1703969"/>
            <a:ext cx="3168352" cy="588893"/>
          </a:xfrm>
          <a:prstGeom prst="homePlate">
            <a:avLst/>
          </a:prstGeom>
          <a:gradFill flip="none" rotWithShape="1">
            <a:gsLst>
              <a:gs pos="0">
                <a:srgbClr val="FF4B4B"/>
              </a:gs>
              <a:gs pos="90000">
                <a:srgbClr val="C00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7979"/>
            </a:contourClr>
          </a:sp3d>
        </p:spPr>
        <p:style>
          <a:lnRef idx="1">
            <a:schemeClr val="accent2"/>
          </a:lnRef>
          <a:fillRef idx="3">
            <a:schemeClr val="accent2"/>
          </a:fillRef>
          <a:effectRef idx="2">
            <a:schemeClr val="accent2"/>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rPr>
              <a:t>须同时满足以下六个条件</a:t>
            </a:r>
            <a:endParaRPr kumimoji="0" lang="zh-CN" altLang="en-US" sz="2000" b="0" i="0" u="none" strike="noStrike" kern="1200" cap="none" spc="0" normalizeH="0" baseline="0" noProof="0" dirty="0">
              <a:ln>
                <a:solidFill>
                  <a:schemeClr val="bg1"/>
                </a:solidFill>
              </a:ln>
              <a:solidFill>
                <a:schemeClr val="bg1"/>
              </a:solidFill>
              <a:effectLst>
                <a:glow rad="101600">
                  <a:schemeClr val="tx1">
                    <a:alpha val="40000"/>
                  </a:schemeClr>
                </a:glow>
              </a:effectLst>
              <a:uLnTx/>
              <a:uFillTx/>
              <a:latin typeface="黑体" panose="02010609060101010101" pitchFamily="49" charset="-122"/>
              <a:ea typeface="黑体" panose="02010609060101010101" pitchFamily="49" charset="-122"/>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6660231" y="3152181"/>
            <a:ext cx="1296144" cy="592033"/>
          </a:xfrm>
          <a:prstGeom prst="roundRect">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en-US" altLang="zh-CN"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2</a:t>
            </a:r>
            <a:r>
              <a:rPr kumimoji="0" lang="en-US" altLang="zh-CN"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3" name="矩形 2"/>
          <p:cNvSpPr/>
          <p:nvPr/>
        </p:nvSpPr>
        <p:spPr>
          <a:xfrm>
            <a:off x="743484" y="851435"/>
            <a:ext cx="7788956" cy="1291590"/>
          </a:xfrm>
          <a:prstGeom prst="rect">
            <a:avLst/>
          </a:prstGeom>
        </p:spPr>
        <p:txBody>
          <a:bodyPr>
            <a:spAutoFit/>
          </a:bodyPr>
          <a:p>
            <a:pPr marR="0" lvl="0" algn="l" defTabSz="914400" rtl="0" eaLnBrk="1" fontAlgn="auto" latinLnBrk="0" hangingPunct="1">
              <a:lnSpc>
                <a:spcPct val="130000"/>
              </a:lnSpc>
              <a:spcBef>
                <a:spcPts val="0"/>
              </a:spcBef>
              <a:spcAft>
                <a:spcPts val="1200"/>
              </a:spcAft>
              <a:buClrTx/>
              <a:buSzTx/>
              <a:buFont typeface="+mj-lt"/>
              <a:defRPr/>
            </a:pP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4.</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企业近二个会计年度（实际经营期不满二年的按实际经营时间计算，下同）的研究开发费用总额占同期销售收入总额的比例符合如下要求： </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p:txBody>
      </p:sp>
      <p:sp>
        <p:nvSpPr>
          <p:cNvPr id="6" name="矩形 5"/>
          <p:cNvSpPr/>
          <p:nvPr/>
        </p:nvSpPr>
        <p:spPr>
          <a:xfrm>
            <a:off x="1187622" y="2147577"/>
            <a:ext cx="2236511" cy="400111"/>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最近一年销售收入</a:t>
            </a:r>
            <a:endParaRPr kumimoji="0" lang="zh-CN" altLang="en-US" sz="20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9" name="圆角矩形 8"/>
          <p:cNvSpPr/>
          <p:nvPr/>
        </p:nvSpPr>
        <p:spPr>
          <a:xfrm>
            <a:off x="1187622" y="3152182"/>
            <a:ext cx="2304258" cy="59203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5,000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万元</a:t>
            </a: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2" name="直接箭头连接符 11"/>
          <p:cNvCxnSpPr>
            <a:stCxn id="9" idx="3"/>
            <a:endCxn id="11" idx="1"/>
          </p:cNvCxnSpPr>
          <p:nvPr/>
        </p:nvCxnSpPr>
        <p:spPr>
          <a:xfrm>
            <a:off x="3491880" y="3519953"/>
            <a:ext cx="3168650" cy="0"/>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021287" y="2003565"/>
            <a:ext cx="2574033" cy="646331"/>
          </a:xfrm>
          <a:prstGeom prst="rect">
            <a:avLst/>
          </a:prstGeom>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研究开发费用总额占同期销售收入总额的比例</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圆角矩形 15"/>
          <p:cNvSpPr/>
          <p:nvPr/>
        </p:nvSpPr>
        <p:spPr>
          <a:xfrm>
            <a:off x="6660231" y="4235932"/>
            <a:ext cx="1296144" cy="697088"/>
          </a:xfrm>
          <a:prstGeom prst="roundRect">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r>
              <a:rPr kumimoji="0" lang="en-US" altLang="zh-CN"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1.5</a:t>
            </a:r>
            <a:r>
              <a:rPr kumimoji="0" lang="en-US" altLang="zh-CN"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rPr>
              <a:t>%</a:t>
            </a:r>
            <a:endParaRPr kumimoji="0" lang="zh-CN" altLang="en-US" sz="2400" b="0" i="0" u="none" strike="noStrike" kern="1200" cap="none" spc="0" normalizeH="0" baseline="0" noProof="0" dirty="0">
              <a:ln>
                <a:gradFill>
                  <a:gsLst>
                    <a:gs pos="24000">
                      <a:srgbClr val="FF5050"/>
                    </a:gs>
                    <a:gs pos="100000">
                      <a:srgbClr val="4D0808"/>
                    </a:gs>
                  </a:gsLst>
                  <a:lin ang="5400000" scaled="0"/>
                </a:gradFill>
              </a:ln>
              <a:gradFill>
                <a:gsLst>
                  <a:gs pos="19000">
                    <a:srgbClr val="FF5050"/>
                  </a:gs>
                  <a:gs pos="100000">
                    <a:srgbClr val="4D0808"/>
                  </a:gs>
                </a:gsLst>
                <a:lin ang="5400000" scaled="1"/>
              </a:gradFill>
              <a:effectLst/>
              <a:uLnTx/>
              <a:uFillTx/>
              <a:latin typeface="黑体" panose="02010609060101010101" pitchFamily="49" charset="-122"/>
              <a:ea typeface="黑体" panose="02010609060101010101" pitchFamily="49" charset="-122"/>
              <a:cs typeface="+mn-cs"/>
            </a:endParaRPr>
          </a:p>
        </p:txBody>
      </p:sp>
      <p:sp>
        <p:nvSpPr>
          <p:cNvPr id="17" name="圆角矩形 16"/>
          <p:cNvSpPr/>
          <p:nvPr/>
        </p:nvSpPr>
        <p:spPr>
          <a:xfrm>
            <a:off x="1187622" y="4235933"/>
            <a:ext cx="2304258" cy="69708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 </a:t>
            </a: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5,000</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万元</a:t>
            </a:r>
            <a:endPar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8" name="直接箭头连接符 17"/>
          <p:cNvCxnSpPr>
            <a:stCxn id="17" idx="3"/>
            <a:endCxn id="16" idx="1"/>
          </p:cNvCxnSpPr>
          <p:nvPr/>
        </p:nvCxnSpPr>
        <p:spPr>
          <a:xfrm>
            <a:off x="3491880" y="4656232"/>
            <a:ext cx="3168650" cy="0"/>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99795" y="1677670"/>
            <a:ext cx="7310755" cy="2553335"/>
          </a:xfrm>
          <a:prstGeom prst="rect">
            <a:avLst/>
          </a:prstGeom>
        </p:spPr>
        <p:txBody>
          <a:bodyPr>
            <a:spAutoFit/>
          </a:bodyPr>
          <a:p>
            <a:pPr marR="0" lvl="0" algn="l" defTabSz="914400" rtl="0" eaLnBrk="1" fontAlgn="auto" latinLnBrk="0" hangingPunct="1">
              <a:lnSpc>
                <a:spcPct val="130000"/>
              </a:lnSpc>
              <a:spcBef>
                <a:spcPts val="0"/>
              </a:spcBef>
              <a:spcAft>
                <a:spcPts val="1800"/>
              </a:spcAft>
              <a:buClrTx/>
              <a:buSzTx/>
              <a:buFont typeface="+mj-lt"/>
              <a:defRPr/>
            </a:pP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5. </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企业具有研发条件；</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30000"/>
              </a:lnSpc>
              <a:spcBef>
                <a:spcPts val="0"/>
              </a:spcBef>
              <a:spcAft>
                <a:spcPts val="1800"/>
              </a:spcAft>
              <a:buClrTx/>
              <a:buSzTx/>
              <a:buFont typeface="+mj-lt"/>
              <a:buNone/>
              <a:defRPr/>
            </a:pPr>
            <a:r>
              <a:rPr kumimoji="0" lang="en-US" altLang="zh-CN"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6. </a:t>
            </a: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企业未列入自治区科研科研失信企业名单，且申报前三年内未发生严重违法、失信行为。</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30000"/>
              </a:lnSpc>
              <a:spcBef>
                <a:spcPts val="0"/>
              </a:spcBef>
              <a:spcAft>
                <a:spcPts val="1800"/>
              </a:spcAft>
              <a:buClrTx/>
              <a:buSzTx/>
              <a:buFont typeface="+mj-lt"/>
              <a:buNone/>
              <a:defRPr/>
            </a:pPr>
            <a:r>
              <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rPr>
              <a:t>注：不征税收入通常指财政拨款，依法收取并纳入财政管理的行政事业性收费、政府性基金，国务院规定的其他不征税收入</a:t>
            </a:r>
            <a:endParaRPr kumimoji="0" lang="zh-CN" altLang="en-US" sz="2000" b="0" i="0" u="none" strike="noStrike" kern="1200" cap="none" spc="0" normalizeH="0" baseline="0" noProof="0" dirty="0">
              <a:ln>
                <a:solidFill>
                  <a:schemeClr val="tx1">
                    <a:lumMod val="65000"/>
                    <a:lumOff val="35000"/>
                  </a:schemeClr>
                </a:solidFill>
              </a:ln>
              <a:solidFill>
                <a:schemeClr val="tx2"/>
              </a:solidFill>
              <a:effectLst/>
              <a:uLnTx/>
              <a:uFillTx/>
              <a:latin typeface="黑体" panose="02010609060101010101" pitchFamily="49" charset="-122"/>
              <a:ea typeface="黑体" panose="02010609060101010101" pitchFamily="49" charset="-122"/>
              <a:cs typeface="+mn-cs"/>
            </a:endParaRPr>
          </a:p>
        </p:txBody>
      </p:sp>
      <p:cxnSp>
        <p:nvCxnSpPr>
          <p:cNvPr id="5" name="直接箭头连接符 4"/>
          <p:cNvCxnSpPr/>
          <p:nvPr/>
        </p:nvCxnSpPr>
        <p:spPr>
          <a:xfrm>
            <a:off x="899591" y="2225433"/>
            <a:ext cx="73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899591" y="3285924"/>
            <a:ext cx="73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99591" y="4222027"/>
            <a:ext cx="7380000" cy="1337"/>
          </a:xfrm>
          <a:prstGeom prst="straightConnector1">
            <a:avLst/>
          </a:prstGeom>
          <a:ln w="19050">
            <a:gradFill flip="none" rotWithShape="1">
              <a:gsLst>
                <a:gs pos="0">
                  <a:srgbClr val="FF0300"/>
                </a:gs>
                <a:gs pos="59000">
                  <a:srgbClr val="4D0808"/>
                </a:gs>
              </a:gsLst>
              <a:lin ang="0" scaled="1"/>
              <a:tileRect/>
            </a:gra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封面">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封面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过渡">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过渡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章第一节">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第一章第一节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章第二节">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第一章第二节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第一章第三节">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第一章第三节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第一章第四节">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第一章第四节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封底">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封底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过渡">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过渡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过渡">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_过渡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4985</Words>
  <Application>WPS 演示</Application>
  <PresentationFormat>全屏显示(4:3)</PresentationFormat>
  <Paragraphs>564</Paragraphs>
  <Slides>44</Slides>
  <Notes>1</Notes>
  <HiddenSlides>0</HiddenSlides>
  <MMClips>0</MMClips>
  <ScaleCrop>false</ScaleCrop>
  <HeadingPairs>
    <vt:vector size="6" baseType="variant">
      <vt:variant>
        <vt:lpstr>已用的字体</vt:lpstr>
      </vt:variant>
      <vt:variant>
        <vt:i4>15</vt:i4>
      </vt:variant>
      <vt:variant>
        <vt:lpstr>主题</vt:lpstr>
      </vt:variant>
      <vt:variant>
        <vt:i4>9</vt:i4>
      </vt:variant>
      <vt:variant>
        <vt:lpstr>幻灯片标题</vt:lpstr>
      </vt:variant>
      <vt:variant>
        <vt:i4>44</vt:i4>
      </vt:variant>
    </vt:vector>
  </HeadingPairs>
  <TitlesOfParts>
    <vt:vector size="68" baseType="lpstr">
      <vt:lpstr>Arial</vt:lpstr>
      <vt:lpstr>宋体</vt:lpstr>
      <vt:lpstr>Wingdings</vt:lpstr>
      <vt:lpstr>Calibri</vt:lpstr>
      <vt:lpstr>方正粗倩简体</vt:lpstr>
      <vt:lpstr>微软雅黑</vt:lpstr>
      <vt:lpstr>Arial Unicode MS</vt:lpstr>
      <vt:lpstr>方正姚体</vt:lpstr>
      <vt:lpstr>Monotype Corsiva</vt:lpstr>
      <vt:lpstr>隶书</vt:lpstr>
      <vt:lpstr>黑体</vt:lpstr>
      <vt:lpstr>华文仿宋</vt:lpstr>
      <vt:lpstr>仿宋</vt:lpstr>
      <vt:lpstr>方正黑体简体</vt:lpstr>
      <vt:lpstr>方正宋一_GBK</vt:lpstr>
      <vt:lpstr>封面</vt:lpstr>
      <vt:lpstr>过渡</vt:lpstr>
      <vt:lpstr>第一章第一节</vt:lpstr>
      <vt:lpstr>第一章第二节</vt:lpstr>
      <vt:lpstr>第一章第三节</vt:lpstr>
      <vt:lpstr>第一章第四节</vt:lpstr>
      <vt:lpstr>封底</vt:lpstr>
      <vt:lpstr>1_过渡</vt:lpstr>
      <vt:lpstr>2_过渡</vt:lpstr>
      <vt:lpstr>高新技术企业认定 专题培训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王东超 18995051227</cp:lastModifiedBy>
  <cp:revision>63</cp:revision>
  <dcterms:created xsi:type="dcterms:W3CDTF">2011-11-28T16:02:00Z</dcterms:created>
  <dcterms:modified xsi:type="dcterms:W3CDTF">2018-11-27T06:20:19Z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2052-10.1.0.7670</vt:lpwstr>
  </property>
</Properties>
</file>