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1"/>
  </p:handoutMasterIdLst>
  <p:sldIdLst>
    <p:sldId id="260" r:id="rId2"/>
    <p:sldId id="380" r:id="rId3"/>
    <p:sldId id="378" r:id="rId4"/>
    <p:sldId id="297" r:id="rId5"/>
    <p:sldId id="266" r:id="rId6"/>
    <p:sldId id="296" r:id="rId7"/>
    <p:sldId id="315" r:id="rId8"/>
    <p:sldId id="316" r:id="rId9"/>
    <p:sldId id="285" r:id="rId10"/>
    <p:sldId id="298" r:id="rId11"/>
    <p:sldId id="299" r:id="rId12"/>
    <p:sldId id="263" r:id="rId13"/>
    <p:sldId id="275" r:id="rId14"/>
    <p:sldId id="314" r:id="rId15"/>
    <p:sldId id="317" r:id="rId16"/>
    <p:sldId id="301" r:id="rId17"/>
    <p:sldId id="310" r:id="rId18"/>
    <p:sldId id="264" r:id="rId19"/>
    <p:sldId id="313" r:id="rId20"/>
    <p:sldId id="282" r:id="rId21"/>
    <p:sldId id="271" r:id="rId22"/>
    <p:sldId id="304" r:id="rId23"/>
    <p:sldId id="306" r:id="rId24"/>
    <p:sldId id="307" r:id="rId25"/>
    <p:sldId id="308" r:id="rId26"/>
    <p:sldId id="265" r:id="rId27"/>
    <p:sldId id="312" r:id="rId28"/>
    <p:sldId id="309" r:id="rId29"/>
    <p:sldId id="287" r:id="rId30"/>
    <p:sldId id="273" r:id="rId31"/>
    <p:sldId id="302" r:id="rId32"/>
    <p:sldId id="305" r:id="rId33"/>
    <p:sldId id="303" r:id="rId34"/>
    <p:sldId id="343" r:id="rId35"/>
    <p:sldId id="344" r:id="rId36"/>
    <p:sldId id="345" r:id="rId37"/>
    <p:sldId id="346" r:id="rId38"/>
    <p:sldId id="347" r:id="rId39"/>
  </p:sldIdLst>
  <p:sldSz cx="9144000" cy="5143500" type="screen16x9"/>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15:clr>
            <a:srgbClr val="A4A3A4"/>
          </p15:clr>
        </p15:guide>
        <p15:guide id="2" pos="1156">
          <p15:clr>
            <a:srgbClr val="A4A3A4"/>
          </p15:clr>
        </p15:guide>
      </p15:sldGuideLst>
    </p:ext>
    <p:ext uri="{2D200454-40CA-4A62-9FC3-DE9A4176ACB9}">
      <p15:notesGuideLst xmlns:p15="http://schemas.microsoft.com/office/powerpoint/2012/main">
        <p15:guide id="1" orient="horz" pos="3042">
          <p15:clr>
            <a:srgbClr val="A4A3A4"/>
          </p15:clr>
        </p15:guide>
        <p15:guide id="2" pos="222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BB26"/>
    <a:srgbClr val="1DBDB5"/>
    <a:srgbClr val="C4B1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94660"/>
  </p:normalViewPr>
  <p:slideViewPr>
    <p:cSldViewPr showGuides="1">
      <p:cViewPr varScale="1">
        <p:scale>
          <a:sx n="120" d="100"/>
          <a:sy n="120" d="100"/>
        </p:scale>
        <p:origin x="51" y="255"/>
      </p:cViewPr>
      <p:guideLst>
        <p:guide orient="horz"/>
        <p:guide pos="1156"/>
      </p:guideLst>
    </p:cSldViewPr>
  </p:slideViewPr>
  <p:notesTextViewPr>
    <p:cViewPr>
      <p:scale>
        <a:sx n="1" d="1"/>
        <a:sy n="1" d="1"/>
      </p:scale>
      <p:origin x="0" y="0"/>
    </p:cViewPr>
  </p:notesTextViewPr>
  <p:sorterViewPr>
    <p:cViewPr>
      <p:scale>
        <a:sx n="125" d="100"/>
        <a:sy n="125" d="100"/>
      </p:scale>
      <p:origin x="0" y="0"/>
    </p:cViewPr>
  </p:sorterViewPr>
  <p:notesViewPr>
    <p:cSldViewPr showGuides="1">
      <p:cViewPr varScale="1">
        <p:scale>
          <a:sx n="65" d="100"/>
          <a:sy n="65" d="100"/>
        </p:scale>
        <p:origin x="-2928" y="-102"/>
      </p:cViewPr>
      <p:guideLst>
        <p:guide orient="horz" pos="3042"/>
        <p:guide pos="22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600" b="0" i="0" u="none" strike="noStrike" kern="1200" spc="0" baseline="0">
                <a:solidFill>
                  <a:schemeClr val="tx1">
                    <a:lumMod val="65000"/>
                    <a:lumOff val="35000"/>
                  </a:schemeClr>
                </a:solidFill>
                <a:latin typeface="+mn-lt"/>
                <a:ea typeface="+mn-ea"/>
                <a:cs typeface="+mn-cs"/>
              </a:defRPr>
            </a:pPr>
            <a:r>
              <a:rPr lang="zh-CN" altLang="en-US" sz="1600" b="1"/>
              <a:t>股权分配额度结构图</a:t>
            </a:r>
          </a:p>
        </c:rich>
      </c:tx>
      <c:layout>
        <c:manualLayout>
          <c:xMode val="edge"/>
          <c:yMode val="edge"/>
          <c:x val="0.25753878333623798"/>
          <c:y val="4.8327137546468397E-2"/>
        </c:manualLayout>
      </c:layout>
      <c:overlay val="0"/>
      <c:spPr>
        <a:noFill/>
        <a:ln>
          <a:noFill/>
        </a:ln>
        <a:effectLst/>
      </c:spPr>
      <c:txPr>
        <a:bodyPr rot="0" spcFirstLastPara="0" vertOverflow="ellipsis" vert="horz" wrap="square" anchor="ctr" anchorCtr="1"/>
        <a:lstStyle/>
        <a:p>
          <a:pPr defTabSz="914400">
            <a:defRPr lang="zh-CN" sz="16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tx>
            <c:strRef>
              <c:f>Sheet1!$B$1</c:f>
              <c:strCache>
                <c:ptCount val="1"/>
                <c:pt idx="0">
                  <c:v>股权分配额度结构图</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F85-4977-B9D7-291297FD599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F85-4977-B9D7-291297FD599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F85-4977-B9D7-291297FD599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F85-4977-B9D7-291297FD5994}"/>
              </c:ext>
            </c:extLst>
          </c:dPt>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tx1">
                        <a:lumMod val="75000"/>
                        <a:lumOff val="25000"/>
                      </a:schemeClr>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创始人身份</c:v>
                </c:pt>
                <c:pt idx="1">
                  <c:v>发起人身份</c:v>
                </c:pt>
                <c:pt idx="2">
                  <c:v>出资情况</c:v>
                </c:pt>
                <c:pt idx="3">
                  <c:v>岗位贡献</c:v>
                </c:pt>
              </c:strCache>
            </c:strRef>
          </c:cat>
          <c:val>
            <c:numRef>
              <c:f>Sheet1!$B$2:$B$5</c:f>
              <c:numCache>
                <c:formatCode>0%</c:formatCode>
                <c:ptCount val="4"/>
                <c:pt idx="0">
                  <c:v>0.25</c:v>
                </c:pt>
                <c:pt idx="1">
                  <c:v>0.1</c:v>
                </c:pt>
                <c:pt idx="2">
                  <c:v>0.2</c:v>
                </c:pt>
                <c:pt idx="3">
                  <c:v>0.45</c:v>
                </c:pt>
              </c:numCache>
            </c:numRef>
          </c:val>
          <c:extLst>
            <c:ext xmlns:c16="http://schemas.microsoft.com/office/drawing/2014/chart" uri="{C3380CC4-5D6E-409C-BE32-E72D297353CC}">
              <c16:uniqueId val="{00000008-FF85-4977-B9D7-291297FD5994}"/>
            </c:ext>
          </c:extLst>
        </c:ser>
        <c:dLbls>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0"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endParaRPr lang="zh-CN"/>
          </a:p>
        </c:txPr>
      </c:legendEntry>
      <c:legendEntry>
        <c:idx val="1"/>
        <c:txPr>
          <a:bodyPr rot="0" spcFirstLastPara="0"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endParaRPr lang="zh-CN"/>
          </a:p>
        </c:txPr>
      </c:legendEntry>
      <c:legendEntry>
        <c:idx val="2"/>
        <c:txPr>
          <a:bodyPr rot="0" spcFirstLastPara="0"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endParaRPr lang="zh-CN"/>
          </a:p>
        </c:txPr>
      </c:legendEntry>
      <c:legendEntry>
        <c:idx val="3"/>
        <c:txPr>
          <a:bodyPr rot="0" spcFirstLastPara="0"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endParaRPr lang="zh-CN"/>
          </a:p>
        </c:txPr>
      </c:legendEntry>
      <c:overlay val="0"/>
      <c:spPr>
        <a:noFill/>
        <a:ln>
          <a:noFill/>
        </a:ln>
        <a:effectLst/>
      </c:spPr>
      <c:txPr>
        <a:bodyPr rot="0" spcFirstLastPara="0"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BF1B13F-1C84-4EF0-B233-2F383190A1EC}" type="doc">
      <dgm:prSet loTypeId="urn:microsoft.com/office/officeart/2005/8/layout/orgChart1#1" loCatId="hierarchy" qsTypeId="urn:microsoft.com/office/officeart/2005/8/quickstyle/3d3#1" qsCatId="3D" csTypeId="urn:microsoft.com/office/officeart/2005/8/colors/accent1_2#1" csCatId="accent1" phldr="1"/>
      <dgm:spPr/>
      <dgm:t>
        <a:bodyPr/>
        <a:lstStyle/>
        <a:p>
          <a:endParaRPr lang="zh-CN" altLang="en-US"/>
        </a:p>
      </dgm:t>
    </dgm:pt>
    <dgm:pt modelId="{C2A38570-3608-4145-A6C3-4ADD4F9D828A}">
      <dgm:prSet phldrT="[文本]" custT="1"/>
      <dgm:spPr/>
      <dgm:t>
        <a:bodyPr/>
        <a:lstStyle/>
        <a:p>
          <a:r>
            <a:rPr lang="zh-CN" altLang="en-US" sz="2000" dirty="0">
              <a:latin typeface="微软雅黑" panose="020B0503020204020204" pitchFamily="34" charset="-122"/>
              <a:ea typeface="微软雅黑" panose="020B0503020204020204" pitchFamily="34" charset="-122"/>
            </a:rPr>
            <a:t>华为技术有限公司</a:t>
          </a:r>
        </a:p>
      </dgm:t>
    </dgm:pt>
    <dgm:pt modelId="{5408E91E-370B-4B0B-92FF-1101E2C488DA}" type="parTrans" cxnId="{1A76325B-89D5-4CC3-9C4B-2BC8020C1D56}">
      <dgm:prSet/>
      <dgm:spPr/>
      <dgm:t>
        <a:bodyPr/>
        <a:lstStyle/>
        <a:p>
          <a:endParaRPr lang="zh-CN" altLang="en-US"/>
        </a:p>
      </dgm:t>
    </dgm:pt>
    <dgm:pt modelId="{227BDF9E-5A60-4DE2-B3FF-F1D773D7686A}" type="sibTrans" cxnId="{1A76325B-89D5-4CC3-9C4B-2BC8020C1D56}">
      <dgm:prSet/>
      <dgm:spPr/>
      <dgm:t>
        <a:bodyPr/>
        <a:lstStyle/>
        <a:p>
          <a:endParaRPr lang="zh-CN" altLang="en-US"/>
        </a:p>
      </dgm:t>
    </dgm:pt>
    <dgm:pt modelId="{5E6B5568-B04C-44CD-92BB-BD137A224412}">
      <dgm:prSet phldrT="[文本]" custT="1"/>
      <dgm:spPr/>
      <dgm:t>
        <a:bodyPr/>
        <a:lstStyle/>
        <a:p>
          <a:r>
            <a:rPr lang="zh-CN" altLang="en-US" sz="1800" dirty="0">
              <a:latin typeface="微软雅黑" panose="020B0503020204020204" pitchFamily="34" charset="-122"/>
              <a:ea typeface="微软雅黑" panose="020B0503020204020204" pitchFamily="34" charset="-122"/>
            </a:rPr>
            <a:t>华为投资控股有限公司工会委员会（</a:t>
          </a:r>
          <a:r>
            <a:rPr lang="en-US" altLang="zh-CN" sz="1800" dirty="0">
              <a:latin typeface="微软雅黑" panose="020B0503020204020204" pitchFamily="34" charset="-122"/>
              <a:ea typeface="微软雅黑" panose="020B0503020204020204" pitchFamily="34" charset="-122"/>
            </a:rPr>
            <a:t>98.99%</a:t>
          </a:r>
          <a:r>
            <a:rPr lang="zh-CN" altLang="en-US" sz="1800" dirty="0">
              <a:latin typeface="微软雅黑" panose="020B0503020204020204" pitchFamily="34" charset="-122"/>
              <a:ea typeface="微软雅黑" panose="020B0503020204020204" pitchFamily="34" charset="-122"/>
            </a:rPr>
            <a:t>）</a:t>
          </a:r>
        </a:p>
      </dgm:t>
    </dgm:pt>
    <dgm:pt modelId="{44F75A4E-D7B3-4818-9B8F-7A215EBD47EE}" type="parTrans" cxnId="{C182904C-05CE-479D-9B2A-9BCEAE7E113C}">
      <dgm:prSet/>
      <dgm:spPr/>
      <dgm:t>
        <a:bodyPr/>
        <a:lstStyle/>
        <a:p>
          <a:endParaRPr lang="zh-CN" altLang="en-US"/>
        </a:p>
      </dgm:t>
    </dgm:pt>
    <dgm:pt modelId="{C380FBD5-1B68-41E8-8423-B9A73F88ED1B}" type="sibTrans" cxnId="{C182904C-05CE-479D-9B2A-9BCEAE7E113C}">
      <dgm:prSet/>
      <dgm:spPr/>
      <dgm:t>
        <a:bodyPr/>
        <a:lstStyle/>
        <a:p>
          <a:endParaRPr lang="zh-CN" altLang="en-US"/>
        </a:p>
      </dgm:t>
    </dgm:pt>
    <dgm:pt modelId="{1C72D7C7-6E21-4ED3-85F8-24FADF80004E}">
      <dgm:prSet phldrT="[文本]" custT="1"/>
      <dgm:spPr/>
      <dgm:t>
        <a:bodyPr/>
        <a:lstStyle/>
        <a:p>
          <a:r>
            <a:rPr lang="zh-CN" altLang="en-US" sz="1800" dirty="0">
              <a:latin typeface="微软雅黑" panose="020B0503020204020204" pitchFamily="34" charset="-122"/>
              <a:ea typeface="微软雅黑" panose="020B0503020204020204" pitchFamily="34" charset="-122"/>
            </a:rPr>
            <a:t> 任正非</a:t>
          </a:r>
          <a:endParaRPr lang="en-US" altLang="zh-CN" sz="1800" dirty="0">
            <a:latin typeface="微软雅黑" panose="020B0503020204020204" pitchFamily="34" charset="-122"/>
            <a:ea typeface="微软雅黑" panose="020B0503020204020204" pitchFamily="34" charset="-122"/>
          </a:endParaRPr>
        </a:p>
        <a:p>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1.01%</a:t>
          </a:r>
          <a:r>
            <a:rPr lang="zh-CN" altLang="en-US" sz="1800" dirty="0">
              <a:latin typeface="微软雅黑" panose="020B0503020204020204" pitchFamily="34" charset="-122"/>
              <a:ea typeface="微软雅黑" panose="020B0503020204020204" pitchFamily="34" charset="-122"/>
            </a:rPr>
            <a:t>）</a:t>
          </a:r>
        </a:p>
      </dgm:t>
    </dgm:pt>
    <dgm:pt modelId="{CB2BFEBB-DD0C-4E06-ABC4-F28C338160A4}" type="parTrans" cxnId="{31C6C9C5-1D3D-4A38-8BE6-C26DF94A9307}">
      <dgm:prSet/>
      <dgm:spPr/>
      <dgm:t>
        <a:bodyPr/>
        <a:lstStyle/>
        <a:p>
          <a:endParaRPr lang="zh-CN" altLang="en-US"/>
        </a:p>
      </dgm:t>
    </dgm:pt>
    <dgm:pt modelId="{3A9382EE-10F3-4CB4-92B4-CB42BAF3693B}" type="sibTrans" cxnId="{31C6C9C5-1D3D-4A38-8BE6-C26DF94A9307}">
      <dgm:prSet/>
      <dgm:spPr/>
      <dgm:t>
        <a:bodyPr/>
        <a:lstStyle/>
        <a:p>
          <a:endParaRPr lang="zh-CN" altLang="en-US"/>
        </a:p>
      </dgm:t>
    </dgm:pt>
    <dgm:pt modelId="{DE1F955D-CF00-4B42-9CB9-DF33EC041A2D}" type="pres">
      <dgm:prSet presAssocID="{BBF1B13F-1C84-4EF0-B233-2F383190A1EC}" presName="hierChild1" presStyleCnt="0">
        <dgm:presLayoutVars>
          <dgm:orgChart val="1"/>
          <dgm:chPref val="1"/>
          <dgm:dir/>
          <dgm:animOne val="branch"/>
          <dgm:animLvl val="lvl"/>
          <dgm:resizeHandles/>
        </dgm:presLayoutVars>
      </dgm:prSet>
      <dgm:spPr/>
    </dgm:pt>
    <dgm:pt modelId="{3B38F4EA-4724-4F1D-997C-81B42CD00467}" type="pres">
      <dgm:prSet presAssocID="{C2A38570-3608-4145-A6C3-4ADD4F9D828A}" presName="hierRoot1" presStyleCnt="0">
        <dgm:presLayoutVars>
          <dgm:hierBranch val="init"/>
        </dgm:presLayoutVars>
      </dgm:prSet>
      <dgm:spPr/>
    </dgm:pt>
    <dgm:pt modelId="{BFAE56CE-46FB-4FCD-AD88-468DCF9DD4BA}" type="pres">
      <dgm:prSet presAssocID="{C2A38570-3608-4145-A6C3-4ADD4F9D828A}" presName="rootComposite1" presStyleCnt="0"/>
      <dgm:spPr/>
    </dgm:pt>
    <dgm:pt modelId="{B3A99BFF-CCFF-4FFE-95E4-AF08708F98A7}" type="pres">
      <dgm:prSet presAssocID="{C2A38570-3608-4145-A6C3-4ADD4F9D828A}" presName="rootText1" presStyleLbl="node0" presStyleIdx="0" presStyleCnt="1" custScaleX="117969">
        <dgm:presLayoutVars>
          <dgm:chPref val="3"/>
        </dgm:presLayoutVars>
      </dgm:prSet>
      <dgm:spPr/>
    </dgm:pt>
    <dgm:pt modelId="{FB5CBAA2-8982-4779-A72F-CEB86D6B0EE0}" type="pres">
      <dgm:prSet presAssocID="{C2A38570-3608-4145-A6C3-4ADD4F9D828A}" presName="rootConnector1" presStyleLbl="node1" presStyleIdx="0" presStyleCnt="0"/>
      <dgm:spPr/>
    </dgm:pt>
    <dgm:pt modelId="{FE6292EF-B19F-40E4-A5F5-FA9382B647E5}" type="pres">
      <dgm:prSet presAssocID="{C2A38570-3608-4145-A6C3-4ADD4F9D828A}" presName="hierChild2" presStyleCnt="0"/>
      <dgm:spPr/>
    </dgm:pt>
    <dgm:pt modelId="{01013FB1-5E2A-4ADA-8715-89AE23A700B2}" type="pres">
      <dgm:prSet presAssocID="{44F75A4E-D7B3-4818-9B8F-7A215EBD47EE}" presName="Name37" presStyleLbl="parChTrans1D2" presStyleIdx="0" presStyleCnt="2"/>
      <dgm:spPr/>
    </dgm:pt>
    <dgm:pt modelId="{65284067-6876-4284-8478-73A120BDCC7E}" type="pres">
      <dgm:prSet presAssocID="{5E6B5568-B04C-44CD-92BB-BD137A224412}" presName="hierRoot2" presStyleCnt="0">
        <dgm:presLayoutVars>
          <dgm:hierBranch val="init"/>
        </dgm:presLayoutVars>
      </dgm:prSet>
      <dgm:spPr/>
    </dgm:pt>
    <dgm:pt modelId="{4A08AE94-1812-4810-9D37-6794E859A0DF}" type="pres">
      <dgm:prSet presAssocID="{5E6B5568-B04C-44CD-92BB-BD137A224412}" presName="rootComposite" presStyleCnt="0"/>
      <dgm:spPr/>
    </dgm:pt>
    <dgm:pt modelId="{B5163994-7FE3-4CDC-AE97-A7CA3227A1BB}" type="pres">
      <dgm:prSet presAssocID="{5E6B5568-B04C-44CD-92BB-BD137A224412}" presName="rootText" presStyleLbl="node2" presStyleIdx="0" presStyleCnt="2" custScaleX="97793" custScaleY="127904" custLinFactNeighborX="-12908" custLinFactNeighborY="7049">
        <dgm:presLayoutVars>
          <dgm:chPref val="3"/>
        </dgm:presLayoutVars>
      </dgm:prSet>
      <dgm:spPr/>
    </dgm:pt>
    <dgm:pt modelId="{648AB05C-7874-47AA-AA50-F7C8963799AF}" type="pres">
      <dgm:prSet presAssocID="{5E6B5568-B04C-44CD-92BB-BD137A224412}" presName="rootConnector" presStyleLbl="node2" presStyleIdx="0" presStyleCnt="2"/>
      <dgm:spPr/>
    </dgm:pt>
    <dgm:pt modelId="{8B70F8C8-CECB-4607-A599-67566CECDF8F}" type="pres">
      <dgm:prSet presAssocID="{5E6B5568-B04C-44CD-92BB-BD137A224412}" presName="hierChild4" presStyleCnt="0"/>
      <dgm:spPr/>
    </dgm:pt>
    <dgm:pt modelId="{AF514333-D79F-4B99-9EAC-52716CD0A91D}" type="pres">
      <dgm:prSet presAssocID="{5E6B5568-B04C-44CD-92BB-BD137A224412}" presName="hierChild5" presStyleCnt="0"/>
      <dgm:spPr/>
    </dgm:pt>
    <dgm:pt modelId="{67FA95FB-C661-4AE5-9E9A-D91359221A92}" type="pres">
      <dgm:prSet presAssocID="{CB2BFEBB-DD0C-4E06-ABC4-F28C338160A4}" presName="Name37" presStyleLbl="parChTrans1D2" presStyleIdx="1" presStyleCnt="2"/>
      <dgm:spPr/>
    </dgm:pt>
    <dgm:pt modelId="{C0645C31-B7C9-4A26-91DF-0A2BCDE7C9BF}" type="pres">
      <dgm:prSet presAssocID="{1C72D7C7-6E21-4ED3-85F8-24FADF80004E}" presName="hierRoot2" presStyleCnt="0">
        <dgm:presLayoutVars>
          <dgm:hierBranch val="init"/>
        </dgm:presLayoutVars>
      </dgm:prSet>
      <dgm:spPr/>
    </dgm:pt>
    <dgm:pt modelId="{721A1F75-8C78-4315-A690-1EF10CF94223}" type="pres">
      <dgm:prSet presAssocID="{1C72D7C7-6E21-4ED3-85F8-24FADF80004E}" presName="rootComposite" presStyleCnt="0"/>
      <dgm:spPr/>
    </dgm:pt>
    <dgm:pt modelId="{875CE9E1-D2E6-4F97-8CE0-EEB237C3F65C}" type="pres">
      <dgm:prSet presAssocID="{1C72D7C7-6E21-4ED3-85F8-24FADF80004E}" presName="rootText" presStyleLbl="node2" presStyleIdx="1" presStyleCnt="2" custScaleX="63838" custScaleY="127512" custLinFactNeighborX="-5548" custLinFactNeighborY="5728">
        <dgm:presLayoutVars>
          <dgm:chPref val="3"/>
        </dgm:presLayoutVars>
      </dgm:prSet>
      <dgm:spPr/>
    </dgm:pt>
    <dgm:pt modelId="{00F7D034-E6F4-42C4-95E9-9673F626434C}" type="pres">
      <dgm:prSet presAssocID="{1C72D7C7-6E21-4ED3-85F8-24FADF80004E}" presName="rootConnector" presStyleLbl="node2" presStyleIdx="1" presStyleCnt="2"/>
      <dgm:spPr/>
    </dgm:pt>
    <dgm:pt modelId="{F31C2367-4588-4493-9832-B88CB4787B90}" type="pres">
      <dgm:prSet presAssocID="{1C72D7C7-6E21-4ED3-85F8-24FADF80004E}" presName="hierChild4" presStyleCnt="0"/>
      <dgm:spPr/>
    </dgm:pt>
    <dgm:pt modelId="{9B585E64-7FCE-4063-B10E-65F309235658}" type="pres">
      <dgm:prSet presAssocID="{1C72D7C7-6E21-4ED3-85F8-24FADF80004E}" presName="hierChild5" presStyleCnt="0"/>
      <dgm:spPr/>
    </dgm:pt>
    <dgm:pt modelId="{2DF3EDB8-70E5-4A6E-AA29-485C1F735726}" type="pres">
      <dgm:prSet presAssocID="{C2A38570-3608-4145-A6C3-4ADD4F9D828A}" presName="hierChild3" presStyleCnt="0"/>
      <dgm:spPr/>
    </dgm:pt>
  </dgm:ptLst>
  <dgm:cxnLst>
    <dgm:cxn modelId="{58B59C00-4A78-4A13-B3FC-A70A0836F57D}" type="presOf" srcId="{C2A38570-3608-4145-A6C3-4ADD4F9D828A}" destId="{FB5CBAA2-8982-4779-A72F-CEB86D6B0EE0}" srcOrd="1" destOrd="0" presId="urn:microsoft.com/office/officeart/2005/8/layout/orgChart1#1"/>
    <dgm:cxn modelId="{03AECD09-21CF-46EC-81E9-74D4375542D4}" type="presOf" srcId="{CB2BFEBB-DD0C-4E06-ABC4-F28C338160A4}" destId="{67FA95FB-C661-4AE5-9E9A-D91359221A92}" srcOrd="0" destOrd="0" presId="urn:microsoft.com/office/officeart/2005/8/layout/orgChart1#1"/>
    <dgm:cxn modelId="{84784F17-B72B-4340-8349-48CE15D5BD02}" type="presOf" srcId="{5E6B5568-B04C-44CD-92BB-BD137A224412}" destId="{B5163994-7FE3-4CDC-AE97-A7CA3227A1BB}" srcOrd="0" destOrd="0" presId="urn:microsoft.com/office/officeart/2005/8/layout/orgChart1#1"/>
    <dgm:cxn modelId="{1A76325B-89D5-4CC3-9C4B-2BC8020C1D56}" srcId="{BBF1B13F-1C84-4EF0-B233-2F383190A1EC}" destId="{C2A38570-3608-4145-A6C3-4ADD4F9D828A}" srcOrd="0" destOrd="0" parTransId="{5408E91E-370B-4B0B-92FF-1101E2C488DA}" sibTransId="{227BDF9E-5A60-4DE2-B3FF-F1D773D7686A}"/>
    <dgm:cxn modelId="{C571F941-16E9-49AB-88DC-7791F7090CA4}" type="presOf" srcId="{C2A38570-3608-4145-A6C3-4ADD4F9D828A}" destId="{B3A99BFF-CCFF-4FFE-95E4-AF08708F98A7}" srcOrd="0" destOrd="0" presId="urn:microsoft.com/office/officeart/2005/8/layout/orgChart1#1"/>
    <dgm:cxn modelId="{EDD54343-BFE1-4BEF-85CE-8E831D0FD6A2}" type="presOf" srcId="{1C72D7C7-6E21-4ED3-85F8-24FADF80004E}" destId="{875CE9E1-D2E6-4F97-8CE0-EEB237C3F65C}" srcOrd="0" destOrd="0" presId="urn:microsoft.com/office/officeart/2005/8/layout/orgChart1#1"/>
    <dgm:cxn modelId="{C182904C-05CE-479D-9B2A-9BCEAE7E113C}" srcId="{C2A38570-3608-4145-A6C3-4ADD4F9D828A}" destId="{5E6B5568-B04C-44CD-92BB-BD137A224412}" srcOrd="0" destOrd="0" parTransId="{44F75A4E-D7B3-4818-9B8F-7A215EBD47EE}" sibTransId="{C380FBD5-1B68-41E8-8423-B9A73F88ED1B}"/>
    <dgm:cxn modelId="{2DCA9EC0-0B1F-4142-844E-3BB7680CA13B}" type="presOf" srcId="{1C72D7C7-6E21-4ED3-85F8-24FADF80004E}" destId="{00F7D034-E6F4-42C4-95E9-9673F626434C}" srcOrd="1" destOrd="0" presId="urn:microsoft.com/office/officeart/2005/8/layout/orgChart1#1"/>
    <dgm:cxn modelId="{31C6C9C5-1D3D-4A38-8BE6-C26DF94A9307}" srcId="{C2A38570-3608-4145-A6C3-4ADD4F9D828A}" destId="{1C72D7C7-6E21-4ED3-85F8-24FADF80004E}" srcOrd="1" destOrd="0" parTransId="{CB2BFEBB-DD0C-4E06-ABC4-F28C338160A4}" sibTransId="{3A9382EE-10F3-4CB4-92B4-CB42BAF3693B}"/>
    <dgm:cxn modelId="{B9A5D2D5-3AAE-4558-8A37-34C531B60AC2}" type="presOf" srcId="{5E6B5568-B04C-44CD-92BB-BD137A224412}" destId="{648AB05C-7874-47AA-AA50-F7C8963799AF}" srcOrd="1" destOrd="0" presId="urn:microsoft.com/office/officeart/2005/8/layout/orgChart1#1"/>
    <dgm:cxn modelId="{035C55EA-590F-48FF-ADD4-43A0D206F118}" type="presOf" srcId="{44F75A4E-D7B3-4818-9B8F-7A215EBD47EE}" destId="{01013FB1-5E2A-4ADA-8715-89AE23A700B2}" srcOrd="0" destOrd="0" presId="urn:microsoft.com/office/officeart/2005/8/layout/orgChart1#1"/>
    <dgm:cxn modelId="{0E2763FF-1A69-46A3-9BD4-E75F23BA877B}" type="presOf" srcId="{BBF1B13F-1C84-4EF0-B233-2F383190A1EC}" destId="{DE1F955D-CF00-4B42-9CB9-DF33EC041A2D}" srcOrd="0" destOrd="0" presId="urn:microsoft.com/office/officeart/2005/8/layout/orgChart1#1"/>
    <dgm:cxn modelId="{DE491C46-47AA-41F0-89F4-D66E212CD6DD}" type="presParOf" srcId="{DE1F955D-CF00-4B42-9CB9-DF33EC041A2D}" destId="{3B38F4EA-4724-4F1D-997C-81B42CD00467}" srcOrd="0" destOrd="0" presId="urn:microsoft.com/office/officeart/2005/8/layout/orgChart1#1"/>
    <dgm:cxn modelId="{E54A8CAB-D293-41FA-8101-CA20B638A794}" type="presParOf" srcId="{3B38F4EA-4724-4F1D-997C-81B42CD00467}" destId="{BFAE56CE-46FB-4FCD-AD88-468DCF9DD4BA}" srcOrd="0" destOrd="0" presId="urn:microsoft.com/office/officeart/2005/8/layout/orgChart1#1"/>
    <dgm:cxn modelId="{88C3E4EE-249A-4872-8D51-AF64ED87A718}" type="presParOf" srcId="{BFAE56CE-46FB-4FCD-AD88-468DCF9DD4BA}" destId="{B3A99BFF-CCFF-4FFE-95E4-AF08708F98A7}" srcOrd="0" destOrd="0" presId="urn:microsoft.com/office/officeart/2005/8/layout/orgChart1#1"/>
    <dgm:cxn modelId="{E373B875-4ACC-4C2D-A667-1430E7896026}" type="presParOf" srcId="{BFAE56CE-46FB-4FCD-AD88-468DCF9DD4BA}" destId="{FB5CBAA2-8982-4779-A72F-CEB86D6B0EE0}" srcOrd="1" destOrd="0" presId="urn:microsoft.com/office/officeart/2005/8/layout/orgChart1#1"/>
    <dgm:cxn modelId="{D382C05A-6719-4E22-B076-21D6362C02CE}" type="presParOf" srcId="{3B38F4EA-4724-4F1D-997C-81B42CD00467}" destId="{FE6292EF-B19F-40E4-A5F5-FA9382B647E5}" srcOrd="1" destOrd="0" presId="urn:microsoft.com/office/officeart/2005/8/layout/orgChart1#1"/>
    <dgm:cxn modelId="{648A0F24-D081-4B91-9566-039F91E3C995}" type="presParOf" srcId="{FE6292EF-B19F-40E4-A5F5-FA9382B647E5}" destId="{01013FB1-5E2A-4ADA-8715-89AE23A700B2}" srcOrd="0" destOrd="0" presId="urn:microsoft.com/office/officeart/2005/8/layout/orgChart1#1"/>
    <dgm:cxn modelId="{5A377247-A10F-4EB5-BC42-08BDEF5DAA78}" type="presParOf" srcId="{FE6292EF-B19F-40E4-A5F5-FA9382B647E5}" destId="{65284067-6876-4284-8478-73A120BDCC7E}" srcOrd="1" destOrd="0" presId="urn:microsoft.com/office/officeart/2005/8/layout/orgChart1#1"/>
    <dgm:cxn modelId="{828C2E56-95A3-422D-970A-CFD1AD9CD563}" type="presParOf" srcId="{65284067-6876-4284-8478-73A120BDCC7E}" destId="{4A08AE94-1812-4810-9D37-6794E859A0DF}" srcOrd="0" destOrd="0" presId="urn:microsoft.com/office/officeart/2005/8/layout/orgChart1#1"/>
    <dgm:cxn modelId="{AD250E74-1396-4E14-BADE-F15E216A72EF}" type="presParOf" srcId="{4A08AE94-1812-4810-9D37-6794E859A0DF}" destId="{B5163994-7FE3-4CDC-AE97-A7CA3227A1BB}" srcOrd="0" destOrd="0" presId="urn:microsoft.com/office/officeart/2005/8/layout/orgChart1#1"/>
    <dgm:cxn modelId="{DECBB423-A2F8-4B99-96FA-ECBBC63FA509}" type="presParOf" srcId="{4A08AE94-1812-4810-9D37-6794E859A0DF}" destId="{648AB05C-7874-47AA-AA50-F7C8963799AF}" srcOrd="1" destOrd="0" presId="urn:microsoft.com/office/officeart/2005/8/layout/orgChart1#1"/>
    <dgm:cxn modelId="{A1A56A6C-192A-4129-9A30-6FC63F89F520}" type="presParOf" srcId="{65284067-6876-4284-8478-73A120BDCC7E}" destId="{8B70F8C8-CECB-4607-A599-67566CECDF8F}" srcOrd="1" destOrd="0" presId="urn:microsoft.com/office/officeart/2005/8/layout/orgChart1#1"/>
    <dgm:cxn modelId="{E8E91F75-9B9C-469F-BC88-B951FC5864A5}" type="presParOf" srcId="{65284067-6876-4284-8478-73A120BDCC7E}" destId="{AF514333-D79F-4B99-9EAC-52716CD0A91D}" srcOrd="2" destOrd="0" presId="urn:microsoft.com/office/officeart/2005/8/layout/orgChart1#1"/>
    <dgm:cxn modelId="{F20231FA-5B86-4254-8100-599284832A32}" type="presParOf" srcId="{FE6292EF-B19F-40E4-A5F5-FA9382B647E5}" destId="{67FA95FB-C661-4AE5-9E9A-D91359221A92}" srcOrd="2" destOrd="0" presId="urn:microsoft.com/office/officeart/2005/8/layout/orgChart1#1"/>
    <dgm:cxn modelId="{EF454FEA-8050-47DC-AA00-53DB02A8EEE1}" type="presParOf" srcId="{FE6292EF-B19F-40E4-A5F5-FA9382B647E5}" destId="{C0645C31-B7C9-4A26-91DF-0A2BCDE7C9BF}" srcOrd="3" destOrd="0" presId="urn:microsoft.com/office/officeart/2005/8/layout/orgChart1#1"/>
    <dgm:cxn modelId="{258C1790-E5DF-46B1-ABC5-4E8BC67270F9}" type="presParOf" srcId="{C0645C31-B7C9-4A26-91DF-0A2BCDE7C9BF}" destId="{721A1F75-8C78-4315-A690-1EF10CF94223}" srcOrd="0" destOrd="0" presId="urn:microsoft.com/office/officeart/2005/8/layout/orgChart1#1"/>
    <dgm:cxn modelId="{AFB52A1F-E223-4D50-AF75-50F46D6BFD83}" type="presParOf" srcId="{721A1F75-8C78-4315-A690-1EF10CF94223}" destId="{875CE9E1-D2E6-4F97-8CE0-EEB237C3F65C}" srcOrd="0" destOrd="0" presId="urn:microsoft.com/office/officeart/2005/8/layout/orgChart1#1"/>
    <dgm:cxn modelId="{82F2A29A-6239-48CE-B116-2C4EFD23C8D9}" type="presParOf" srcId="{721A1F75-8C78-4315-A690-1EF10CF94223}" destId="{00F7D034-E6F4-42C4-95E9-9673F626434C}" srcOrd="1" destOrd="0" presId="urn:microsoft.com/office/officeart/2005/8/layout/orgChart1#1"/>
    <dgm:cxn modelId="{80444A8D-619A-4274-82EC-E18234C235CF}" type="presParOf" srcId="{C0645C31-B7C9-4A26-91DF-0A2BCDE7C9BF}" destId="{F31C2367-4588-4493-9832-B88CB4787B90}" srcOrd="1" destOrd="0" presId="urn:microsoft.com/office/officeart/2005/8/layout/orgChart1#1"/>
    <dgm:cxn modelId="{566FC508-76F5-41FC-90D0-F1575AD9094C}" type="presParOf" srcId="{C0645C31-B7C9-4A26-91DF-0A2BCDE7C9BF}" destId="{9B585E64-7FCE-4063-B10E-65F309235658}" srcOrd="2" destOrd="0" presId="urn:microsoft.com/office/officeart/2005/8/layout/orgChart1#1"/>
    <dgm:cxn modelId="{C032105D-9018-42D8-A4AC-0F6A79026D8C}" type="presParOf" srcId="{3B38F4EA-4724-4F1D-997C-81B42CD00467}" destId="{2DF3EDB8-70E5-4A6E-AA29-485C1F735726}" srcOrd="2" destOrd="0" presId="urn:microsoft.com/office/officeart/2005/8/layout/orgChar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A95FB-C661-4AE5-9E9A-D91359221A92}">
      <dsp:nvSpPr>
        <dsp:cNvPr id="0" name=""/>
        <dsp:cNvSpPr/>
      </dsp:nvSpPr>
      <dsp:spPr>
        <a:xfrm>
          <a:off x="2082170" y="1000471"/>
          <a:ext cx="1075777" cy="425029"/>
        </a:xfrm>
        <a:custGeom>
          <a:avLst/>
          <a:gdLst/>
          <a:ahLst/>
          <a:cxnLst/>
          <a:rect l="0" t="0" r="0" b="0"/>
          <a:pathLst>
            <a:path>
              <a:moveTo>
                <a:pt x="0" y="0"/>
              </a:moveTo>
              <a:lnTo>
                <a:pt x="0" y="215261"/>
              </a:lnTo>
              <a:lnTo>
                <a:pt x="1075777" y="215261"/>
              </a:lnTo>
              <a:lnTo>
                <a:pt x="1075777" y="425029"/>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013FB1-5E2A-4ADA-8715-89AE23A700B2}">
      <dsp:nvSpPr>
        <dsp:cNvPr id="0" name=""/>
        <dsp:cNvSpPr/>
      </dsp:nvSpPr>
      <dsp:spPr>
        <a:xfrm>
          <a:off x="976855" y="1000471"/>
          <a:ext cx="1105314" cy="421113"/>
        </a:xfrm>
        <a:custGeom>
          <a:avLst/>
          <a:gdLst/>
          <a:ahLst/>
          <a:cxnLst/>
          <a:rect l="0" t="0" r="0" b="0"/>
          <a:pathLst>
            <a:path>
              <a:moveTo>
                <a:pt x="1105314" y="0"/>
              </a:moveTo>
              <a:lnTo>
                <a:pt x="1105314" y="211345"/>
              </a:lnTo>
              <a:lnTo>
                <a:pt x="0" y="211345"/>
              </a:lnTo>
              <a:lnTo>
                <a:pt x="0" y="421113"/>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3A99BFF-CCFF-4FFE-95E4-AF08708F98A7}">
      <dsp:nvSpPr>
        <dsp:cNvPr id="0" name=""/>
        <dsp:cNvSpPr/>
      </dsp:nvSpPr>
      <dsp:spPr>
        <a:xfrm>
          <a:off x="903786" y="1578"/>
          <a:ext cx="2356767" cy="998892"/>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华为技术有限公司</a:t>
          </a:r>
        </a:p>
      </dsp:txBody>
      <dsp:txXfrm>
        <a:off x="903786" y="1578"/>
        <a:ext cx="2356767" cy="998892"/>
      </dsp:txXfrm>
    </dsp:sp>
    <dsp:sp modelId="{B5163994-7FE3-4CDC-AE97-A7CA3227A1BB}">
      <dsp:nvSpPr>
        <dsp:cNvPr id="0" name=""/>
        <dsp:cNvSpPr/>
      </dsp:nvSpPr>
      <dsp:spPr>
        <a:xfrm>
          <a:off x="8" y="1421584"/>
          <a:ext cx="1953694" cy="1277623"/>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华为投资控股有限公司工会委员会（</a:t>
          </a:r>
          <a:r>
            <a:rPr lang="en-US" altLang="zh-CN" sz="1800" kern="1200" dirty="0">
              <a:latin typeface="微软雅黑" panose="020B0503020204020204" pitchFamily="34" charset="-122"/>
              <a:ea typeface="微软雅黑" panose="020B0503020204020204" pitchFamily="34" charset="-122"/>
            </a:rPr>
            <a:t>98.99%</a:t>
          </a:r>
          <a:r>
            <a:rPr lang="zh-CN" altLang="en-US" sz="1800" kern="1200" dirty="0">
              <a:latin typeface="微软雅黑" panose="020B0503020204020204" pitchFamily="34" charset="-122"/>
              <a:ea typeface="微软雅黑" panose="020B0503020204020204" pitchFamily="34" charset="-122"/>
            </a:rPr>
            <a:t>）</a:t>
          </a:r>
        </a:p>
      </dsp:txBody>
      <dsp:txXfrm>
        <a:off x="8" y="1421584"/>
        <a:ext cx="1953694" cy="1277623"/>
      </dsp:txXfrm>
    </dsp:sp>
    <dsp:sp modelId="{875CE9E1-D2E6-4F97-8CE0-EEB237C3F65C}">
      <dsp:nvSpPr>
        <dsp:cNvPr id="0" name=""/>
        <dsp:cNvSpPr/>
      </dsp:nvSpPr>
      <dsp:spPr>
        <a:xfrm>
          <a:off x="2520274" y="1425500"/>
          <a:ext cx="1275346" cy="1273707"/>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 任正非</a:t>
          </a:r>
          <a:endParaRPr lang="en-US" altLang="zh-CN" sz="1800" kern="1200" dirty="0">
            <a:latin typeface="微软雅黑" panose="020B0503020204020204" pitchFamily="34" charset="-122"/>
            <a:ea typeface="微软雅黑" panose="020B0503020204020204" pitchFamily="34" charset="-122"/>
          </a:endParaRPr>
        </a:p>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a:t>
          </a:r>
          <a:r>
            <a:rPr lang="en-US" altLang="zh-CN" sz="1800" kern="1200" dirty="0">
              <a:latin typeface="微软雅黑" panose="020B0503020204020204" pitchFamily="34" charset="-122"/>
              <a:ea typeface="微软雅黑" panose="020B0503020204020204" pitchFamily="34" charset="-122"/>
            </a:rPr>
            <a:t>1.01%</a:t>
          </a:r>
          <a:r>
            <a:rPr lang="zh-CN" altLang="en-US" sz="1800" kern="1200" dirty="0">
              <a:latin typeface="微软雅黑" panose="020B0503020204020204" pitchFamily="34" charset="-122"/>
              <a:ea typeface="微软雅黑" panose="020B0503020204020204" pitchFamily="34" charset="-122"/>
            </a:rPr>
            <a:t>）</a:t>
          </a:r>
        </a:p>
      </dsp:txBody>
      <dsp:txXfrm>
        <a:off x="2520274" y="1425500"/>
        <a:ext cx="1275346" cy="127370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0774CE52-A284-40E3-9EAB-0A733140F210}" type="datetimeFigureOut">
              <a:rPr lang="zh-CN" altLang="en-US"/>
              <a:t>2018/11/28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smtClean="0"/>
            </a:lvl1pPr>
          </a:lstStyle>
          <a:p>
            <a:pPr>
              <a:defRPr/>
            </a:pPr>
            <a:fld id="{496E4EC8-37D5-432A-8822-161997F313B5}" type="slidenum">
              <a:rPr lang="zh-CN" altLang="en-US"/>
              <a:t>‹#›</a:t>
            </a:fld>
            <a:endParaRPr lang="zh-CN" altLang="en-US"/>
          </a:p>
        </p:txBody>
      </p:sp>
    </p:spTree>
    <p:extLst>
      <p:ext uri="{BB962C8B-B14F-4D97-AF65-F5344CB8AC3E}">
        <p14:creationId xmlns:p14="http://schemas.microsoft.com/office/powerpoint/2010/main" val="1671482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C05F3B93-3993-4E46-91D3-1114DAAD98D9}" type="datetimeFigureOut">
              <a:rPr lang="zh-CN" altLang="en-US"/>
              <a:t>2018/11/28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E23136FB-7670-412F-AC54-E2ABE843386E}" type="slidenum">
              <a:rPr lang="zh-CN" altLang="en-US"/>
              <a:t>‹#›</a:t>
            </a:fld>
            <a:endParaRPr lang="zh-CN" altLang="en-US"/>
          </a:p>
        </p:txBody>
      </p:sp>
    </p:spTree>
    <p:extLst>
      <p:ext uri="{BB962C8B-B14F-4D97-AF65-F5344CB8AC3E}">
        <p14:creationId xmlns:p14="http://schemas.microsoft.com/office/powerpoint/2010/main" val="26216552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E23136FB-7670-412F-AC54-E2ABE843386E}" type="slidenum">
              <a:rPr lang="zh-CN" altLang="en-US" smtClean="0"/>
              <a:t>23</a:t>
            </a:fld>
            <a:endParaRPr lang="zh-CN" altLang="en-US"/>
          </a:p>
        </p:txBody>
      </p:sp>
    </p:spTree>
    <p:extLst>
      <p:ext uri="{BB962C8B-B14F-4D97-AF65-F5344CB8AC3E}">
        <p14:creationId xmlns:p14="http://schemas.microsoft.com/office/powerpoint/2010/main" val="37553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0810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49602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4B1B2585-FC2D-4515-BDCE-1DAA16283C33}" type="datetimeFigureOut">
              <a:rPr lang="zh-CN" altLang="en-US"/>
              <a:t>2018/11/28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95CBA3C-9236-453D-A833-F83B8C1D59D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965BBB73-EB82-40E4-AA42-0639AC9CD0C1}" type="datetimeFigureOut">
              <a:rPr lang="zh-CN" altLang="en-US"/>
              <a:t>2018/11/28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889EB3A-568E-41E9-9150-4B704A9B8D98}"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196FAEA-AA2B-48F5-8761-931FCD47A038}" type="datetimeFigureOut">
              <a:rPr lang="zh-CN" altLang="en-US"/>
              <a:t>2018/11/28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B784560-DFF7-4C8A-962C-8B9ECE3AC72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2" name="Picture 60325" descr="E:\JGQ\PPT 制作素材\jpg\shutterstock_9887269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单圆角矩形 2"/>
          <p:cNvSpPr/>
          <p:nvPr userDrawn="1"/>
        </p:nvSpPr>
        <p:spPr>
          <a:xfrm>
            <a:off x="0" y="0"/>
            <a:ext cx="9144000" cy="5164138"/>
          </a:xfrm>
          <a:prstGeom prst="round1Rect">
            <a:avLst>
              <a:gd name="adj" fmla="val 0"/>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矩形 3"/>
          <p:cNvSpPr/>
          <p:nvPr userDrawn="1"/>
        </p:nvSpPr>
        <p:spPr>
          <a:xfrm>
            <a:off x="0" y="0"/>
            <a:ext cx="9144000" cy="180975"/>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userDrawn="1"/>
        </p:nvSpPr>
        <p:spPr>
          <a:xfrm>
            <a:off x="0" y="266700"/>
            <a:ext cx="250825" cy="46038"/>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a:t>
            </a:r>
            <a:endParaRPr lang="zh-CN" altLang="en-US" dirty="0"/>
          </a:p>
        </p:txBody>
      </p:sp>
      <p:sp>
        <p:nvSpPr>
          <p:cNvPr id="6" name="椭圆 5"/>
          <p:cNvSpPr/>
          <p:nvPr userDrawn="1"/>
        </p:nvSpPr>
        <p:spPr>
          <a:xfrm>
            <a:off x="323850" y="0"/>
            <a:ext cx="360363" cy="360363"/>
          </a:xfrm>
          <a:prstGeom prst="ellipse">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空心弧 6"/>
          <p:cNvSpPr/>
          <p:nvPr userDrawn="1"/>
        </p:nvSpPr>
        <p:spPr>
          <a:xfrm rot="10800000">
            <a:off x="211138" y="-114300"/>
            <a:ext cx="587375" cy="588963"/>
          </a:xfrm>
          <a:prstGeom prst="blockArc">
            <a:avLst>
              <a:gd name="adj1" fmla="val 10800000"/>
              <a:gd name="adj2" fmla="val 97231"/>
              <a:gd name="adj3" fmla="val 10282"/>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userDrawn="1"/>
        </p:nvSpPr>
        <p:spPr>
          <a:xfrm>
            <a:off x="757238" y="266700"/>
            <a:ext cx="8386762" cy="46038"/>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a:t>
            </a:r>
            <a:endParaRPr lang="zh-CN" altLang="en-US" dirty="0"/>
          </a:p>
        </p:txBody>
      </p:sp>
      <p:grpSp>
        <p:nvGrpSpPr>
          <p:cNvPr id="9" name="组合 13"/>
          <p:cNvGrpSpPr/>
          <p:nvPr userDrawn="1"/>
        </p:nvGrpSpPr>
        <p:grpSpPr bwMode="auto">
          <a:xfrm>
            <a:off x="8640763" y="4984750"/>
            <a:ext cx="503237" cy="369888"/>
            <a:chOff x="8344989" y="4869888"/>
            <a:chExt cx="799011" cy="588299"/>
          </a:xfrm>
        </p:grpSpPr>
        <p:sp>
          <p:nvSpPr>
            <p:cNvPr id="10" name="矩形 9"/>
            <p:cNvSpPr/>
            <p:nvPr userDrawn="1"/>
          </p:nvSpPr>
          <p:spPr>
            <a:xfrm rot="10800000">
              <a:off x="8891946" y="5031481"/>
              <a:ext cx="252054" cy="45448"/>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t>.</a:t>
              </a:r>
              <a:endParaRPr lang="zh-CN" altLang="en-US" dirty="0"/>
            </a:p>
          </p:txBody>
        </p:sp>
        <p:sp>
          <p:nvSpPr>
            <p:cNvPr id="11" name="空心弧 10"/>
            <p:cNvSpPr/>
            <p:nvPr userDrawn="1"/>
          </p:nvSpPr>
          <p:spPr>
            <a:xfrm>
              <a:off x="8344989" y="4869888"/>
              <a:ext cx="587285" cy="588299"/>
            </a:xfrm>
            <a:prstGeom prst="blockArc">
              <a:avLst>
                <a:gd name="adj1" fmla="val 10800000"/>
                <a:gd name="adj2" fmla="val 97231"/>
                <a:gd name="adj3" fmla="val 10282"/>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2"/>
            <p:cNvSpPr/>
            <p:nvPr userDrawn="1"/>
          </p:nvSpPr>
          <p:spPr>
            <a:xfrm rot="10800000">
              <a:off x="8460934" y="4991082"/>
              <a:ext cx="360437" cy="179268"/>
            </a:xfrm>
            <a:custGeom>
              <a:avLst/>
              <a:gdLst/>
              <a:ahLst/>
              <a:cxnLst/>
              <a:rect l="l" t="t" r="r" b="b"/>
              <a:pathLst>
                <a:path w="360004" h="179844">
                  <a:moveTo>
                    <a:pt x="0" y="0"/>
                  </a:moveTo>
                  <a:lnTo>
                    <a:pt x="360004" y="0"/>
                  </a:lnTo>
                  <a:cubicBezTo>
                    <a:pt x="359927" y="99341"/>
                    <a:pt x="279365" y="179844"/>
                    <a:pt x="180002" y="179844"/>
                  </a:cubicBezTo>
                  <a:cubicBezTo>
                    <a:pt x="80639" y="179844"/>
                    <a:pt x="77" y="99341"/>
                    <a:pt x="0" y="0"/>
                  </a:cubicBezTo>
                  <a:close/>
                </a:path>
              </a:pathLst>
            </a:cu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16" name="组合 20"/>
          <p:cNvGrpSpPr/>
          <p:nvPr userDrawn="1"/>
        </p:nvGrpSpPr>
        <p:grpSpPr bwMode="auto">
          <a:xfrm rot="1045077">
            <a:off x="119063" y="1847850"/>
            <a:ext cx="3287712" cy="3479800"/>
            <a:chOff x="49832" y="1373963"/>
            <a:chExt cx="4455401" cy="4717852"/>
          </a:xfrm>
        </p:grpSpPr>
        <p:sp>
          <p:nvSpPr>
            <p:cNvPr id="17" name="空心弧 16"/>
            <p:cNvSpPr/>
            <p:nvPr/>
          </p:nvSpPr>
          <p:spPr>
            <a:xfrm rot="12850111">
              <a:off x="47125" y="1367490"/>
              <a:ext cx="3775581" cy="3775143"/>
            </a:xfrm>
            <a:prstGeom prst="blockArc">
              <a:avLst>
                <a:gd name="adj1" fmla="val 10800000"/>
                <a:gd name="adj2" fmla="val 21522921"/>
                <a:gd name="adj3" fmla="val 11837"/>
              </a:avLst>
            </a:prstGeom>
            <a:solidFill>
              <a:srgbClr val="D3BD1B">
                <a:alpha val="8000"/>
              </a:srgbClr>
            </a:solidFill>
            <a:ln>
              <a:noFill/>
            </a:ln>
            <a:effectLst>
              <a:outerShdw blurRad="50800" dist="38100" dir="1620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空心弧 17"/>
            <p:cNvSpPr/>
            <p:nvPr/>
          </p:nvSpPr>
          <p:spPr>
            <a:xfrm rot="2279010">
              <a:off x="728495" y="2310824"/>
              <a:ext cx="3775582" cy="3775143"/>
            </a:xfrm>
            <a:prstGeom prst="blockArc">
              <a:avLst>
                <a:gd name="adj1" fmla="val 10800000"/>
                <a:gd name="adj2" fmla="val 21522921"/>
                <a:gd name="adj3" fmla="val 11837"/>
              </a:avLst>
            </a:prstGeom>
            <a:solidFill>
              <a:srgbClr val="D3BD1B">
                <a:alpha val="8000"/>
              </a:srgbClr>
            </a:solidFill>
            <a:ln>
              <a:noFill/>
            </a:ln>
            <a:effectLst>
              <a:outerShdw blurRad="50800" dist="38100" dir="1620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A0813EB-092F-4991-B997-717A7580E11F}" type="datetimeFigureOut">
              <a:rPr lang="zh-CN" altLang="en-US"/>
              <a:t>2018/11/28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8DEEAA1-2904-4916-AE31-E5716EAFE56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A2AC064-F771-4143-AECF-26977C203652}" type="datetimeFigureOut">
              <a:rPr lang="zh-CN" altLang="en-US"/>
              <a:t>2018/11/28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33CC986-41F7-43A4-936C-038D3254BA5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4F7F2C62-3709-433D-B890-4872813C274B}" type="datetimeFigureOut">
              <a:rPr lang="zh-CN" altLang="en-US"/>
              <a:t>2018/11/28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D5FA443-BD50-4FB6-86D3-65F0D19291E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DFDCD16B-66E3-4CE5-9D01-6DD224942FAB}" type="datetimeFigureOut">
              <a:rPr lang="zh-CN" altLang="en-US"/>
              <a:t>2018/11/28</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963A66C-A626-403B-B129-26A8E9D33E3E}"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880559F7-9213-45F8-8586-8275B9DA819D}" type="datetimeFigureOut">
              <a:rPr lang="zh-CN" altLang="en-US"/>
              <a:t>2018/11/28</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7C94A28-B66D-4031-8A55-C03212ECA37B}"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396CE24-D8E5-4F61-AFCA-D6958A1ABA1C}" type="datetimeFigureOut">
              <a:rPr lang="zh-CN" altLang="en-US"/>
              <a:t>2018/11/28</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5CD6821-45E2-411B-AAD1-699C3950B1B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3AA3116-7A4E-456F-9BD6-5584FFA2D200}" type="datetimeFigureOut">
              <a:rPr lang="zh-CN" altLang="en-US"/>
              <a:t>2018/11/28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CCF6BDB-18F9-43B2-9C09-45F50736F9E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7932A8B-7485-4134-8075-0B4B96E36C9A}" type="datetimeFigureOut">
              <a:rPr lang="zh-CN" altLang="en-US"/>
              <a:t>2018/11/28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7151326-26BA-4E8C-8BEB-99DF5EABB47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132BF3E-2AD5-477E-97E6-5E0AC4871198}" type="datetimeFigureOut">
              <a:rPr lang="zh-CN" altLang="en-US"/>
              <a:t>2018/11/28</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defRPr>
            </a:lvl1pPr>
          </a:lstStyle>
          <a:p>
            <a:pPr>
              <a:defRPr/>
            </a:pPr>
            <a:fld id="{5DB4A223-7B2D-412D-A0C6-6FA85FC08F73}"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0325" descr="E:\JGQ\PPT 制作素材\jpg\shutterstock_988726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单圆角矩形 46"/>
          <p:cNvSpPr/>
          <p:nvPr/>
        </p:nvSpPr>
        <p:spPr>
          <a:xfrm>
            <a:off x="10318" y="-10319"/>
            <a:ext cx="9144000" cy="5164138"/>
          </a:xfrm>
          <a:prstGeom prst="round1Rect">
            <a:avLst>
              <a:gd name="adj" fmla="val 0"/>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2" name="矩形 1"/>
          <p:cNvSpPr/>
          <p:nvPr/>
        </p:nvSpPr>
        <p:spPr>
          <a:xfrm>
            <a:off x="0" y="3648075"/>
            <a:ext cx="9144000" cy="996950"/>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椭圆 2"/>
          <p:cNvSpPr/>
          <p:nvPr/>
        </p:nvSpPr>
        <p:spPr>
          <a:xfrm>
            <a:off x="2495550" y="484188"/>
            <a:ext cx="4176713" cy="4178300"/>
          </a:xfrm>
          <a:prstGeom prst="ellipse">
            <a:avLst/>
          </a:prstGeom>
          <a:solidFill>
            <a:schemeClr val="bg1"/>
          </a:solidFill>
          <a:ln>
            <a:noFill/>
          </a:ln>
          <a:effectLst>
            <a:outerShdw blurRad="762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6" name="空心弧 5"/>
          <p:cNvSpPr/>
          <p:nvPr/>
        </p:nvSpPr>
        <p:spPr>
          <a:xfrm>
            <a:off x="2709863" y="708025"/>
            <a:ext cx="3744912" cy="3744913"/>
          </a:xfrm>
          <a:prstGeom prst="blockArc">
            <a:avLst>
              <a:gd name="adj1" fmla="val 10800000"/>
              <a:gd name="adj2" fmla="val 27960"/>
              <a:gd name="adj3" fmla="val 133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7" name="空心弧 6"/>
          <p:cNvSpPr/>
          <p:nvPr/>
        </p:nvSpPr>
        <p:spPr>
          <a:xfrm rot="10800000">
            <a:off x="2695575" y="685800"/>
            <a:ext cx="3776663" cy="3775075"/>
          </a:xfrm>
          <a:prstGeom prst="blockArc">
            <a:avLst>
              <a:gd name="adj1" fmla="val 10800000"/>
              <a:gd name="adj2" fmla="val 21522921"/>
              <a:gd name="adj3" fmla="val 11837"/>
            </a:avLst>
          </a:prstGeom>
          <a:solidFill>
            <a:srgbClr val="D3BD1B"/>
          </a:solidFill>
          <a:ln>
            <a:noFill/>
          </a:ln>
          <a:effectLst>
            <a:outerShdw blurRad="50800" dist="38100" dir="1620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椭圆 4"/>
          <p:cNvSpPr/>
          <p:nvPr/>
        </p:nvSpPr>
        <p:spPr>
          <a:xfrm>
            <a:off x="3107388" y="1074366"/>
            <a:ext cx="2916238" cy="2916238"/>
          </a:xfrm>
          <a:prstGeom prst="ellipse">
            <a:avLst/>
          </a:prstGeom>
          <a:solidFill>
            <a:schemeClr val="tx1">
              <a:lumMod val="75000"/>
              <a:lumOff val="2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p>
        </p:txBody>
      </p:sp>
      <p:sp>
        <p:nvSpPr>
          <p:cNvPr id="9" name="直角三角形 13"/>
          <p:cNvSpPr/>
          <p:nvPr/>
        </p:nvSpPr>
        <p:spPr>
          <a:xfrm rot="2733348">
            <a:off x="1657350" y="2271713"/>
            <a:ext cx="407987" cy="407988"/>
          </a:xfrm>
          <a:custGeom>
            <a:avLst/>
            <a:gdLst/>
            <a:ahLst/>
            <a:cxnLst/>
            <a:rect l="l" t="t" r="r" b="b"/>
            <a:pathLst>
              <a:path w="1008112" h="1008112">
                <a:moveTo>
                  <a:pt x="0" y="0"/>
                </a:moveTo>
                <a:lnTo>
                  <a:pt x="257552" y="257552"/>
                </a:lnTo>
                <a:lnTo>
                  <a:pt x="257552" y="761608"/>
                </a:lnTo>
                <a:lnTo>
                  <a:pt x="761608" y="761608"/>
                </a:lnTo>
                <a:lnTo>
                  <a:pt x="1008112" y="1008112"/>
                </a:lnTo>
                <a:lnTo>
                  <a:pt x="0" y="1008112"/>
                </a:lnTo>
                <a:close/>
              </a:path>
            </a:pathLst>
          </a:custGeom>
          <a:gradFill flip="none" rotWithShape="1">
            <a:gsLst>
              <a:gs pos="87000">
                <a:srgbClr val="CFBC1E"/>
              </a:gs>
              <a:gs pos="15000">
                <a:srgbClr val="E3B911"/>
              </a:gs>
              <a:gs pos="0">
                <a:srgbClr val="C4B124"/>
              </a:gs>
              <a:gs pos="50000">
                <a:srgbClr val="FFC000"/>
              </a:gs>
              <a:gs pos="100000">
                <a:srgbClr val="C2BB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直角三角形 13"/>
          <p:cNvSpPr/>
          <p:nvPr/>
        </p:nvSpPr>
        <p:spPr>
          <a:xfrm rot="13576982">
            <a:off x="7032625" y="2271713"/>
            <a:ext cx="407987" cy="407988"/>
          </a:xfrm>
          <a:custGeom>
            <a:avLst/>
            <a:gdLst/>
            <a:ahLst/>
            <a:cxnLst/>
            <a:rect l="l" t="t" r="r" b="b"/>
            <a:pathLst>
              <a:path w="1008112" h="1008112">
                <a:moveTo>
                  <a:pt x="0" y="0"/>
                </a:moveTo>
                <a:lnTo>
                  <a:pt x="257552" y="257552"/>
                </a:lnTo>
                <a:lnTo>
                  <a:pt x="257552" y="761608"/>
                </a:lnTo>
                <a:lnTo>
                  <a:pt x="761608" y="761608"/>
                </a:lnTo>
                <a:lnTo>
                  <a:pt x="1008112" y="1008112"/>
                </a:lnTo>
                <a:lnTo>
                  <a:pt x="0" y="1008112"/>
                </a:lnTo>
                <a:close/>
              </a:path>
            </a:pathLst>
          </a:custGeom>
          <a:gradFill flip="none" rotWithShape="1">
            <a:gsLst>
              <a:gs pos="87000">
                <a:srgbClr val="CFBC1E"/>
              </a:gs>
              <a:gs pos="15000">
                <a:srgbClr val="E3B911"/>
              </a:gs>
              <a:gs pos="0">
                <a:srgbClr val="C4B124"/>
              </a:gs>
              <a:gs pos="50000">
                <a:srgbClr val="FFC000"/>
              </a:gs>
              <a:gs pos="100000">
                <a:srgbClr val="C2BB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10"/>
          <p:cNvSpPr/>
          <p:nvPr/>
        </p:nvSpPr>
        <p:spPr>
          <a:xfrm>
            <a:off x="4057172" y="2866165"/>
            <a:ext cx="1050288" cy="461665"/>
          </a:xfrm>
          <a:prstGeom prst="rect">
            <a:avLst/>
          </a:prstGeom>
        </p:spPr>
        <p:txBody>
          <a:bodyPr wrap="none">
            <a:spAutoFit/>
          </a:bodyPr>
          <a:lstStyle/>
          <a:p>
            <a:pPr algn="ctr" eaLnBrk="1" fontAlgn="auto" hangingPunct="1">
              <a:spcBef>
                <a:spcPts val="0"/>
              </a:spcBef>
              <a:spcAft>
                <a:spcPts val="0"/>
              </a:spcAft>
              <a:defRPr/>
            </a:pPr>
            <a:r>
              <a:rPr lang="zh-CN" altLang="en-US" sz="2400" b="1" spc="-15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领航篇</a:t>
            </a:r>
            <a:endParaRPr lang="zh-CN" altLang="en-US" sz="1600" b="1" spc="-15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矩形 4"/>
          <p:cNvSpPr>
            <a:spLocks noChangeArrowheads="1"/>
          </p:cNvSpPr>
          <p:nvPr/>
        </p:nvSpPr>
        <p:spPr bwMode="auto">
          <a:xfrm>
            <a:off x="3064987" y="2124848"/>
            <a:ext cx="30346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pPr>
            <a:r>
              <a:rPr lang="zh-CN" altLang="en-US" sz="3600" b="1" dirty="0">
                <a:solidFill>
                  <a:schemeClr val="bg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BrowalliaUPC" panose="020B0604020202020204" pitchFamily="34" charset="-34"/>
              </a:rPr>
              <a:t>股权战略课程</a:t>
            </a:r>
          </a:p>
        </p:txBody>
      </p:sp>
      <p:sp>
        <p:nvSpPr>
          <p:cNvPr id="8" name="圆角矩形 7"/>
          <p:cNvSpPr/>
          <p:nvPr/>
        </p:nvSpPr>
        <p:spPr bwMode="auto">
          <a:xfrm>
            <a:off x="1692275" y="4233863"/>
            <a:ext cx="5759450" cy="498475"/>
          </a:xfrm>
          <a:prstGeom prst="roundRect">
            <a:avLst>
              <a:gd name="adj" fmla="val 50000"/>
            </a:avLst>
          </a:prstGeom>
          <a:solidFill>
            <a:srgbClr val="D3BD1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矩形 44"/>
          <p:cNvSpPr/>
          <p:nvPr/>
        </p:nvSpPr>
        <p:spPr>
          <a:xfrm>
            <a:off x="2017454" y="4277023"/>
            <a:ext cx="5109092" cy="461665"/>
          </a:xfrm>
          <a:prstGeom prst="rect">
            <a:avLst/>
          </a:prstGeom>
        </p:spPr>
        <p:txBody>
          <a:bodyPr wrap="none">
            <a:spAutoFit/>
          </a:bodyPr>
          <a:lstStyle/>
          <a:p>
            <a:pPr algn="ctr"/>
            <a:r>
              <a:rPr lang="zh-CN" altLang="en-US" sz="2400" b="1" dirty="0">
                <a:ea typeface="方正综艺简体" panose="03000509000000000000" pitchFamily="65" charset="-122"/>
              </a:rPr>
              <a:t>中律财富（宁夏）商务管理有限公司</a:t>
            </a:r>
            <a:endParaRPr lang="en-US" altLang="zh-CN" sz="2400" b="1" dirty="0">
              <a:ea typeface="方正综艺简体" panose="03000509000000000000" pitchFamily="65"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30712 -1.11111E-6 L -4.44444E-6 -1.11111E-6 " pathEditMode="relative" rAng="0" ptsTypes="AA">
                                      <p:cBhvr>
                                        <p:cTn id="6" dur="750" fill="hold"/>
                                        <p:tgtEl>
                                          <p:spTgt spid="9"/>
                                        </p:tgtEl>
                                        <p:attrNameLst>
                                          <p:attrName>ppt_x</p:attrName>
                                          <p:attrName>ppt_y</p:attrName>
                                        </p:attrNameLst>
                                      </p:cBhvr>
                                      <p:rCtr x="-15365" y="0"/>
                                    </p:animMotion>
                                  </p:childTnLst>
                                </p:cTn>
                              </p:par>
                              <p:par>
                                <p:cTn id="7" presetID="42" presetClass="path" presetSubtype="0" accel="50000" decel="50000" fill="hold" nodeType="withEffect">
                                  <p:stCondLst>
                                    <p:cond delay="0"/>
                                  </p:stCondLst>
                                  <p:childTnLst>
                                    <p:animMotion origin="layout" path="M -0.29931 -3.58025E-6 L 1.94444E-6 -3.58025E-6 " pathEditMode="relative" rAng="0" ptsTypes="AA">
                                      <p:cBhvr>
                                        <p:cTn id="8" dur="750" fill="hold"/>
                                        <p:tgtEl>
                                          <p:spTgt spid="10"/>
                                        </p:tgtEl>
                                        <p:attrNameLst>
                                          <p:attrName>ppt_x</p:attrName>
                                          <p:attrName>ppt_y</p:attrName>
                                        </p:attrNameLst>
                                      </p:cBhvr>
                                      <p:rCtr x="14965" y="0"/>
                                    </p:animMotion>
                                  </p:childTnLst>
                                </p:cTn>
                              </p:par>
                              <p:par>
                                <p:cTn id="9" presetID="23" presetClass="entr" presetSubtype="16"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par>
                                <p:cTn id="17" presetID="22" presetClass="entr" presetSubtype="4"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750"/>
                                        <p:tgtEl>
                                          <p:spTgt spid="7"/>
                                        </p:tgtEl>
                                      </p:cBhvr>
                                    </p:animEffect>
                                  </p:childTnLst>
                                </p:cTn>
                              </p:par>
                              <p:par>
                                <p:cTn id="20" presetID="16" presetClass="entr" presetSubtype="42" fill="hold" grpId="0" nodeType="withEffect">
                                  <p:stCondLst>
                                    <p:cond delay="750"/>
                                  </p:stCondLst>
                                  <p:childTnLst>
                                    <p:set>
                                      <p:cBhvr>
                                        <p:cTn id="21" dur="1" fill="hold">
                                          <p:stCondLst>
                                            <p:cond delay="0"/>
                                          </p:stCondLst>
                                        </p:cTn>
                                        <p:tgtEl>
                                          <p:spTgt spid="2"/>
                                        </p:tgtEl>
                                        <p:attrNameLst>
                                          <p:attrName>style.visibility</p:attrName>
                                        </p:attrNameLst>
                                      </p:cBhvr>
                                      <p:to>
                                        <p:strVal val="visible"/>
                                      </p:to>
                                    </p:set>
                                    <p:animEffect transition="in" filter="barn(outHorizontal)">
                                      <p:cBhvr>
                                        <p:cTn id="22" dur="500"/>
                                        <p:tgtEl>
                                          <p:spTgt spid="2"/>
                                        </p:tgtEl>
                                      </p:cBhvr>
                                    </p:animEffect>
                                  </p:childTnLst>
                                </p:cTn>
                              </p:par>
                              <p:par>
                                <p:cTn id="23" presetID="47" presetClass="entr" presetSubtype="0" fill="hold" grpId="0" nodeType="withEffect">
                                  <p:stCondLst>
                                    <p:cond delay="1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125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500" fill="hold"/>
                                        <p:tgtEl>
                                          <p:spTgt spid="11"/>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25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anim calcmode="lin" valueType="num">
                                      <p:cBhvr>
                                        <p:cTn id="36" dur="500" fill="hold"/>
                                        <p:tgtEl>
                                          <p:spTgt spid="45"/>
                                        </p:tgtEl>
                                        <p:attrNameLst>
                                          <p:attrName>ppt_x</p:attrName>
                                        </p:attrNameLst>
                                      </p:cBhvr>
                                      <p:tavLst>
                                        <p:tav tm="0">
                                          <p:val>
                                            <p:strVal val="#ppt_x"/>
                                          </p:val>
                                        </p:tav>
                                        <p:tav tm="100000">
                                          <p:val>
                                            <p:strVal val="#ppt_x"/>
                                          </p:val>
                                        </p:tav>
                                      </p:tavLst>
                                    </p:anim>
                                    <p:anim calcmode="lin" valueType="num">
                                      <p:cBhvr>
                                        <p:cTn id="37"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11" grpId="0"/>
      <p:bldP spid="12" grpId="0"/>
      <p:bldP spid="4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887953" y="2715766"/>
            <a:ext cx="36734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8682" name="TextBox 64"/>
          <p:cNvSpPr txBox="1">
            <a:spLocks noChangeArrowheads="1"/>
          </p:cNvSpPr>
          <p:nvPr/>
        </p:nvSpPr>
        <p:spPr bwMode="auto">
          <a:xfrm>
            <a:off x="3038167" y="735231"/>
            <a:ext cx="2492991" cy="3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2000" b="1" dirty="0">
                <a:latin typeface="微软雅黑" panose="020B0503020204020204" pitchFamily="34" charset="-122"/>
                <a:ea typeface="微软雅黑" panose="020B0503020204020204" pitchFamily="34" charset="-122"/>
              </a:rPr>
              <a:t>公司法体系亮点一览</a:t>
            </a:r>
          </a:p>
        </p:txBody>
      </p:sp>
      <p:sp>
        <p:nvSpPr>
          <p:cNvPr id="21" name="矩形 20"/>
          <p:cNvSpPr>
            <a:spLocks noChangeArrowheads="1"/>
          </p:cNvSpPr>
          <p:nvPr/>
        </p:nvSpPr>
        <p:spPr bwMode="auto">
          <a:xfrm>
            <a:off x="789523" y="1463210"/>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b="1" dirty="0">
                <a:latin typeface="微软雅黑" panose="020B0503020204020204" pitchFamily="34" charset="-122"/>
                <a:ea typeface="微软雅黑" panose="020B0503020204020204" pitchFamily="34" charset="-122"/>
              </a:rPr>
              <a:t>公司法司法解释一</a:t>
            </a:r>
          </a:p>
        </p:txBody>
      </p:sp>
      <p:sp>
        <p:nvSpPr>
          <p:cNvPr id="22" name="矩形 21"/>
          <p:cNvSpPr/>
          <p:nvPr/>
        </p:nvSpPr>
        <p:spPr bwMode="auto">
          <a:xfrm>
            <a:off x="1187624" y="1899307"/>
            <a:ext cx="3977303" cy="338554"/>
          </a:xfrm>
          <a:prstGeom prst="rect">
            <a:avLst/>
          </a:prstGeom>
        </p:spPr>
        <p:txBody>
          <a:bodyPr wrap="square">
            <a:spAutoFit/>
          </a:bodyPr>
          <a:lstStyle/>
          <a:p>
            <a:r>
              <a:rPr lang="zh-CN" altLang="zh-CN" sz="1600" dirty="0">
                <a:latin typeface="微软雅黑" panose="020B0503020204020204" pitchFamily="34" charset="-122"/>
                <a:ea typeface="微软雅黑" panose="020B0503020204020204" pitchFamily="34" charset="-122"/>
              </a:rPr>
              <a:t>明确法不溯及既往原则</a:t>
            </a:r>
          </a:p>
        </p:txBody>
      </p:sp>
      <p:sp>
        <p:nvSpPr>
          <p:cNvPr id="27" name="矩形 26"/>
          <p:cNvSpPr/>
          <p:nvPr/>
        </p:nvSpPr>
        <p:spPr bwMode="auto">
          <a:xfrm>
            <a:off x="1203648" y="3600899"/>
            <a:ext cx="3833813" cy="507575"/>
          </a:xfrm>
          <a:prstGeom prst="rect">
            <a:avLst/>
          </a:prstGeom>
        </p:spPr>
        <p:txBody>
          <a:bodyPr>
            <a:spAutoFit/>
          </a:bodyPr>
          <a:lstStyle/>
          <a:p>
            <a:r>
              <a:rPr lang="zh-CN" altLang="zh-CN" sz="1600" dirty="0">
                <a:latin typeface="微软雅黑" panose="020B0503020204020204" pitchFamily="34" charset="-122"/>
                <a:ea typeface="微软雅黑" panose="020B0503020204020204" pitchFamily="34" charset="-122"/>
              </a:rPr>
              <a:t>详细规定公司解散、清算等事宜</a:t>
            </a:r>
          </a:p>
          <a:p>
            <a:pPr algn="r" eaLnBrk="1" fontAlgn="auto" hangingPunct="1">
              <a:lnSpc>
                <a:spcPct val="120000"/>
              </a:lnSpc>
              <a:spcBef>
                <a:spcPts val="0"/>
              </a:spcBef>
              <a:spcAft>
                <a:spcPts val="0"/>
              </a:spcAft>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10" name="矩形 9"/>
          <p:cNvSpPr>
            <a:spLocks noChangeArrowheads="1"/>
          </p:cNvSpPr>
          <p:nvPr/>
        </p:nvSpPr>
        <p:spPr bwMode="auto">
          <a:xfrm>
            <a:off x="802370" y="3151864"/>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b="1" dirty="0">
                <a:latin typeface="微软雅黑" panose="020B0503020204020204" pitchFamily="34" charset="-122"/>
                <a:ea typeface="微软雅黑" panose="020B0503020204020204" pitchFamily="34" charset="-122"/>
              </a:rPr>
              <a:t>公司法司法解释二</a:t>
            </a:r>
          </a:p>
        </p:txBody>
      </p:sp>
      <p:sp>
        <p:nvSpPr>
          <p:cNvPr id="11" name="矩形 10"/>
          <p:cNvSpPr/>
          <p:nvPr/>
        </p:nvSpPr>
        <p:spPr>
          <a:xfrm>
            <a:off x="749000" y="338938"/>
            <a:ext cx="1620957" cy="338554"/>
          </a:xfrm>
          <a:prstGeom prst="rect">
            <a:avLst/>
          </a:prstGeom>
        </p:spPr>
        <p:txBody>
          <a:bodyPr wrap="none">
            <a:spAutoFit/>
          </a:bodyPr>
          <a:lstStyle/>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股权的时代背景</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078" y="1203598"/>
            <a:ext cx="3680290" cy="368029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12" presetClass="entr" presetSubtype="4" fill="hold" grpId="0" nodeType="withEffect">
                                  <p:stCondLst>
                                    <p:cond delay="125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350"/>
                                        <p:tgtEl>
                                          <p:spTgt spid="21"/>
                                        </p:tgtEl>
                                        <p:attrNameLst>
                                          <p:attrName>ppt_y</p:attrName>
                                        </p:attrNameLst>
                                      </p:cBhvr>
                                      <p:tavLst>
                                        <p:tav tm="0">
                                          <p:val>
                                            <p:strVal val="#ppt_y+#ppt_h*1.125000"/>
                                          </p:val>
                                        </p:tav>
                                        <p:tav tm="100000">
                                          <p:val>
                                            <p:strVal val="#ppt_y"/>
                                          </p:val>
                                        </p:tav>
                                      </p:tavLst>
                                    </p:anim>
                                    <p:animEffect transition="in" filter="wipe(up)">
                                      <p:cBhvr>
                                        <p:cTn id="11" dur="350"/>
                                        <p:tgtEl>
                                          <p:spTgt spid="21"/>
                                        </p:tgtEl>
                                      </p:cBhvr>
                                    </p:animEffect>
                                  </p:childTnLst>
                                </p:cTn>
                              </p:par>
                              <p:par>
                                <p:cTn id="12" presetID="12" presetClass="entr" presetSubtype="1" fill="hold" grpId="0" nodeType="withEffect">
                                  <p:stCondLst>
                                    <p:cond delay="125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350"/>
                                        <p:tgtEl>
                                          <p:spTgt spid="22"/>
                                        </p:tgtEl>
                                        <p:attrNameLst>
                                          <p:attrName>ppt_y</p:attrName>
                                        </p:attrNameLst>
                                      </p:cBhvr>
                                      <p:tavLst>
                                        <p:tav tm="0">
                                          <p:val>
                                            <p:strVal val="#ppt_y-#ppt_h*1.125000"/>
                                          </p:val>
                                        </p:tav>
                                        <p:tav tm="100000">
                                          <p:val>
                                            <p:strVal val="#ppt_y"/>
                                          </p:val>
                                        </p:tav>
                                      </p:tavLst>
                                    </p:anim>
                                    <p:animEffect transition="in" filter="wipe(down)">
                                      <p:cBhvr>
                                        <p:cTn id="15" dur="350"/>
                                        <p:tgtEl>
                                          <p:spTgt spid="22"/>
                                        </p:tgtEl>
                                      </p:cBhvr>
                                    </p:animEffect>
                                  </p:childTnLst>
                                </p:cTn>
                              </p:par>
                              <p:par>
                                <p:cTn id="16" presetID="12" presetClass="entr" presetSubtype="1" fill="hold" grpId="0" nodeType="withEffect">
                                  <p:stCondLst>
                                    <p:cond delay="125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350"/>
                                        <p:tgtEl>
                                          <p:spTgt spid="27"/>
                                        </p:tgtEl>
                                        <p:attrNameLst>
                                          <p:attrName>ppt_y</p:attrName>
                                        </p:attrNameLst>
                                      </p:cBhvr>
                                      <p:tavLst>
                                        <p:tav tm="0">
                                          <p:val>
                                            <p:strVal val="#ppt_y-#ppt_h*1.125000"/>
                                          </p:val>
                                        </p:tav>
                                        <p:tav tm="100000">
                                          <p:val>
                                            <p:strVal val="#ppt_y"/>
                                          </p:val>
                                        </p:tav>
                                      </p:tavLst>
                                    </p:anim>
                                    <p:animEffect transition="in" filter="wipe(down)">
                                      <p:cBhvr>
                                        <p:cTn id="19" dur="350"/>
                                        <p:tgtEl>
                                          <p:spTgt spid="27"/>
                                        </p:tgtEl>
                                      </p:cBhvr>
                                    </p:animEffect>
                                  </p:childTnLst>
                                </p:cTn>
                              </p:par>
                              <p:par>
                                <p:cTn id="20" presetID="12" presetClass="entr" presetSubtype="4" fill="hold" grpId="0" nodeType="withEffect">
                                  <p:stCondLst>
                                    <p:cond delay="125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350"/>
                                        <p:tgtEl>
                                          <p:spTgt spid="10"/>
                                        </p:tgtEl>
                                        <p:attrNameLst>
                                          <p:attrName>ppt_y</p:attrName>
                                        </p:attrNameLst>
                                      </p:cBhvr>
                                      <p:tavLst>
                                        <p:tav tm="0">
                                          <p:val>
                                            <p:strVal val="#ppt_y+#ppt_h*1.125000"/>
                                          </p:val>
                                        </p:tav>
                                        <p:tav tm="100000">
                                          <p:val>
                                            <p:strVal val="#ppt_y"/>
                                          </p:val>
                                        </p:tav>
                                      </p:tavLst>
                                    </p:anim>
                                    <p:animEffect transition="in" filter="wipe(up)">
                                      <p:cBhvr>
                                        <p:cTn id="23" dur="3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887953" y="2715766"/>
            <a:ext cx="36734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8682" name="TextBox 64"/>
          <p:cNvSpPr txBox="1">
            <a:spLocks noChangeArrowheads="1"/>
          </p:cNvSpPr>
          <p:nvPr/>
        </p:nvSpPr>
        <p:spPr bwMode="auto">
          <a:xfrm>
            <a:off x="3038167" y="735231"/>
            <a:ext cx="2492991" cy="3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2000" b="1" dirty="0">
                <a:latin typeface="微软雅黑" panose="020B0503020204020204" pitchFamily="34" charset="-122"/>
                <a:ea typeface="微软雅黑" panose="020B0503020204020204" pitchFamily="34" charset="-122"/>
              </a:rPr>
              <a:t>公司法体系亮点一览</a:t>
            </a:r>
          </a:p>
        </p:txBody>
      </p:sp>
      <p:sp>
        <p:nvSpPr>
          <p:cNvPr id="21" name="矩形 20"/>
          <p:cNvSpPr>
            <a:spLocks noChangeArrowheads="1"/>
          </p:cNvSpPr>
          <p:nvPr/>
        </p:nvSpPr>
        <p:spPr bwMode="auto">
          <a:xfrm>
            <a:off x="789523" y="1463210"/>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b="1" dirty="0">
                <a:latin typeface="微软雅黑" panose="020B0503020204020204" pitchFamily="34" charset="-122"/>
                <a:ea typeface="微软雅黑" panose="020B0503020204020204" pitchFamily="34" charset="-122"/>
              </a:rPr>
              <a:t>公司法司法解释三</a:t>
            </a:r>
          </a:p>
        </p:txBody>
      </p:sp>
      <p:sp>
        <p:nvSpPr>
          <p:cNvPr id="22" name="矩形 21"/>
          <p:cNvSpPr/>
          <p:nvPr/>
        </p:nvSpPr>
        <p:spPr bwMode="auto">
          <a:xfrm>
            <a:off x="802370" y="1874031"/>
            <a:ext cx="3977303" cy="584775"/>
          </a:xfrm>
          <a:prstGeom prst="rect">
            <a:avLst/>
          </a:prstGeom>
        </p:spPr>
        <p:txBody>
          <a:bodyPr wrap="square">
            <a:spAutoFit/>
          </a:bodyPr>
          <a:lstStyle/>
          <a:p>
            <a:r>
              <a:rPr lang="en-US" altLang="zh-CN" sz="1600" dirty="0">
                <a:latin typeface="微软雅黑" panose="020B0503020204020204" pitchFamily="34" charset="-122"/>
                <a:ea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rPr>
              <a:t>明确界定抽逃出资的情形、明确规定出资瑕疵的法律责任。</a:t>
            </a:r>
          </a:p>
        </p:txBody>
      </p:sp>
      <p:sp>
        <p:nvSpPr>
          <p:cNvPr id="27" name="矩形 26"/>
          <p:cNvSpPr/>
          <p:nvPr/>
        </p:nvSpPr>
        <p:spPr bwMode="auto">
          <a:xfrm>
            <a:off x="807783" y="3675644"/>
            <a:ext cx="4124257" cy="1015663"/>
          </a:xfrm>
          <a:prstGeom prst="rect">
            <a:avLst/>
          </a:prstGeom>
        </p:spPr>
        <p:txBody>
          <a:bodyPr wrap="square">
            <a:spAutoFit/>
          </a:bodyPr>
          <a:lstStyle/>
          <a:p>
            <a:r>
              <a:rPr lang="en-US" altLang="zh-CN" sz="1600" dirty="0">
                <a:latin typeface="微软雅黑" panose="020B0503020204020204" pitchFamily="34" charset="-122"/>
                <a:ea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rPr>
              <a:t>完善决议效力的瑕疵诉讼制度；强化了对股东法定知情权的保护规范；完善股东代表诉讼机制。</a:t>
            </a:r>
          </a:p>
          <a:p>
            <a:pPr algn="r" eaLnBrk="1" fontAlgn="auto" hangingPunct="1">
              <a:lnSpc>
                <a:spcPct val="120000"/>
              </a:lnSpc>
              <a:spcBef>
                <a:spcPts val="0"/>
              </a:spcBef>
              <a:spcAft>
                <a:spcPts val="0"/>
              </a:spcAft>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10" name="矩形 9"/>
          <p:cNvSpPr>
            <a:spLocks noChangeArrowheads="1"/>
          </p:cNvSpPr>
          <p:nvPr/>
        </p:nvSpPr>
        <p:spPr bwMode="auto">
          <a:xfrm>
            <a:off x="802370" y="3151864"/>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b="1" dirty="0">
                <a:latin typeface="微软雅黑" panose="020B0503020204020204" pitchFamily="34" charset="-122"/>
                <a:ea typeface="微软雅黑" panose="020B0503020204020204" pitchFamily="34" charset="-122"/>
              </a:rPr>
              <a:t>公司法司法解释二</a:t>
            </a:r>
          </a:p>
        </p:txBody>
      </p:sp>
      <p:sp>
        <p:nvSpPr>
          <p:cNvPr id="11" name="矩形 10"/>
          <p:cNvSpPr/>
          <p:nvPr/>
        </p:nvSpPr>
        <p:spPr>
          <a:xfrm>
            <a:off x="749000" y="338938"/>
            <a:ext cx="1620957" cy="338554"/>
          </a:xfrm>
          <a:prstGeom prst="rect">
            <a:avLst/>
          </a:prstGeom>
        </p:spPr>
        <p:txBody>
          <a:bodyPr wrap="none">
            <a:spAutoFit/>
          </a:bodyPr>
          <a:lstStyle/>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股权的时代背景</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801764"/>
            <a:ext cx="3295913" cy="235390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12" presetClass="entr" presetSubtype="4" fill="hold" grpId="0" nodeType="withEffect">
                                  <p:stCondLst>
                                    <p:cond delay="125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350"/>
                                        <p:tgtEl>
                                          <p:spTgt spid="21"/>
                                        </p:tgtEl>
                                        <p:attrNameLst>
                                          <p:attrName>ppt_y</p:attrName>
                                        </p:attrNameLst>
                                      </p:cBhvr>
                                      <p:tavLst>
                                        <p:tav tm="0">
                                          <p:val>
                                            <p:strVal val="#ppt_y+#ppt_h*1.125000"/>
                                          </p:val>
                                        </p:tav>
                                        <p:tav tm="100000">
                                          <p:val>
                                            <p:strVal val="#ppt_y"/>
                                          </p:val>
                                        </p:tav>
                                      </p:tavLst>
                                    </p:anim>
                                    <p:animEffect transition="in" filter="wipe(up)">
                                      <p:cBhvr>
                                        <p:cTn id="11" dur="350"/>
                                        <p:tgtEl>
                                          <p:spTgt spid="21"/>
                                        </p:tgtEl>
                                      </p:cBhvr>
                                    </p:animEffect>
                                  </p:childTnLst>
                                </p:cTn>
                              </p:par>
                              <p:par>
                                <p:cTn id="12" presetID="12" presetClass="entr" presetSubtype="1" fill="hold" grpId="0" nodeType="withEffect">
                                  <p:stCondLst>
                                    <p:cond delay="125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350"/>
                                        <p:tgtEl>
                                          <p:spTgt spid="22"/>
                                        </p:tgtEl>
                                        <p:attrNameLst>
                                          <p:attrName>ppt_y</p:attrName>
                                        </p:attrNameLst>
                                      </p:cBhvr>
                                      <p:tavLst>
                                        <p:tav tm="0">
                                          <p:val>
                                            <p:strVal val="#ppt_y-#ppt_h*1.125000"/>
                                          </p:val>
                                        </p:tav>
                                        <p:tav tm="100000">
                                          <p:val>
                                            <p:strVal val="#ppt_y"/>
                                          </p:val>
                                        </p:tav>
                                      </p:tavLst>
                                    </p:anim>
                                    <p:animEffect transition="in" filter="wipe(down)">
                                      <p:cBhvr>
                                        <p:cTn id="15" dur="350"/>
                                        <p:tgtEl>
                                          <p:spTgt spid="22"/>
                                        </p:tgtEl>
                                      </p:cBhvr>
                                    </p:animEffect>
                                  </p:childTnLst>
                                </p:cTn>
                              </p:par>
                              <p:par>
                                <p:cTn id="16" presetID="12" presetClass="entr" presetSubtype="1" fill="hold" grpId="0" nodeType="withEffect">
                                  <p:stCondLst>
                                    <p:cond delay="125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350"/>
                                        <p:tgtEl>
                                          <p:spTgt spid="27"/>
                                        </p:tgtEl>
                                        <p:attrNameLst>
                                          <p:attrName>ppt_y</p:attrName>
                                        </p:attrNameLst>
                                      </p:cBhvr>
                                      <p:tavLst>
                                        <p:tav tm="0">
                                          <p:val>
                                            <p:strVal val="#ppt_y-#ppt_h*1.125000"/>
                                          </p:val>
                                        </p:tav>
                                        <p:tav tm="100000">
                                          <p:val>
                                            <p:strVal val="#ppt_y"/>
                                          </p:val>
                                        </p:tav>
                                      </p:tavLst>
                                    </p:anim>
                                    <p:animEffect transition="in" filter="wipe(down)">
                                      <p:cBhvr>
                                        <p:cTn id="19" dur="350"/>
                                        <p:tgtEl>
                                          <p:spTgt spid="27"/>
                                        </p:tgtEl>
                                      </p:cBhvr>
                                    </p:animEffect>
                                  </p:childTnLst>
                                </p:cTn>
                              </p:par>
                              <p:par>
                                <p:cTn id="20" presetID="12" presetClass="entr" presetSubtype="4" fill="hold" grpId="0" nodeType="withEffect">
                                  <p:stCondLst>
                                    <p:cond delay="125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350"/>
                                        <p:tgtEl>
                                          <p:spTgt spid="10"/>
                                        </p:tgtEl>
                                        <p:attrNameLst>
                                          <p:attrName>ppt_y</p:attrName>
                                        </p:attrNameLst>
                                      </p:cBhvr>
                                      <p:tavLst>
                                        <p:tav tm="0">
                                          <p:val>
                                            <p:strVal val="#ppt_y+#ppt_h*1.125000"/>
                                          </p:val>
                                        </p:tav>
                                        <p:tav tm="100000">
                                          <p:val>
                                            <p:strVal val="#ppt_y"/>
                                          </p:val>
                                        </p:tav>
                                      </p:tavLst>
                                    </p:anim>
                                    <p:animEffect transition="in" filter="wipe(up)">
                                      <p:cBhvr>
                                        <p:cTn id="23" dur="3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矩形 115"/>
          <p:cNvSpPr>
            <a:spLocks noChangeArrowheads="1"/>
          </p:cNvSpPr>
          <p:nvPr/>
        </p:nvSpPr>
        <p:spPr bwMode="auto">
          <a:xfrm>
            <a:off x="4283968" y="2118276"/>
            <a:ext cx="4217766"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buNone/>
            </a:pPr>
            <a:r>
              <a:rPr lang="en-US" altLang="zh-CN" sz="1600" dirty="0">
                <a:latin typeface="微软雅黑" panose="020B0503020204020204" pitchFamily="34" charset="-122"/>
                <a:ea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rPr>
              <a:t>税法新规—</a:t>
            </a:r>
            <a:r>
              <a:rPr lang="en-US" altLang="zh-CN" sz="1600" dirty="0">
                <a:latin typeface="微软雅黑" panose="020B0503020204020204" pitchFamily="34" charset="-122"/>
                <a:ea typeface="微软雅黑" panose="020B0503020204020204" pitchFamily="34" charset="-122"/>
              </a:rPr>
              <a:t>2018</a:t>
            </a:r>
            <a:r>
              <a:rPr lang="zh-CN" altLang="zh-CN"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a:t>
            </a:r>
            <a:r>
              <a:rPr lang="zh-CN" altLang="zh-CN"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a:t>
            </a:r>
            <a:r>
              <a:rPr lang="zh-CN" altLang="zh-CN" sz="1600" dirty="0">
                <a:latin typeface="微软雅黑" panose="020B0503020204020204" pitchFamily="34" charset="-122"/>
                <a:ea typeface="微软雅黑" panose="020B0503020204020204" pitchFamily="34" charset="-122"/>
              </a:rPr>
              <a:t>日起，税局将</a:t>
            </a:r>
            <a:r>
              <a:rPr lang="zh-CN" altLang="en-US" sz="1600" dirty="0">
                <a:latin typeface="微软雅黑" panose="020B0503020204020204" pitchFamily="34" charset="-122"/>
                <a:ea typeface="微软雅黑" panose="020B0503020204020204" pitchFamily="34" charset="-122"/>
              </a:rPr>
              <a:t>清查      </a:t>
            </a:r>
            <a:endParaRPr lang="en-US" altLang="zh-CN" sz="1600" dirty="0">
              <a:latin typeface="微软雅黑" panose="020B0503020204020204" pitchFamily="34" charset="-122"/>
              <a:ea typeface="微软雅黑" panose="020B0503020204020204" pitchFamily="34" charset="-122"/>
            </a:endParaRPr>
          </a:p>
          <a:p>
            <a:pPr>
              <a:buNone/>
            </a:pPr>
            <a:r>
              <a:rPr lang="en-US" altLang="zh-CN" sz="1600" dirty="0">
                <a:latin typeface="微软雅黑" panose="020B0503020204020204" pitchFamily="34" charset="-122"/>
                <a:ea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rPr>
              <a:t>全部银行账户</a:t>
            </a:r>
            <a:endParaRPr lang="en-US" altLang="zh-CN" sz="1600" dirty="0">
              <a:latin typeface="微软雅黑" panose="020B0503020204020204" pitchFamily="34" charset="-122"/>
              <a:ea typeface="微软雅黑" panose="020B0503020204020204" pitchFamily="34" charset="-122"/>
            </a:endParaRPr>
          </a:p>
          <a:p>
            <a:pPr algn="ctr">
              <a:buNone/>
            </a:pPr>
            <a:endParaRPr lang="en-US" altLang="zh-CN" sz="1600" dirty="0">
              <a:latin typeface="微软雅黑" panose="020B0503020204020204" pitchFamily="34" charset="-122"/>
              <a:ea typeface="微软雅黑" panose="020B0503020204020204" pitchFamily="34" charset="-122"/>
            </a:endParaRPr>
          </a:p>
          <a:p>
            <a:pPr>
              <a:buNone/>
            </a:pPr>
            <a:r>
              <a:rPr lang="en-US" altLang="zh-CN" sz="1600" dirty="0">
                <a:latin typeface="微软雅黑" panose="020B0503020204020204" pitchFamily="34" charset="-122"/>
                <a:ea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rPr>
              <a:t>金税三期</a:t>
            </a:r>
            <a:r>
              <a:rPr lang="en-US" altLang="zh-CN"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全国上线</a:t>
            </a:r>
            <a:r>
              <a:rPr lang="zh-CN" altLang="en-US" sz="1600" dirty="0">
                <a:latin typeface="微软雅黑" panose="020B0503020204020204" pitchFamily="34" charset="-122"/>
                <a:ea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rPr>
              <a:t>五证合一</a:t>
            </a:r>
            <a:r>
              <a:rPr lang="zh-CN" altLang="en-US"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税收实名制认证</a:t>
            </a:r>
            <a:r>
              <a:rPr lang="zh-CN" altLang="en-US"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国地税联合稽查</a:t>
            </a:r>
            <a:r>
              <a:rPr lang="zh-CN" altLang="en-US"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个人税号</a:t>
            </a:r>
            <a:r>
              <a:rPr lang="zh-CN" altLang="en-US"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信用体系</a:t>
            </a:r>
            <a:r>
              <a:rPr lang="zh-CN" altLang="en-US"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个税改革</a:t>
            </a:r>
            <a:r>
              <a:rPr lang="zh-CN" altLang="en-US"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智能化税收征管</a:t>
            </a:r>
            <a:endParaRPr lang="en-US" altLang="zh-CN" sz="105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83" name="矩形 82"/>
          <p:cNvSpPr/>
          <p:nvPr/>
        </p:nvSpPr>
        <p:spPr>
          <a:xfrm>
            <a:off x="749000" y="338938"/>
            <a:ext cx="1620957" cy="338554"/>
          </a:xfrm>
          <a:prstGeom prst="rect">
            <a:avLst/>
          </a:prstGeom>
        </p:spPr>
        <p:txBody>
          <a:bodyPr wrap="none">
            <a:spAutoFit/>
          </a:bodyPr>
          <a:lstStyle/>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股权的时代背景</a:t>
            </a:r>
          </a:p>
        </p:txBody>
      </p:sp>
      <p:pic>
        <p:nvPicPr>
          <p:cNvPr id="84" name="图片 8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134" y="1995686"/>
            <a:ext cx="3461083" cy="2664296"/>
          </a:xfrm>
          <a:prstGeom prst="rect">
            <a:avLst/>
          </a:prstGeom>
        </p:spPr>
      </p:pic>
      <p:sp>
        <p:nvSpPr>
          <p:cNvPr id="89" name="TextBox 11"/>
          <p:cNvSpPr txBox="1">
            <a:spLocks noChangeArrowheads="1"/>
          </p:cNvSpPr>
          <p:nvPr/>
        </p:nvSpPr>
        <p:spPr bwMode="auto">
          <a:xfrm>
            <a:off x="2699792" y="843558"/>
            <a:ext cx="3893922" cy="39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400" b="1" dirty="0">
                <a:latin typeface="微软雅黑" panose="020B0503020204020204" pitchFamily="34" charset="-122"/>
                <a:ea typeface="微软雅黑" panose="020B0503020204020204" pitchFamily="34" charset="-122"/>
              </a:rPr>
              <a:t>金税三期：史上最严税法年！</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750"/>
                                  </p:stCondLst>
                                  <p:childTnLst>
                                    <p:set>
                                      <p:cBhvr>
                                        <p:cTn id="6" dur="1" fill="hold">
                                          <p:stCondLst>
                                            <p:cond delay="0"/>
                                          </p:stCondLst>
                                        </p:cTn>
                                        <p:tgtEl>
                                          <p:spTgt spid="116"/>
                                        </p:tgtEl>
                                        <p:attrNameLst>
                                          <p:attrName>style.visibility</p:attrName>
                                        </p:attrNameLst>
                                      </p:cBhvr>
                                      <p:to>
                                        <p:strVal val="visible"/>
                                      </p:to>
                                    </p:set>
                                    <p:animEffect transition="in" filter="wipe(up)">
                                      <p:cBhvr>
                                        <p:cTn id="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rot="16200000">
            <a:off x="4595111" y="2323579"/>
            <a:ext cx="835025" cy="115888"/>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5" name="矩形 74"/>
          <p:cNvSpPr/>
          <p:nvPr/>
        </p:nvSpPr>
        <p:spPr>
          <a:xfrm rot="16200000">
            <a:off x="4595111" y="3951604"/>
            <a:ext cx="835025" cy="115888"/>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7" name="TextBox 76"/>
          <p:cNvSpPr txBox="1">
            <a:spLocks noChangeArrowheads="1"/>
          </p:cNvSpPr>
          <p:nvPr/>
        </p:nvSpPr>
        <p:spPr bwMode="auto">
          <a:xfrm>
            <a:off x="5155168" y="1964010"/>
            <a:ext cx="38546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spcBef>
                <a:spcPct val="0"/>
              </a:spcBef>
              <a:buFontTx/>
              <a:buNone/>
            </a:pPr>
            <a:r>
              <a:rPr lang="zh-CN" altLang="en-US" sz="1600" b="1" dirty="0">
                <a:solidFill>
                  <a:srgbClr val="404040"/>
                </a:solidFill>
                <a:latin typeface="微软雅黑" panose="020B0503020204020204" pitchFamily="34" charset="-122"/>
                <a:ea typeface="微软雅黑" panose="020B0503020204020204" pitchFamily="34" charset="-122"/>
              </a:rPr>
              <a:t>税收优惠政策</a:t>
            </a:r>
            <a:r>
              <a:rPr lang="en-US" altLang="zh-CN" sz="1600" b="1" dirty="0">
                <a:solidFill>
                  <a:srgbClr val="404040"/>
                </a:solidFill>
                <a:latin typeface="微软雅黑" panose="020B0503020204020204" pitchFamily="34" charset="-122"/>
                <a:ea typeface="微软雅黑" panose="020B0503020204020204" pitchFamily="34" charset="-122"/>
              </a:rPr>
              <a:t>——</a:t>
            </a:r>
          </a:p>
          <a:p>
            <a:pPr algn="just" eaLnBrk="1" hangingPunct="1">
              <a:lnSpc>
                <a:spcPct val="120000"/>
              </a:lnSpc>
              <a:spcBef>
                <a:spcPct val="0"/>
              </a:spcBef>
              <a:buFontTx/>
              <a:buNone/>
            </a:pP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关于促进企业重组有关企业所得税处理问题的通知</a:t>
            </a:r>
            <a:r>
              <a:rPr lang="en-US" altLang="zh-CN" sz="1200"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eaLnBrk="1" hangingPunct="1">
              <a:lnSpc>
                <a:spcPct val="120000"/>
              </a:lnSpc>
              <a:spcBef>
                <a:spcPct val="0"/>
              </a:spcBef>
              <a:buFontTx/>
              <a:buNone/>
            </a:pP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关于资产（股权）划转企业所得税征管问题的公告</a:t>
            </a:r>
            <a:r>
              <a:rPr lang="en-US" altLang="zh-CN" sz="1200" dirty="0">
                <a:latin typeface="微软雅黑" panose="020B0503020204020204" pitchFamily="34" charset="-122"/>
                <a:ea typeface="微软雅黑" panose="020B0503020204020204" pitchFamily="34" charset="-122"/>
              </a:rPr>
              <a:t>》</a:t>
            </a:r>
            <a:endParaRPr lang="zh-CN" altLang="zh-CN" sz="1200" dirty="0">
              <a:latin typeface="微软雅黑" panose="020B0503020204020204" pitchFamily="34" charset="-122"/>
              <a:ea typeface="微软雅黑" panose="020B0503020204020204" pitchFamily="34" charset="-122"/>
            </a:endParaRPr>
          </a:p>
        </p:txBody>
      </p:sp>
      <p:sp>
        <p:nvSpPr>
          <p:cNvPr id="78" name="TextBox 77"/>
          <p:cNvSpPr txBox="1">
            <a:spLocks noChangeArrowheads="1"/>
          </p:cNvSpPr>
          <p:nvPr/>
        </p:nvSpPr>
        <p:spPr bwMode="auto">
          <a:xfrm>
            <a:off x="5155168" y="3483250"/>
            <a:ext cx="3535362"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spcBef>
                <a:spcPct val="0"/>
              </a:spcBef>
              <a:buNone/>
            </a:pPr>
            <a:r>
              <a:rPr lang="zh-CN" altLang="en-US" sz="1600" b="1" dirty="0">
                <a:solidFill>
                  <a:srgbClr val="404040"/>
                </a:solidFill>
                <a:latin typeface="微软雅黑" panose="020B0503020204020204" pitchFamily="34" charset="-122"/>
                <a:ea typeface="微软雅黑" panose="020B0503020204020204" pitchFamily="34" charset="-122"/>
              </a:rPr>
              <a:t>税收优惠适用情形</a:t>
            </a:r>
            <a:r>
              <a:rPr lang="en-US" altLang="zh-CN" sz="1600" b="1" dirty="0">
                <a:solidFill>
                  <a:srgbClr val="404040"/>
                </a:solidFill>
                <a:latin typeface="微软雅黑" panose="020B0503020204020204" pitchFamily="34" charset="-122"/>
                <a:ea typeface="微软雅黑" panose="020B0503020204020204" pitchFamily="34" charset="-122"/>
              </a:rPr>
              <a:t>——</a:t>
            </a:r>
          </a:p>
          <a:p>
            <a:pPr algn="just" eaLnBrk="1" hangingPunct="1">
              <a:lnSpc>
                <a:spcPct val="120000"/>
              </a:lnSpc>
              <a:spcBef>
                <a:spcPct val="0"/>
              </a:spcBef>
              <a:buFontTx/>
              <a:buNone/>
            </a:pPr>
            <a:r>
              <a:rPr lang="zh-CN" altLang="en-US" sz="1200" dirty="0">
                <a:solidFill>
                  <a:srgbClr val="404040"/>
                </a:solidFill>
                <a:latin typeface="微软雅黑" panose="020B0503020204020204" pitchFamily="34" charset="-122"/>
                <a:ea typeface="微软雅黑" panose="020B0503020204020204" pitchFamily="34" charset="-122"/>
              </a:rPr>
              <a:t> 母公司获得</a:t>
            </a:r>
            <a:r>
              <a:rPr lang="en-US" altLang="zh-CN" sz="1200" dirty="0">
                <a:solidFill>
                  <a:srgbClr val="404040"/>
                </a:solidFill>
                <a:latin typeface="微软雅黑" panose="020B0503020204020204" pitchFamily="34" charset="-122"/>
                <a:ea typeface="微软雅黑" panose="020B0503020204020204" pitchFamily="34" charset="-122"/>
              </a:rPr>
              <a:t>/</a:t>
            </a:r>
            <a:r>
              <a:rPr lang="zh-CN" altLang="en-US" sz="1200" dirty="0">
                <a:solidFill>
                  <a:srgbClr val="404040"/>
                </a:solidFill>
                <a:latin typeface="微软雅黑" panose="020B0503020204020204" pitchFamily="34" charset="-122"/>
                <a:ea typeface="微软雅黑" panose="020B0503020204020204" pitchFamily="34" charset="-122"/>
              </a:rPr>
              <a:t>未获得子公司股权支付</a:t>
            </a:r>
            <a:endParaRPr lang="en-US" altLang="zh-CN" sz="1200" dirty="0">
              <a:solidFill>
                <a:srgbClr val="404040"/>
              </a:solidFill>
              <a:latin typeface="微软雅黑" panose="020B0503020204020204" pitchFamily="34" charset="-122"/>
              <a:ea typeface="微软雅黑" panose="020B0503020204020204" pitchFamily="34" charset="-122"/>
            </a:endParaRPr>
          </a:p>
          <a:p>
            <a:pPr algn="just" eaLnBrk="1" hangingPunct="1">
              <a:lnSpc>
                <a:spcPct val="120000"/>
              </a:lnSpc>
              <a:spcBef>
                <a:spcPct val="0"/>
              </a:spcBef>
              <a:buFontTx/>
              <a:buNone/>
            </a:pPr>
            <a:r>
              <a:rPr lang="zh-CN" altLang="en-US" sz="1200" dirty="0">
                <a:solidFill>
                  <a:srgbClr val="404040"/>
                </a:solidFill>
                <a:latin typeface="微软雅黑" panose="020B0503020204020204" pitchFamily="34" charset="-122"/>
                <a:ea typeface="微软雅黑" panose="020B0503020204020204" pitchFamily="34" charset="-122"/>
              </a:rPr>
              <a:t> 子公司未获得股权支付</a:t>
            </a:r>
            <a:endParaRPr lang="en-US" altLang="zh-CN" sz="1200" dirty="0">
              <a:solidFill>
                <a:srgbClr val="404040"/>
              </a:solidFill>
              <a:latin typeface="微软雅黑" panose="020B0503020204020204" pitchFamily="34" charset="-122"/>
              <a:ea typeface="微软雅黑" panose="020B0503020204020204" pitchFamily="34" charset="-122"/>
            </a:endParaRPr>
          </a:p>
          <a:p>
            <a:pPr algn="just" eaLnBrk="1" hangingPunct="1">
              <a:lnSpc>
                <a:spcPct val="120000"/>
              </a:lnSpc>
              <a:spcBef>
                <a:spcPct val="0"/>
              </a:spcBef>
              <a:buFontTx/>
              <a:buNone/>
            </a:pPr>
            <a:r>
              <a:rPr lang="zh-CN" altLang="en-US" sz="1200" dirty="0">
                <a:solidFill>
                  <a:srgbClr val="404040"/>
                </a:solidFill>
                <a:latin typeface="微软雅黑" panose="020B0503020204020204" pitchFamily="34" charset="-122"/>
                <a:ea typeface="微软雅黑" panose="020B0503020204020204" pitchFamily="34" charset="-122"/>
              </a:rPr>
              <a:t> 子公司之间划转</a:t>
            </a:r>
            <a:endParaRPr lang="zh-CN" altLang="zh-CN" sz="1200" dirty="0">
              <a:solidFill>
                <a:srgbClr val="404040"/>
              </a:solidFill>
              <a:latin typeface="微软雅黑" panose="020B0503020204020204" pitchFamily="34" charset="-122"/>
              <a:ea typeface="微软雅黑" panose="020B0503020204020204" pitchFamily="34" charset="-122"/>
            </a:endParaRPr>
          </a:p>
        </p:txBody>
      </p:sp>
      <p:pic>
        <p:nvPicPr>
          <p:cNvPr id="20490" name="Picture 2" descr="C:\Users\Administrator\Desktop\comp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09" y="1149467"/>
            <a:ext cx="4465637" cy="43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930" y="1964011"/>
            <a:ext cx="3525194" cy="2168446"/>
          </a:xfrm>
          <a:prstGeom prst="rect">
            <a:avLst/>
          </a:prstGeom>
        </p:spPr>
      </p:pic>
      <p:sp>
        <p:nvSpPr>
          <p:cNvPr id="14" name="矩形 13"/>
          <p:cNvSpPr>
            <a:spLocks noChangeArrowheads="1"/>
          </p:cNvSpPr>
          <p:nvPr/>
        </p:nvSpPr>
        <p:spPr bwMode="auto">
          <a:xfrm>
            <a:off x="3923928" y="737409"/>
            <a:ext cx="14157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fontAlgn="auto" hangingPunct="1">
              <a:lnSpc>
                <a:spcPct val="150000"/>
              </a:lnSpc>
              <a:spcBef>
                <a:spcPts val="0"/>
              </a:spcBef>
              <a:spcAft>
                <a:spcPts val="0"/>
              </a:spcAft>
              <a:buClr>
                <a:srgbClr val="0070C0"/>
              </a:buClr>
              <a:defRPr/>
            </a:pPr>
            <a:r>
              <a:rPr lang="zh-CN" altLang="en-US" sz="2400" b="1" dirty="0">
                <a:latin typeface="微软雅黑" panose="020B0503020204020204" pitchFamily="34" charset="-122"/>
                <a:ea typeface="微软雅黑" panose="020B0503020204020204" pitchFamily="34" charset="-122"/>
              </a:rPr>
              <a:t>税收划转</a:t>
            </a:r>
            <a:endParaRPr lang="en-US" altLang="zh-CN" sz="2400" b="1" dirty="0">
              <a:latin typeface="微软雅黑" panose="020B0503020204020204" pitchFamily="34" charset="-122"/>
              <a:ea typeface="微软雅黑" panose="020B0503020204020204" pitchFamily="34" charset="-122"/>
            </a:endParaRPr>
          </a:p>
        </p:txBody>
      </p:sp>
      <p:sp>
        <p:nvSpPr>
          <p:cNvPr id="10" name="矩形 9"/>
          <p:cNvSpPr/>
          <p:nvPr/>
        </p:nvSpPr>
        <p:spPr>
          <a:xfrm>
            <a:off x="749000" y="338938"/>
            <a:ext cx="1620957" cy="338554"/>
          </a:xfrm>
          <a:prstGeom prst="rect">
            <a:avLst/>
          </a:prstGeom>
        </p:spPr>
        <p:txBody>
          <a:bodyPr wrap="none">
            <a:spAutoFit/>
          </a:bodyPr>
          <a:lstStyle/>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股权的时代背景</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2" presetClass="entr" presetSubtype="8" fill="hold" grpId="0" nodeType="withEffect">
                                  <p:stCondLst>
                                    <p:cond delay="750"/>
                                  </p:stCondLst>
                                  <p:childTnLst>
                                    <p:set>
                                      <p:cBhvr>
                                        <p:cTn id="9" dur="1" fill="hold">
                                          <p:stCondLst>
                                            <p:cond delay="0"/>
                                          </p:stCondLst>
                                        </p:cTn>
                                        <p:tgtEl>
                                          <p:spTgt spid="77"/>
                                        </p:tgtEl>
                                        <p:attrNameLst>
                                          <p:attrName>style.visibility</p:attrName>
                                        </p:attrNameLst>
                                      </p:cBhvr>
                                      <p:to>
                                        <p:strVal val="visible"/>
                                      </p:to>
                                    </p:set>
                                    <p:anim calcmode="lin" valueType="num">
                                      <p:cBhvr additive="base">
                                        <p:cTn id="10" dur="500"/>
                                        <p:tgtEl>
                                          <p:spTgt spid="77"/>
                                        </p:tgtEl>
                                        <p:attrNameLst>
                                          <p:attrName>ppt_x</p:attrName>
                                        </p:attrNameLst>
                                      </p:cBhvr>
                                      <p:tavLst>
                                        <p:tav tm="0">
                                          <p:val>
                                            <p:strVal val="#ppt_x-#ppt_w*1.125000"/>
                                          </p:val>
                                        </p:tav>
                                        <p:tav tm="100000">
                                          <p:val>
                                            <p:strVal val="#ppt_x"/>
                                          </p:val>
                                        </p:tav>
                                      </p:tavLst>
                                    </p:anim>
                                    <p:animEffect transition="in" filter="wipe(right)">
                                      <p:cBhvr>
                                        <p:cTn id="11" dur="500"/>
                                        <p:tgtEl>
                                          <p:spTgt spid="77"/>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500"/>
                                        <p:tgtEl>
                                          <p:spTgt spid="75"/>
                                        </p:tgtEl>
                                      </p:cBhvr>
                                    </p:animEffect>
                                  </p:childTnLst>
                                </p:cTn>
                              </p:par>
                              <p:par>
                                <p:cTn id="15" presetID="12" presetClass="entr" presetSubtype="8" fill="hold" grpId="0" nodeType="withEffect">
                                  <p:stCondLst>
                                    <p:cond delay="1250"/>
                                  </p:stCondLst>
                                  <p:childTnLst>
                                    <p:set>
                                      <p:cBhvr>
                                        <p:cTn id="16" dur="1" fill="hold">
                                          <p:stCondLst>
                                            <p:cond delay="0"/>
                                          </p:stCondLst>
                                        </p:cTn>
                                        <p:tgtEl>
                                          <p:spTgt spid="78"/>
                                        </p:tgtEl>
                                        <p:attrNameLst>
                                          <p:attrName>style.visibility</p:attrName>
                                        </p:attrNameLst>
                                      </p:cBhvr>
                                      <p:to>
                                        <p:strVal val="visible"/>
                                      </p:to>
                                    </p:set>
                                    <p:anim calcmode="lin" valueType="num">
                                      <p:cBhvr additive="base">
                                        <p:cTn id="17" dur="500"/>
                                        <p:tgtEl>
                                          <p:spTgt spid="78"/>
                                        </p:tgtEl>
                                        <p:attrNameLst>
                                          <p:attrName>ppt_x</p:attrName>
                                        </p:attrNameLst>
                                      </p:cBhvr>
                                      <p:tavLst>
                                        <p:tav tm="0">
                                          <p:val>
                                            <p:strVal val="#ppt_x-#ppt_w*1.125000"/>
                                          </p:val>
                                        </p:tav>
                                        <p:tav tm="100000">
                                          <p:val>
                                            <p:strVal val="#ppt_x"/>
                                          </p:val>
                                        </p:tav>
                                      </p:tavLst>
                                    </p:anim>
                                    <p:animEffect transition="in" filter="wipe(right)">
                                      <p:cBhvr>
                                        <p:cTn id="18" dur="500"/>
                                        <p:tgtEl>
                                          <p:spTgt spid="78"/>
                                        </p:tgtEl>
                                      </p:cBhvr>
                                    </p:animEffect>
                                  </p:childTnLst>
                                </p:cTn>
                              </p:par>
                              <p:par>
                                <p:cTn id="19" presetID="22" presetClass="entr" presetSubtype="8" fill="hold" grpId="0" nodeType="withEffect">
                                  <p:stCondLst>
                                    <p:cond delay="90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4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7" grpId="0"/>
      <p:bldP spid="78"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8" name="矩形 4"/>
          <p:cNvSpPr>
            <a:spLocks noChangeArrowheads="1"/>
          </p:cNvSpPr>
          <p:nvPr/>
        </p:nvSpPr>
        <p:spPr bwMode="auto">
          <a:xfrm>
            <a:off x="2574816" y="1080479"/>
            <a:ext cx="4061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Tx/>
              <a:buNone/>
            </a:pP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、股权纠纷集中大量爆发</a:t>
            </a:r>
          </a:p>
        </p:txBody>
      </p:sp>
      <p:sp>
        <p:nvSpPr>
          <p:cNvPr id="10275" name="TextBox 26"/>
          <p:cNvSpPr txBox="1">
            <a:spLocks noChangeArrowheads="1"/>
          </p:cNvSpPr>
          <p:nvPr/>
        </p:nvSpPr>
        <p:spPr bwMode="auto">
          <a:xfrm>
            <a:off x="4305288" y="2428118"/>
            <a:ext cx="4574454"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800" dirty="0"/>
              <a:t>        </a:t>
            </a:r>
            <a:r>
              <a:rPr lang="zh-CN" altLang="zh-CN" sz="1800" dirty="0">
                <a:latin typeface="微软雅黑" panose="020B0503020204020204" pitchFamily="34" charset="-122"/>
                <a:ea typeface="微软雅黑" panose="020B0503020204020204" pitchFamily="34" charset="-122"/>
              </a:rPr>
              <a:t>在股权时代，伴随着合伙创业的快速发展，股权纠纷开始</a:t>
            </a:r>
            <a:r>
              <a:rPr lang="zh-CN" altLang="en-US" sz="1800" dirty="0">
                <a:latin typeface="微软雅黑" panose="020B0503020204020204" pitchFamily="34" charset="-122"/>
                <a:ea typeface="微软雅黑" panose="020B0503020204020204" pitchFamily="34" charset="-122"/>
              </a:rPr>
              <a:t>爆发</a:t>
            </a:r>
            <a:r>
              <a:rPr lang="zh-CN" altLang="zh-CN" sz="1800" dirty="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a:p>
            <a:pPr eaLnBrk="1" hangingPunct="1">
              <a:spcBef>
                <a:spcPct val="0"/>
              </a:spcBef>
              <a:buFontTx/>
              <a:buNone/>
            </a:pPr>
            <a:r>
              <a:rPr lang="en-US" altLang="zh-CN" sz="1800" dirty="0">
                <a:latin typeface="微软雅黑" panose="020B0503020204020204" pitchFamily="34" charset="-122"/>
                <a:ea typeface="微软雅黑" panose="020B0503020204020204" pitchFamily="34" charset="-122"/>
              </a:rPr>
              <a:t>        </a:t>
            </a:r>
          </a:p>
          <a:p>
            <a:pPr eaLnBrk="1" hangingPunct="1">
              <a:spcBef>
                <a:spcPct val="0"/>
              </a:spcBef>
              <a:buFontTx/>
              <a:buNone/>
            </a:pPr>
            <a:r>
              <a:rPr lang="en-US" altLang="zh-CN" sz="1800" dirty="0">
                <a:latin typeface="微软雅黑" panose="020B0503020204020204" pitchFamily="34" charset="-122"/>
                <a:ea typeface="微软雅黑" panose="020B0503020204020204" pitchFamily="34" charset="-122"/>
              </a:rPr>
              <a:t>       </a:t>
            </a:r>
            <a:endParaRPr lang="zh-CN" altLang="en-US" sz="200" dirty="0">
              <a:solidFill>
                <a:srgbClr val="7F7F7F"/>
              </a:solidFill>
              <a:latin typeface="微软雅黑" panose="020B0503020204020204" pitchFamily="34" charset="-122"/>
              <a:ea typeface="微软雅黑" panose="020B0503020204020204" pitchFamily="34" charset="-122"/>
            </a:endParaRPr>
          </a:p>
        </p:txBody>
      </p:sp>
      <p:grpSp>
        <p:nvGrpSpPr>
          <p:cNvPr id="40" name="组合 39"/>
          <p:cNvGrpSpPr/>
          <p:nvPr/>
        </p:nvGrpSpPr>
        <p:grpSpPr bwMode="auto">
          <a:xfrm>
            <a:off x="467544" y="1936628"/>
            <a:ext cx="3299374" cy="2419729"/>
            <a:chOff x="4444476" y="1892543"/>
            <a:chExt cx="3299903" cy="2419783"/>
          </a:xfrm>
        </p:grpSpPr>
        <p:grpSp>
          <p:nvGrpSpPr>
            <p:cNvPr id="10249" name="组合 40"/>
            <p:cNvGrpSpPr/>
            <p:nvPr/>
          </p:nvGrpSpPr>
          <p:grpSpPr bwMode="auto">
            <a:xfrm>
              <a:off x="4884284" y="1970332"/>
              <a:ext cx="2860095" cy="2341994"/>
              <a:chOff x="5004829" y="1046932"/>
              <a:chExt cx="2860095" cy="2341994"/>
            </a:xfrm>
          </p:grpSpPr>
          <p:grpSp>
            <p:nvGrpSpPr>
              <p:cNvPr id="10265" name="组合 56"/>
              <p:cNvGrpSpPr/>
              <p:nvPr/>
            </p:nvGrpSpPr>
            <p:grpSpPr bwMode="auto">
              <a:xfrm>
                <a:off x="5257150" y="1143772"/>
                <a:ext cx="2237307" cy="2245154"/>
                <a:chOff x="4753094" y="1143772"/>
                <a:chExt cx="2237307" cy="2245154"/>
              </a:xfrm>
            </p:grpSpPr>
            <p:sp>
              <p:nvSpPr>
                <p:cNvPr id="60" name="矩形 59"/>
                <p:cNvSpPr/>
                <p:nvPr/>
              </p:nvSpPr>
              <p:spPr>
                <a:xfrm rot="16200000">
                  <a:off x="4610462" y="2791389"/>
                  <a:ext cx="727090" cy="4418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2" name="矩形 61"/>
                <p:cNvSpPr/>
                <p:nvPr/>
              </p:nvSpPr>
              <p:spPr>
                <a:xfrm rot="16200000">
                  <a:off x="5225373" y="2517838"/>
                  <a:ext cx="1157049" cy="55896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5" name="矩形 64"/>
                <p:cNvSpPr/>
                <p:nvPr/>
              </p:nvSpPr>
              <p:spPr>
                <a:xfrm rot="16200000">
                  <a:off x="5541915" y="1940439"/>
                  <a:ext cx="2245154" cy="651819"/>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cxnSp>
            <p:nvCxnSpPr>
              <p:cNvPr id="58" name="直接连接符 57"/>
              <p:cNvCxnSpPr/>
              <p:nvPr/>
            </p:nvCxnSpPr>
            <p:spPr>
              <a:xfrm flipV="1">
                <a:off x="5004829" y="3377434"/>
                <a:ext cx="286009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5004829" y="1046932"/>
                <a:ext cx="0" cy="23289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50" name="组合 41"/>
            <p:cNvGrpSpPr/>
            <p:nvPr/>
          </p:nvGrpSpPr>
          <p:grpSpPr bwMode="auto">
            <a:xfrm>
              <a:off x="4835761" y="2067694"/>
              <a:ext cx="47742" cy="1994588"/>
              <a:chOff x="4788022" y="2067694"/>
              <a:chExt cx="95481" cy="1994588"/>
            </a:xfrm>
          </p:grpSpPr>
          <p:cxnSp>
            <p:nvCxnSpPr>
              <p:cNvPr id="49" name="直接连接符 48"/>
              <p:cNvCxnSpPr/>
              <p:nvPr/>
            </p:nvCxnSpPr>
            <p:spPr>
              <a:xfrm flipH="1">
                <a:off x="4786628" y="4062704"/>
                <a:ext cx="104790" cy="0"/>
              </a:xfrm>
              <a:prstGeom prst="line">
                <a:avLst/>
              </a:prstGeom>
              <a:ln>
                <a:solidFill>
                  <a:srgbClr val="AF0004"/>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4786628" y="3753135"/>
                <a:ext cx="104790" cy="0"/>
              </a:xfrm>
              <a:prstGeom prst="line">
                <a:avLst/>
              </a:prstGeom>
              <a:ln>
                <a:solidFill>
                  <a:srgbClr val="AF0004"/>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4786628" y="3468966"/>
                <a:ext cx="104790" cy="0"/>
              </a:xfrm>
              <a:prstGeom prst="line">
                <a:avLst/>
              </a:prstGeom>
              <a:ln>
                <a:solidFill>
                  <a:srgbClr val="AF0004"/>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4786628" y="3189559"/>
                <a:ext cx="104790" cy="0"/>
              </a:xfrm>
              <a:prstGeom prst="line">
                <a:avLst/>
              </a:prstGeom>
              <a:ln>
                <a:solidFill>
                  <a:srgbClr val="AF0004"/>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786628" y="2878402"/>
                <a:ext cx="104790" cy="0"/>
              </a:xfrm>
              <a:prstGeom prst="line">
                <a:avLst/>
              </a:prstGeom>
              <a:ln>
                <a:solidFill>
                  <a:srgbClr val="AF0004"/>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4786628" y="2595821"/>
                <a:ext cx="104790" cy="0"/>
              </a:xfrm>
              <a:prstGeom prst="line">
                <a:avLst/>
              </a:prstGeom>
              <a:ln>
                <a:solidFill>
                  <a:srgbClr val="AF0004"/>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4786628" y="2349753"/>
                <a:ext cx="104790" cy="0"/>
              </a:xfrm>
              <a:prstGeom prst="line">
                <a:avLst/>
              </a:prstGeom>
              <a:ln>
                <a:solidFill>
                  <a:srgbClr val="AF0004"/>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4786628" y="2067172"/>
                <a:ext cx="104790" cy="0"/>
              </a:xfrm>
              <a:prstGeom prst="line">
                <a:avLst/>
              </a:prstGeom>
              <a:ln>
                <a:solidFill>
                  <a:srgbClr val="AF0004"/>
                </a:solidFill>
              </a:ln>
            </p:spPr>
            <p:style>
              <a:lnRef idx="1">
                <a:schemeClr val="accent1"/>
              </a:lnRef>
              <a:fillRef idx="0">
                <a:schemeClr val="accent1"/>
              </a:fillRef>
              <a:effectRef idx="0">
                <a:schemeClr val="accent1"/>
              </a:effectRef>
              <a:fontRef idx="minor">
                <a:schemeClr val="tx1"/>
              </a:fontRef>
            </p:style>
          </p:cxnSp>
        </p:grpSp>
        <p:sp>
          <p:nvSpPr>
            <p:cNvPr id="10251" name="矩形 42"/>
            <p:cNvSpPr>
              <a:spLocks noChangeArrowheads="1"/>
            </p:cNvSpPr>
            <p:nvPr/>
          </p:nvSpPr>
          <p:spPr bwMode="auto">
            <a:xfrm>
              <a:off x="4466083" y="3572219"/>
              <a:ext cx="53482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800"/>
                </a:lnSpc>
                <a:spcBef>
                  <a:spcPct val="0"/>
                </a:spcBef>
                <a:buClr>
                  <a:srgbClr val="0070C0"/>
                </a:buClr>
                <a:buFontTx/>
                <a:buNone/>
              </a:pPr>
              <a:r>
                <a:rPr lang="en-US" altLang="zh-CN" sz="900">
                  <a:latin typeface="微软雅黑" panose="020B0503020204020204" pitchFamily="34" charset="-122"/>
                  <a:ea typeface="微软雅黑" panose="020B0503020204020204" pitchFamily="34" charset="-122"/>
                </a:rPr>
                <a:t>20%</a:t>
              </a:r>
              <a:endParaRPr lang="zh-CN" altLang="en-US" sz="900">
                <a:latin typeface="微软雅黑" panose="020B0503020204020204" pitchFamily="34" charset="-122"/>
                <a:ea typeface="微软雅黑" panose="020B0503020204020204" pitchFamily="34" charset="-122"/>
              </a:endParaRPr>
            </a:p>
          </p:txBody>
        </p:sp>
        <p:sp>
          <p:nvSpPr>
            <p:cNvPr id="10252" name="矩形 43"/>
            <p:cNvSpPr>
              <a:spLocks noChangeArrowheads="1"/>
            </p:cNvSpPr>
            <p:nvPr/>
          </p:nvSpPr>
          <p:spPr bwMode="auto">
            <a:xfrm>
              <a:off x="4466084" y="3010193"/>
              <a:ext cx="53482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800"/>
                </a:lnSpc>
                <a:spcBef>
                  <a:spcPct val="0"/>
                </a:spcBef>
                <a:buClr>
                  <a:srgbClr val="0070C0"/>
                </a:buClr>
                <a:buFontTx/>
                <a:buNone/>
              </a:pPr>
              <a:r>
                <a:rPr lang="en-US" altLang="zh-CN" sz="900">
                  <a:latin typeface="微软雅黑" panose="020B0503020204020204" pitchFamily="34" charset="-122"/>
                  <a:ea typeface="微软雅黑" panose="020B0503020204020204" pitchFamily="34" charset="-122"/>
                </a:rPr>
                <a:t>40%</a:t>
              </a:r>
              <a:endParaRPr lang="zh-CN" altLang="en-US" sz="900">
                <a:latin typeface="微软雅黑" panose="020B0503020204020204" pitchFamily="34" charset="-122"/>
                <a:ea typeface="微软雅黑" panose="020B0503020204020204" pitchFamily="34" charset="-122"/>
              </a:endParaRPr>
            </a:p>
          </p:txBody>
        </p:sp>
        <p:sp>
          <p:nvSpPr>
            <p:cNvPr id="10253" name="矩形 44"/>
            <p:cNvSpPr>
              <a:spLocks noChangeArrowheads="1"/>
            </p:cNvSpPr>
            <p:nvPr/>
          </p:nvSpPr>
          <p:spPr bwMode="auto">
            <a:xfrm>
              <a:off x="4452097" y="2446865"/>
              <a:ext cx="53482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800"/>
                </a:lnSpc>
                <a:spcBef>
                  <a:spcPct val="0"/>
                </a:spcBef>
                <a:buClr>
                  <a:srgbClr val="0070C0"/>
                </a:buClr>
                <a:buFontTx/>
                <a:buNone/>
              </a:pPr>
              <a:r>
                <a:rPr lang="en-US" altLang="zh-CN" sz="900">
                  <a:latin typeface="微软雅黑" panose="020B0503020204020204" pitchFamily="34" charset="-122"/>
                  <a:ea typeface="微软雅黑" panose="020B0503020204020204" pitchFamily="34" charset="-122"/>
                </a:rPr>
                <a:t>60%</a:t>
              </a:r>
              <a:endParaRPr lang="zh-CN" altLang="en-US" sz="900">
                <a:latin typeface="微软雅黑" panose="020B0503020204020204" pitchFamily="34" charset="-122"/>
                <a:ea typeface="微软雅黑" panose="020B0503020204020204" pitchFamily="34" charset="-122"/>
              </a:endParaRPr>
            </a:p>
          </p:txBody>
        </p:sp>
        <p:sp>
          <p:nvSpPr>
            <p:cNvPr id="10254" name="矩形 45"/>
            <p:cNvSpPr>
              <a:spLocks noChangeArrowheads="1"/>
            </p:cNvSpPr>
            <p:nvPr/>
          </p:nvSpPr>
          <p:spPr bwMode="auto">
            <a:xfrm>
              <a:off x="4444476" y="1892543"/>
              <a:ext cx="53482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800"/>
                </a:lnSpc>
                <a:spcBef>
                  <a:spcPct val="0"/>
                </a:spcBef>
                <a:buClr>
                  <a:srgbClr val="0070C0"/>
                </a:buClr>
                <a:buFontTx/>
                <a:buNone/>
              </a:pPr>
              <a:r>
                <a:rPr lang="en-US" altLang="zh-CN" sz="900">
                  <a:latin typeface="微软雅黑" panose="020B0503020204020204" pitchFamily="34" charset="-122"/>
                  <a:ea typeface="微软雅黑" panose="020B0503020204020204" pitchFamily="34" charset="-122"/>
                </a:rPr>
                <a:t>80%</a:t>
              </a:r>
              <a:endParaRPr lang="zh-CN" altLang="en-US" sz="900">
                <a:latin typeface="微软雅黑" panose="020B0503020204020204" pitchFamily="34" charset="-122"/>
                <a:ea typeface="微软雅黑" panose="020B0503020204020204" pitchFamily="34" charset="-122"/>
              </a:endParaRPr>
            </a:p>
          </p:txBody>
        </p:sp>
      </p:grpSp>
      <p:sp>
        <p:nvSpPr>
          <p:cNvPr id="57" name="矩形 56"/>
          <p:cNvSpPr/>
          <p:nvPr/>
        </p:nvSpPr>
        <p:spPr>
          <a:xfrm>
            <a:off x="749000" y="338938"/>
            <a:ext cx="1620957" cy="338554"/>
          </a:xfrm>
          <a:prstGeom prst="rect">
            <a:avLst/>
          </a:prstGeom>
        </p:spPr>
        <p:txBody>
          <a:bodyPr wrap="none">
            <a:spAutoFit/>
          </a:bodyPr>
          <a:lstStyle/>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股权的时代背景</a:t>
            </a:r>
          </a:p>
        </p:txBody>
      </p:sp>
      <p:sp>
        <p:nvSpPr>
          <p:cNvPr id="66" name="矩形 46"/>
          <p:cNvSpPr>
            <a:spLocks noChangeArrowheads="1"/>
          </p:cNvSpPr>
          <p:nvPr/>
        </p:nvSpPr>
        <p:spPr bwMode="auto">
          <a:xfrm>
            <a:off x="1100549" y="4356357"/>
            <a:ext cx="576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spcBef>
                <a:spcPct val="0"/>
              </a:spcBef>
              <a:buFontTx/>
              <a:buNone/>
            </a:pPr>
            <a:r>
              <a:rPr lang="en-US" altLang="zh-CN" sz="1050" dirty="0">
                <a:latin typeface="微软雅黑" panose="020B0503020204020204" pitchFamily="34" charset="-122"/>
                <a:ea typeface="微软雅黑" panose="020B0503020204020204" pitchFamily="34" charset="-122"/>
              </a:rPr>
              <a:t>2015</a:t>
            </a:r>
            <a:endParaRPr lang="en-US" altLang="zh-CN" sz="700" dirty="0">
              <a:latin typeface="Arial" panose="020B0604020202020204" pitchFamily="34" charset="0"/>
              <a:cs typeface="Arial" panose="020B0604020202020204" pitchFamily="34" charset="0"/>
            </a:endParaRPr>
          </a:p>
        </p:txBody>
      </p:sp>
      <p:sp>
        <p:nvSpPr>
          <p:cNvPr id="67" name="矩形 46"/>
          <p:cNvSpPr>
            <a:spLocks noChangeArrowheads="1"/>
          </p:cNvSpPr>
          <p:nvPr/>
        </p:nvSpPr>
        <p:spPr bwMode="auto">
          <a:xfrm>
            <a:off x="1998308" y="4356357"/>
            <a:ext cx="576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spcBef>
                <a:spcPct val="0"/>
              </a:spcBef>
              <a:buFontTx/>
              <a:buNone/>
            </a:pPr>
            <a:r>
              <a:rPr lang="en-US" altLang="zh-CN" sz="1050" dirty="0">
                <a:latin typeface="微软雅黑" panose="020B0503020204020204" pitchFamily="34" charset="-122"/>
                <a:ea typeface="微软雅黑" panose="020B0503020204020204" pitchFamily="34" charset="-122"/>
              </a:rPr>
              <a:t>2016</a:t>
            </a:r>
            <a:endParaRPr lang="en-US" altLang="zh-CN" sz="700" dirty="0">
              <a:latin typeface="Arial" panose="020B0604020202020204" pitchFamily="34" charset="0"/>
              <a:cs typeface="Arial" panose="020B0604020202020204" pitchFamily="34" charset="0"/>
            </a:endParaRPr>
          </a:p>
        </p:txBody>
      </p:sp>
      <p:sp>
        <p:nvSpPr>
          <p:cNvPr id="68" name="矩形 46"/>
          <p:cNvSpPr>
            <a:spLocks noChangeArrowheads="1"/>
          </p:cNvSpPr>
          <p:nvPr/>
        </p:nvSpPr>
        <p:spPr bwMode="auto">
          <a:xfrm>
            <a:off x="2835444" y="4356357"/>
            <a:ext cx="576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spcBef>
                <a:spcPct val="0"/>
              </a:spcBef>
              <a:buFontTx/>
              <a:buNone/>
            </a:pPr>
            <a:r>
              <a:rPr lang="en-US" altLang="zh-CN" sz="1050" dirty="0">
                <a:latin typeface="微软雅黑" panose="020B0503020204020204" pitchFamily="34" charset="-122"/>
                <a:ea typeface="微软雅黑" panose="020B0503020204020204" pitchFamily="34" charset="-122"/>
              </a:rPr>
              <a:t>2017</a:t>
            </a:r>
            <a:endParaRPr lang="en-US" altLang="zh-CN" sz="700" dirty="0">
              <a:latin typeface="Arial" panose="020B0604020202020204" pitchFamily="34" charset="0"/>
              <a:cs typeface="Arial" panose="020B0604020202020204" pitchFamily="34"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1250"/>
                                  </p:stCondLst>
                                  <p:childTnLst>
                                    <p:set>
                                      <p:cBhvr>
                                        <p:cTn id="6" dur="1" fill="hold">
                                          <p:stCondLst>
                                            <p:cond delay="0"/>
                                          </p:stCondLst>
                                        </p:cTn>
                                        <p:tgtEl>
                                          <p:spTgt spid="40"/>
                                        </p:tgtEl>
                                        <p:attrNameLst>
                                          <p:attrName>style.visibility</p:attrName>
                                        </p:attrNameLst>
                                      </p:cBhvr>
                                      <p:to>
                                        <p:strVal val="visible"/>
                                      </p:to>
                                    </p:set>
                                    <p:animEffect transition="in" filter="strips(upRight)">
                                      <p:cBhvr>
                                        <p:cTn id="7" dur="11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4"/>
          <p:cNvSpPr>
            <a:spLocks noChangeArrowheads="1"/>
          </p:cNvSpPr>
          <p:nvPr/>
        </p:nvSpPr>
        <p:spPr bwMode="auto">
          <a:xfrm>
            <a:off x="1691680" y="771550"/>
            <a:ext cx="57606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2400" b="1" dirty="0">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、股权投融资已成为重要的创富模式</a:t>
            </a:r>
            <a:endParaRPr lang="en-US" altLang="zh-CN" sz="2400" b="1" dirty="0">
              <a:latin typeface="微软雅黑" panose="020B0503020204020204" pitchFamily="34" charset="-122"/>
              <a:ea typeface="微软雅黑" panose="020B0503020204020204" pitchFamily="34" charset="-122"/>
            </a:endParaRPr>
          </a:p>
          <a:p>
            <a:pPr algn="r" eaLnBrk="1" hangingPunct="1">
              <a:spcBef>
                <a:spcPct val="0"/>
              </a:spcBef>
              <a:buFontTx/>
              <a:buNone/>
            </a:pPr>
            <a:endParaRPr lang="zh-CN" altLang="en-US" sz="2400" b="1" dirty="0">
              <a:latin typeface="微软雅黑" panose="020B0503020204020204" pitchFamily="34" charset="-122"/>
              <a:ea typeface="微软雅黑" panose="020B0503020204020204" pitchFamily="34" charset="-122"/>
            </a:endParaRPr>
          </a:p>
        </p:txBody>
      </p:sp>
      <p:sp>
        <p:nvSpPr>
          <p:cNvPr id="12" name="矩形 11"/>
          <p:cNvSpPr/>
          <p:nvPr/>
        </p:nvSpPr>
        <p:spPr>
          <a:xfrm>
            <a:off x="749000" y="338938"/>
            <a:ext cx="1620957" cy="338554"/>
          </a:xfrm>
          <a:prstGeom prst="rect">
            <a:avLst/>
          </a:prstGeom>
        </p:spPr>
        <p:txBody>
          <a:bodyPr wrap="none">
            <a:spAutoFit/>
          </a:bodyPr>
          <a:lstStyle/>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股权的时代背景</a:t>
            </a:r>
          </a:p>
        </p:txBody>
      </p:sp>
      <p:pic>
        <p:nvPicPr>
          <p:cNvPr id="6" name="图片 5" descr="201212192941355878100578"/>
          <p:cNvPicPr>
            <a:picLocks noChangeAspect="1"/>
          </p:cNvPicPr>
          <p:nvPr/>
        </p:nvPicPr>
        <p:blipFill>
          <a:blip r:embed="rId2"/>
          <a:stretch>
            <a:fillRect/>
          </a:stretch>
        </p:blipFill>
        <p:spPr>
          <a:xfrm>
            <a:off x="881201" y="1563638"/>
            <a:ext cx="1620957" cy="1417955"/>
          </a:xfrm>
          <a:prstGeom prst="rect">
            <a:avLst/>
          </a:prstGeom>
        </p:spPr>
      </p:pic>
      <p:pic>
        <p:nvPicPr>
          <p:cNvPr id="7" name="图片 6" descr="2013729140222"/>
          <p:cNvPicPr>
            <a:picLocks noChangeAspect="1"/>
          </p:cNvPicPr>
          <p:nvPr/>
        </p:nvPicPr>
        <p:blipFill>
          <a:blip r:embed="rId3"/>
          <a:stretch>
            <a:fillRect/>
          </a:stretch>
        </p:blipFill>
        <p:spPr>
          <a:xfrm>
            <a:off x="4041135" y="1563638"/>
            <a:ext cx="1440160" cy="1417955"/>
          </a:xfrm>
          <a:prstGeom prst="rect">
            <a:avLst/>
          </a:prstGeom>
        </p:spPr>
      </p:pic>
      <p:pic>
        <p:nvPicPr>
          <p:cNvPr id="8" name="图片 7" descr="5631299806430383"/>
          <p:cNvPicPr>
            <a:picLocks noChangeAspect="1"/>
          </p:cNvPicPr>
          <p:nvPr/>
        </p:nvPicPr>
        <p:blipFill>
          <a:blip r:embed="rId4"/>
          <a:stretch>
            <a:fillRect/>
          </a:stretch>
        </p:blipFill>
        <p:spPr>
          <a:xfrm>
            <a:off x="7020272" y="1575877"/>
            <a:ext cx="1513205" cy="1417955"/>
          </a:xfrm>
          <a:prstGeom prst="rect">
            <a:avLst/>
          </a:prstGeom>
        </p:spPr>
      </p:pic>
      <p:sp>
        <p:nvSpPr>
          <p:cNvPr id="9" name="文本框 8"/>
          <p:cNvSpPr txBox="1"/>
          <p:nvPr/>
        </p:nvSpPr>
        <p:spPr>
          <a:xfrm>
            <a:off x="1186671" y="3147814"/>
            <a:ext cx="1010016" cy="306705"/>
          </a:xfrm>
          <a:prstGeom prst="rect">
            <a:avLst/>
          </a:prstGeom>
          <a:noFill/>
        </p:spPr>
        <p:txBody>
          <a:bodyPr wrap="square" rtlCol="0">
            <a:spAutoFit/>
          </a:bodyPr>
          <a:lstStyle/>
          <a:p>
            <a:pPr algn="dist" defTabSz="685800"/>
            <a:r>
              <a:rPr lang="zh-CN" altLang="en-US" sz="1400" b="1" spc="100" dirty="0">
                <a:solidFill>
                  <a:prstClr val="black">
                    <a:lumMod val="85000"/>
                    <a:lumOff val="15000"/>
                  </a:prstClr>
                </a:solidFill>
                <a:latin typeface="Arial" panose="020B0604020202020204" pitchFamily="34" charset="0"/>
                <a:ea typeface="微软雅黑" panose="020B0503020204020204" pitchFamily="34" charset="-122"/>
                <a:cs typeface="Arial" panose="020B0604020202020204" pitchFamily="34" charset="0"/>
              </a:rPr>
              <a:t>马云</a:t>
            </a:r>
          </a:p>
        </p:txBody>
      </p:sp>
      <p:sp>
        <p:nvSpPr>
          <p:cNvPr id="10" name="矩形 91"/>
          <p:cNvSpPr>
            <a:spLocks noChangeArrowheads="1"/>
          </p:cNvSpPr>
          <p:nvPr/>
        </p:nvSpPr>
        <p:spPr bwMode="auto">
          <a:xfrm>
            <a:off x="655147" y="3513133"/>
            <a:ext cx="207306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000" b="1" dirty="0">
                <a:solidFill>
                  <a:prstClr val="black">
                    <a:lumMod val="85000"/>
                    <a:lumOff val="15000"/>
                  </a:prstClr>
                </a:solidFill>
                <a:latin typeface="微软雅黑" panose="020B0503020204020204" pitchFamily="34" charset="-122"/>
                <a:ea typeface="微软雅黑" panose="020B0503020204020204" pitchFamily="34" charset="-122"/>
              </a:rPr>
              <a:t>阿里巴巴在上市当天成为一家市值超过200亿美金的中国互联网公司，企业的价值增长了22.6万倍。当时创业的十八个人，每个人都已经成为了亿万富翁。</a:t>
            </a:r>
          </a:p>
        </p:txBody>
      </p:sp>
      <p:sp>
        <p:nvSpPr>
          <p:cNvPr id="13" name="矩形 12"/>
          <p:cNvSpPr>
            <a:spLocks noChangeArrowheads="1"/>
          </p:cNvSpPr>
          <p:nvPr/>
        </p:nvSpPr>
        <p:spPr bwMode="auto">
          <a:xfrm>
            <a:off x="3707904" y="3513132"/>
            <a:ext cx="2366906"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000" b="1" dirty="0">
                <a:solidFill>
                  <a:prstClr val="black">
                    <a:lumMod val="85000"/>
                    <a:lumOff val="15000"/>
                  </a:prstClr>
                </a:solidFill>
                <a:latin typeface="微软雅黑" panose="020B0503020204020204" pitchFamily="34" charset="-122"/>
                <a:ea typeface="微软雅黑" panose="020B0503020204020204" pitchFamily="34" charset="-122"/>
              </a:rPr>
              <a:t>1991年1月29日，万科正式在深圳交易所挂牌上市。由此拉开了万科万亿市值的伟大征程。值得特别指出的是，在众多地产大腕的众多公司中，万科是最早完成股份化、完成上市的。</a:t>
            </a:r>
          </a:p>
        </p:txBody>
      </p:sp>
      <p:sp>
        <p:nvSpPr>
          <p:cNvPr id="14" name="文本框 13"/>
          <p:cNvSpPr txBox="1"/>
          <p:nvPr/>
        </p:nvSpPr>
        <p:spPr>
          <a:xfrm>
            <a:off x="4175718" y="3147814"/>
            <a:ext cx="1170994" cy="306705"/>
          </a:xfrm>
          <a:prstGeom prst="rect">
            <a:avLst/>
          </a:prstGeom>
          <a:noFill/>
        </p:spPr>
        <p:txBody>
          <a:bodyPr wrap="square" rtlCol="0">
            <a:spAutoFit/>
          </a:bodyPr>
          <a:lstStyle/>
          <a:p>
            <a:pPr algn="dist" defTabSz="685800"/>
            <a:r>
              <a:rPr lang="zh-CN" altLang="en-US" sz="1400" b="1" spc="100" dirty="0">
                <a:solidFill>
                  <a:prstClr val="black">
                    <a:lumMod val="85000"/>
                    <a:lumOff val="15000"/>
                  </a:prstClr>
                </a:solidFill>
                <a:latin typeface="Arial" panose="020B0604020202020204" pitchFamily="34" charset="0"/>
                <a:ea typeface="微软雅黑" panose="020B0503020204020204" pitchFamily="34" charset="-122"/>
                <a:cs typeface="Arial" panose="020B0604020202020204" pitchFamily="34" charset="0"/>
              </a:rPr>
              <a:t>王石</a:t>
            </a:r>
          </a:p>
        </p:txBody>
      </p:sp>
      <p:sp>
        <p:nvSpPr>
          <p:cNvPr id="15" name="矩形 91"/>
          <p:cNvSpPr>
            <a:spLocks noChangeArrowheads="1"/>
          </p:cNvSpPr>
          <p:nvPr/>
        </p:nvSpPr>
        <p:spPr bwMode="auto">
          <a:xfrm>
            <a:off x="6735356" y="3521065"/>
            <a:ext cx="2083035"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000" b="1" dirty="0">
                <a:solidFill>
                  <a:prstClr val="black">
                    <a:lumMod val="85000"/>
                    <a:lumOff val="15000"/>
                  </a:prstClr>
                </a:solidFill>
                <a:latin typeface="微软雅黑" panose="020B0503020204020204" pitchFamily="34" charset="-122"/>
                <a:ea typeface="微软雅黑" panose="020B0503020204020204" pitchFamily="34" charset="-122"/>
              </a:rPr>
              <a:t>百度上市创造了8个亿万富翁、50个千万富翁、200多个百万富翁。成为一名百万富翁乃至亿万富翁，究竟需要多长时间，百度给出答案是3个小时。</a:t>
            </a:r>
          </a:p>
        </p:txBody>
      </p:sp>
      <p:sp>
        <p:nvSpPr>
          <p:cNvPr id="16" name="文本框 15"/>
          <p:cNvSpPr txBox="1"/>
          <p:nvPr/>
        </p:nvSpPr>
        <p:spPr>
          <a:xfrm>
            <a:off x="7325743" y="3135233"/>
            <a:ext cx="1026614" cy="306705"/>
          </a:xfrm>
          <a:prstGeom prst="rect">
            <a:avLst/>
          </a:prstGeom>
          <a:noFill/>
        </p:spPr>
        <p:txBody>
          <a:bodyPr wrap="square" rtlCol="0">
            <a:spAutoFit/>
          </a:bodyPr>
          <a:lstStyle/>
          <a:p>
            <a:pPr algn="dist" defTabSz="685800"/>
            <a:r>
              <a:rPr lang="zh-CN" altLang="en-US" sz="1400" b="1" spc="100" dirty="0">
                <a:solidFill>
                  <a:prstClr val="black">
                    <a:lumMod val="85000"/>
                    <a:lumOff val="15000"/>
                  </a:prstClr>
                </a:solidFill>
                <a:latin typeface="Arial" panose="020B0604020202020204" pitchFamily="34" charset="0"/>
                <a:ea typeface="微软雅黑" panose="020B0503020204020204" pitchFamily="34" charset="-122"/>
                <a:cs typeface="Arial" panose="020B0604020202020204" pitchFamily="34" charset="0"/>
              </a:rPr>
              <a:t>李彦宏</a:t>
            </a:r>
          </a:p>
        </p:txBody>
      </p:sp>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0325" descr="E:\JGQ\PPT 制作素材\jpg\shutterstock_988726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单圆角矩形 46"/>
          <p:cNvSpPr/>
          <p:nvPr/>
        </p:nvSpPr>
        <p:spPr>
          <a:xfrm>
            <a:off x="10318" y="-10319"/>
            <a:ext cx="9144000" cy="5164138"/>
          </a:xfrm>
          <a:prstGeom prst="round1Rect">
            <a:avLst>
              <a:gd name="adj" fmla="val 0"/>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2" name="矩形 1"/>
          <p:cNvSpPr/>
          <p:nvPr/>
        </p:nvSpPr>
        <p:spPr>
          <a:xfrm>
            <a:off x="0" y="3648075"/>
            <a:ext cx="9144000" cy="996950"/>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椭圆 2"/>
          <p:cNvSpPr/>
          <p:nvPr/>
        </p:nvSpPr>
        <p:spPr>
          <a:xfrm>
            <a:off x="2495550" y="484188"/>
            <a:ext cx="4176713" cy="4178300"/>
          </a:xfrm>
          <a:prstGeom prst="ellipse">
            <a:avLst/>
          </a:prstGeom>
          <a:solidFill>
            <a:schemeClr val="bg1"/>
          </a:solidFill>
          <a:ln>
            <a:noFill/>
          </a:ln>
          <a:effectLst>
            <a:outerShdw blurRad="762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6" name="空心弧 5"/>
          <p:cNvSpPr/>
          <p:nvPr/>
        </p:nvSpPr>
        <p:spPr>
          <a:xfrm>
            <a:off x="2709863" y="708025"/>
            <a:ext cx="3744912" cy="3744913"/>
          </a:xfrm>
          <a:prstGeom prst="blockArc">
            <a:avLst>
              <a:gd name="adj1" fmla="val 10800000"/>
              <a:gd name="adj2" fmla="val 27960"/>
              <a:gd name="adj3" fmla="val 133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7" name="空心弧 6"/>
          <p:cNvSpPr/>
          <p:nvPr/>
        </p:nvSpPr>
        <p:spPr>
          <a:xfrm rot="10800000">
            <a:off x="2695575" y="685800"/>
            <a:ext cx="3776663" cy="3775075"/>
          </a:xfrm>
          <a:prstGeom prst="blockArc">
            <a:avLst>
              <a:gd name="adj1" fmla="val 10800000"/>
              <a:gd name="adj2" fmla="val 21522921"/>
              <a:gd name="adj3" fmla="val 11837"/>
            </a:avLst>
          </a:prstGeom>
          <a:solidFill>
            <a:srgbClr val="D3BD1B"/>
          </a:solidFill>
          <a:ln>
            <a:noFill/>
          </a:ln>
          <a:effectLst>
            <a:outerShdw blurRad="50800" dist="38100" dir="1620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椭圆 4"/>
          <p:cNvSpPr/>
          <p:nvPr/>
        </p:nvSpPr>
        <p:spPr>
          <a:xfrm>
            <a:off x="3113881" y="1075531"/>
            <a:ext cx="2916238" cy="2916238"/>
          </a:xfrm>
          <a:prstGeom prst="ellipse">
            <a:avLst/>
          </a:prstGeom>
          <a:solidFill>
            <a:schemeClr val="tx1">
              <a:lumMod val="75000"/>
              <a:lumOff val="2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p>
        </p:txBody>
      </p:sp>
      <p:sp>
        <p:nvSpPr>
          <p:cNvPr id="9" name="直角三角形 13"/>
          <p:cNvSpPr/>
          <p:nvPr/>
        </p:nvSpPr>
        <p:spPr>
          <a:xfrm rot="2733348">
            <a:off x="1657350" y="2271713"/>
            <a:ext cx="407987" cy="407988"/>
          </a:xfrm>
          <a:custGeom>
            <a:avLst/>
            <a:gdLst/>
            <a:ahLst/>
            <a:cxnLst/>
            <a:rect l="l" t="t" r="r" b="b"/>
            <a:pathLst>
              <a:path w="1008112" h="1008112">
                <a:moveTo>
                  <a:pt x="0" y="0"/>
                </a:moveTo>
                <a:lnTo>
                  <a:pt x="257552" y="257552"/>
                </a:lnTo>
                <a:lnTo>
                  <a:pt x="257552" y="761608"/>
                </a:lnTo>
                <a:lnTo>
                  <a:pt x="761608" y="761608"/>
                </a:lnTo>
                <a:lnTo>
                  <a:pt x="1008112" y="1008112"/>
                </a:lnTo>
                <a:lnTo>
                  <a:pt x="0" y="1008112"/>
                </a:lnTo>
                <a:close/>
              </a:path>
            </a:pathLst>
          </a:custGeom>
          <a:gradFill flip="none" rotWithShape="1">
            <a:gsLst>
              <a:gs pos="87000">
                <a:srgbClr val="CFBC1E"/>
              </a:gs>
              <a:gs pos="15000">
                <a:srgbClr val="E3B911"/>
              </a:gs>
              <a:gs pos="0">
                <a:srgbClr val="C4B124"/>
              </a:gs>
              <a:gs pos="50000">
                <a:srgbClr val="FFC000"/>
              </a:gs>
              <a:gs pos="100000">
                <a:srgbClr val="C2BB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直角三角形 13"/>
          <p:cNvSpPr/>
          <p:nvPr/>
        </p:nvSpPr>
        <p:spPr>
          <a:xfrm rot="13576982">
            <a:off x="7032625" y="2271713"/>
            <a:ext cx="407987" cy="407988"/>
          </a:xfrm>
          <a:custGeom>
            <a:avLst/>
            <a:gdLst/>
            <a:ahLst/>
            <a:cxnLst/>
            <a:rect l="l" t="t" r="r" b="b"/>
            <a:pathLst>
              <a:path w="1008112" h="1008112">
                <a:moveTo>
                  <a:pt x="0" y="0"/>
                </a:moveTo>
                <a:lnTo>
                  <a:pt x="257552" y="257552"/>
                </a:lnTo>
                <a:lnTo>
                  <a:pt x="257552" y="761608"/>
                </a:lnTo>
                <a:lnTo>
                  <a:pt x="761608" y="761608"/>
                </a:lnTo>
                <a:lnTo>
                  <a:pt x="1008112" y="1008112"/>
                </a:lnTo>
                <a:lnTo>
                  <a:pt x="0" y="1008112"/>
                </a:lnTo>
                <a:close/>
              </a:path>
            </a:pathLst>
          </a:custGeom>
          <a:gradFill flip="none" rotWithShape="1">
            <a:gsLst>
              <a:gs pos="87000">
                <a:srgbClr val="CFBC1E"/>
              </a:gs>
              <a:gs pos="15000">
                <a:srgbClr val="E3B911"/>
              </a:gs>
              <a:gs pos="0">
                <a:srgbClr val="C4B124"/>
              </a:gs>
              <a:gs pos="50000">
                <a:srgbClr val="FFC000"/>
              </a:gs>
              <a:gs pos="100000">
                <a:srgbClr val="C2BB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10"/>
          <p:cNvSpPr/>
          <p:nvPr/>
        </p:nvSpPr>
        <p:spPr>
          <a:xfrm>
            <a:off x="3122613" y="2279362"/>
            <a:ext cx="2916238" cy="584775"/>
          </a:xfrm>
          <a:prstGeom prst="rect">
            <a:avLst/>
          </a:prstGeom>
        </p:spPr>
        <p:txBody>
          <a:bodyPr wrap="square">
            <a:spAutoFit/>
          </a:bodyPr>
          <a:lstStyle/>
          <a:p>
            <a:pPr algn="ctr" eaLnBrk="1" fontAlgn="auto" hangingPunct="1">
              <a:spcBef>
                <a:spcPts val="0"/>
              </a:spcBef>
              <a:spcAft>
                <a:spcPts val="0"/>
              </a:spcAft>
              <a:defRPr/>
            </a:pPr>
            <a:r>
              <a:rPr lang="zh-CN" altLang="en-US" sz="3200" b="1" spc="-15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股权设计的意义</a:t>
            </a:r>
            <a:endParaRPr lang="zh-CN" altLang="en-US" sz="2000" b="1" spc="-15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矩形 4"/>
          <p:cNvSpPr>
            <a:spLocks noChangeArrowheads="1"/>
          </p:cNvSpPr>
          <p:nvPr/>
        </p:nvSpPr>
        <p:spPr bwMode="auto">
          <a:xfrm>
            <a:off x="3193255" y="1506990"/>
            <a:ext cx="2778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pPr>
            <a:r>
              <a:rPr lang="en-US" altLang="zh-CN" b="1" dirty="0">
                <a:solidFill>
                  <a:schemeClr val="bg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BrowalliaUPC" panose="020B0604020202020204" pitchFamily="34" charset="-34"/>
              </a:rPr>
              <a:t>02</a:t>
            </a:r>
            <a:endParaRPr lang="zh-CN" altLang="en-US" b="1" dirty="0">
              <a:solidFill>
                <a:schemeClr val="bg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BrowalliaUPC" panose="020B0604020202020204" pitchFamily="34" charset="-34"/>
            </a:endParaRPr>
          </a:p>
        </p:txBody>
      </p:sp>
      <p:sp>
        <p:nvSpPr>
          <p:cNvPr id="8" name="圆角矩形 7"/>
          <p:cNvSpPr/>
          <p:nvPr/>
        </p:nvSpPr>
        <p:spPr bwMode="auto">
          <a:xfrm>
            <a:off x="1692275" y="4233863"/>
            <a:ext cx="5759450" cy="498475"/>
          </a:xfrm>
          <a:prstGeom prst="roundRect">
            <a:avLst>
              <a:gd name="adj" fmla="val 50000"/>
            </a:avLst>
          </a:prstGeom>
          <a:solidFill>
            <a:srgbClr val="D3BD1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30712 -1.11111E-6 L -4.44444E-6 -1.11111E-6 " pathEditMode="relative" rAng="0" ptsTypes="AA">
                                      <p:cBhvr>
                                        <p:cTn id="6" dur="750" fill="hold"/>
                                        <p:tgtEl>
                                          <p:spTgt spid="9"/>
                                        </p:tgtEl>
                                        <p:attrNameLst>
                                          <p:attrName>ppt_x</p:attrName>
                                          <p:attrName>ppt_y</p:attrName>
                                        </p:attrNameLst>
                                      </p:cBhvr>
                                      <p:rCtr x="-15365" y="0"/>
                                    </p:animMotion>
                                  </p:childTnLst>
                                </p:cTn>
                              </p:par>
                              <p:par>
                                <p:cTn id="7" presetID="42" presetClass="path" presetSubtype="0" accel="50000" decel="50000" fill="hold" nodeType="withEffect">
                                  <p:stCondLst>
                                    <p:cond delay="0"/>
                                  </p:stCondLst>
                                  <p:childTnLst>
                                    <p:animMotion origin="layout" path="M -0.29931 -3.58025E-6 L 1.94444E-6 -3.58025E-6 " pathEditMode="relative" rAng="0" ptsTypes="AA">
                                      <p:cBhvr>
                                        <p:cTn id="8" dur="750" fill="hold"/>
                                        <p:tgtEl>
                                          <p:spTgt spid="10"/>
                                        </p:tgtEl>
                                        <p:attrNameLst>
                                          <p:attrName>ppt_x</p:attrName>
                                          <p:attrName>ppt_y</p:attrName>
                                        </p:attrNameLst>
                                      </p:cBhvr>
                                      <p:rCtr x="14965" y="0"/>
                                    </p:animMotion>
                                  </p:childTnLst>
                                </p:cTn>
                              </p:par>
                              <p:par>
                                <p:cTn id="9" presetID="23" presetClass="entr" presetSubtype="16"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par>
                                <p:cTn id="17" presetID="22" presetClass="entr" presetSubtype="4"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750"/>
                                        <p:tgtEl>
                                          <p:spTgt spid="7"/>
                                        </p:tgtEl>
                                      </p:cBhvr>
                                    </p:animEffect>
                                  </p:childTnLst>
                                </p:cTn>
                              </p:par>
                              <p:par>
                                <p:cTn id="20" presetID="16" presetClass="entr" presetSubtype="42" fill="hold" grpId="0" nodeType="withEffect">
                                  <p:stCondLst>
                                    <p:cond delay="750"/>
                                  </p:stCondLst>
                                  <p:childTnLst>
                                    <p:set>
                                      <p:cBhvr>
                                        <p:cTn id="21" dur="1" fill="hold">
                                          <p:stCondLst>
                                            <p:cond delay="0"/>
                                          </p:stCondLst>
                                        </p:cTn>
                                        <p:tgtEl>
                                          <p:spTgt spid="2"/>
                                        </p:tgtEl>
                                        <p:attrNameLst>
                                          <p:attrName>style.visibility</p:attrName>
                                        </p:attrNameLst>
                                      </p:cBhvr>
                                      <p:to>
                                        <p:strVal val="visible"/>
                                      </p:to>
                                    </p:set>
                                    <p:animEffect transition="in" filter="barn(outHorizontal)">
                                      <p:cBhvr>
                                        <p:cTn id="22" dur="500"/>
                                        <p:tgtEl>
                                          <p:spTgt spid="2"/>
                                        </p:tgtEl>
                                      </p:cBhvr>
                                    </p:animEffect>
                                  </p:childTnLst>
                                </p:cTn>
                              </p:par>
                              <p:par>
                                <p:cTn id="23" presetID="47" presetClass="entr" presetSubtype="0" fill="hold" grpId="0" nodeType="withEffect">
                                  <p:stCondLst>
                                    <p:cond delay="1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125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11"/>
          <p:cNvSpPr txBox="1">
            <a:spLocks noChangeArrowheads="1"/>
          </p:cNvSpPr>
          <p:nvPr/>
        </p:nvSpPr>
        <p:spPr bwMode="auto">
          <a:xfrm>
            <a:off x="2575332" y="1074683"/>
            <a:ext cx="37433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、创业期找到合适的伙伴</a:t>
            </a:r>
          </a:p>
          <a:p>
            <a:pPr eaLnBrk="1" hangingPunct="1">
              <a:spcBef>
                <a:spcPct val="0"/>
              </a:spcBef>
              <a:buFontTx/>
              <a:buNone/>
            </a:pP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矩形 4"/>
          <p:cNvSpPr/>
          <p:nvPr/>
        </p:nvSpPr>
        <p:spPr>
          <a:xfrm>
            <a:off x="407368" y="2139702"/>
            <a:ext cx="4380656" cy="2308324"/>
          </a:xfrm>
          <a:prstGeom prst="rect">
            <a:avLst/>
          </a:prstGeom>
        </p:spPr>
        <p:txBody>
          <a:bodyPr wrap="square">
            <a:spAutoFit/>
          </a:bodyPr>
          <a:lstStyle/>
          <a:p>
            <a:r>
              <a:rPr lang="en-US" altLang="zh-CN"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阿里合伙人制度最直接的作用是强化巩固创始人及管理层对公司的控制，最大程度上摆脱了资本的控制。</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合伙人制度设计反映了阿里有意识地贯彻以合伙人治理为核心的企业文化。</a:t>
            </a:r>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       </a:t>
            </a:r>
          </a:p>
          <a:p>
            <a:r>
              <a:rPr lang="en-US" altLang="zh-CN" dirty="0">
                <a:latin typeface="微软雅黑" panose="020B0503020204020204" pitchFamily="34" charset="-122"/>
                <a:ea typeface="微软雅黑" panose="020B0503020204020204" pitchFamily="34" charset="-122"/>
              </a:rPr>
              <a:t>      </a:t>
            </a:r>
          </a:p>
        </p:txBody>
      </p:sp>
      <p:sp>
        <p:nvSpPr>
          <p:cNvPr id="6" name="矩形 5"/>
          <p:cNvSpPr/>
          <p:nvPr/>
        </p:nvSpPr>
        <p:spPr>
          <a:xfrm>
            <a:off x="748998" y="338938"/>
            <a:ext cx="1620957" cy="338554"/>
          </a:xfrm>
          <a:prstGeom prst="rect">
            <a:avLst/>
          </a:prstGeom>
        </p:spPr>
        <p:txBody>
          <a:bodyPr wrap="none">
            <a:spAutoFit/>
          </a:bodyPr>
          <a:lstStyle/>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股权设计的意义</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0608" y="1995686"/>
            <a:ext cx="3810000" cy="2533650"/>
          </a:xfrm>
          <a:prstGeom prst="rect">
            <a:avLst/>
          </a:prstGeom>
        </p:spPr>
      </p:pic>
    </p:spTree>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3372516" y="2594159"/>
            <a:ext cx="5511800" cy="2114457"/>
            <a:chOff x="2922294" y="2920767"/>
            <a:chExt cx="5511843" cy="2114447"/>
          </a:xfrm>
        </p:grpSpPr>
        <p:cxnSp>
          <p:nvCxnSpPr>
            <p:cNvPr id="3" name="直接连接符 2"/>
            <p:cNvCxnSpPr/>
            <p:nvPr/>
          </p:nvCxnSpPr>
          <p:spPr>
            <a:xfrm>
              <a:off x="4176429" y="2920767"/>
              <a:ext cx="2698771" cy="0"/>
            </a:xfrm>
            <a:prstGeom prst="line">
              <a:avLst/>
            </a:prstGeom>
            <a:ln w="3175">
              <a:solidFill>
                <a:srgbClr val="B50A14"/>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922294" y="2984266"/>
              <a:ext cx="5511843" cy="2050948"/>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339" name="矩形 54"/>
            <p:cNvSpPr>
              <a:spLocks noChangeArrowheads="1"/>
            </p:cNvSpPr>
            <p:nvPr/>
          </p:nvSpPr>
          <p:spPr bwMode="auto">
            <a:xfrm>
              <a:off x="4693653" y="3213527"/>
              <a:ext cx="3505466" cy="161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buNone/>
              </a:pPr>
              <a:r>
                <a:rPr lang="en-US" altLang="zh-CN" sz="1600" b="1" dirty="0">
                  <a:solidFill>
                    <a:schemeClr val="bg1"/>
                  </a:solidFill>
                  <a:latin typeface="微软雅黑" panose="020B0503020204020204" pitchFamily="34" charset="-122"/>
                  <a:ea typeface="微软雅黑" panose="020B0503020204020204" pitchFamily="34" charset="-122"/>
                </a:rPr>
                <a:t>       </a:t>
              </a:r>
              <a:r>
                <a:rPr lang="zh-CN" altLang="zh-CN" sz="1600" b="1" dirty="0">
                  <a:solidFill>
                    <a:schemeClr val="bg1"/>
                  </a:solidFill>
                  <a:latin typeface="微软雅黑" panose="020B0503020204020204" pitchFamily="34" charset="-122"/>
                  <a:ea typeface="微软雅黑" panose="020B0503020204020204" pitchFamily="34" charset="-122"/>
                </a:rPr>
                <a:t>企业的扩张离不开技术、资金、人脉、市场</a:t>
              </a:r>
              <a:r>
                <a:rPr lang="zh-CN" altLang="en-US" sz="1600" b="1" dirty="0">
                  <a:solidFill>
                    <a:schemeClr val="bg1"/>
                  </a:solidFill>
                  <a:latin typeface="微软雅黑" panose="020B0503020204020204" pitchFamily="34" charset="-122"/>
                  <a:ea typeface="微软雅黑" panose="020B0503020204020204" pitchFamily="34" charset="-122"/>
                </a:rPr>
                <a:t>、</a:t>
              </a:r>
              <a:r>
                <a:rPr lang="zh-CN" altLang="zh-CN" sz="1600" b="1" dirty="0">
                  <a:solidFill>
                    <a:schemeClr val="bg1"/>
                  </a:solidFill>
                  <a:latin typeface="微软雅黑" panose="020B0503020204020204" pitchFamily="34" charset="-122"/>
                  <a:ea typeface="微软雅黑" panose="020B0503020204020204" pitchFamily="34" charset="-122"/>
                </a:rPr>
                <a:t>经验、口碑等等</a:t>
              </a:r>
              <a:r>
                <a:rPr lang="zh-CN" altLang="en-US" sz="1600" b="1" dirty="0">
                  <a:solidFill>
                    <a:schemeClr val="bg1"/>
                  </a:solidFill>
                  <a:latin typeface="微软雅黑" panose="020B0503020204020204" pitchFamily="34" charset="-122"/>
                  <a:ea typeface="微软雅黑" panose="020B0503020204020204" pitchFamily="34" charset="-122"/>
                </a:rPr>
                <a:t>资源的整合。</a:t>
              </a:r>
              <a:endParaRPr lang="en-US" altLang="zh-CN" sz="1600" b="1" dirty="0">
                <a:solidFill>
                  <a:schemeClr val="bg1"/>
                </a:solidFill>
                <a:latin typeface="微软雅黑" panose="020B0503020204020204" pitchFamily="34" charset="-122"/>
                <a:ea typeface="微软雅黑" panose="020B0503020204020204" pitchFamily="34" charset="-122"/>
              </a:endParaRPr>
            </a:p>
            <a:p>
              <a:pPr>
                <a:buNone/>
              </a:pPr>
              <a:r>
                <a:rPr lang="en-US" altLang="zh-CN" sz="1600" b="1" dirty="0">
                  <a:solidFill>
                    <a:schemeClr val="bg1"/>
                  </a:solidFill>
                  <a:latin typeface="微软雅黑" panose="020B0503020204020204" pitchFamily="34" charset="-122"/>
                  <a:ea typeface="微软雅黑" panose="020B0503020204020204" pitchFamily="34" charset="-122"/>
                </a:rPr>
                <a:t>       </a:t>
              </a:r>
              <a:r>
                <a:rPr lang="zh-CN" altLang="zh-CN" sz="1600" b="1" dirty="0">
                  <a:solidFill>
                    <a:schemeClr val="bg1"/>
                  </a:solidFill>
                  <a:latin typeface="微软雅黑" panose="020B0503020204020204" pitchFamily="34" charset="-122"/>
                  <a:ea typeface="微软雅黑" panose="020B0503020204020204" pitchFamily="34" charset="-122"/>
                </a:rPr>
                <a:t>科学的股权架构，可以让企业始终保持进可攻退可守的状态</a:t>
              </a:r>
              <a:r>
                <a:rPr lang="zh-CN" altLang="en-US" sz="1600" b="1" dirty="0">
                  <a:solidFill>
                    <a:schemeClr val="bg1"/>
                  </a:solidFill>
                  <a:latin typeface="微软雅黑" panose="020B0503020204020204" pitchFamily="34" charset="-122"/>
                  <a:ea typeface="微软雅黑" panose="020B0503020204020204" pitchFamily="34" charset="-122"/>
                </a:rPr>
                <a:t>，并</a:t>
              </a:r>
              <a:r>
                <a:rPr lang="zh-CN" altLang="zh-CN" sz="1600" b="1" dirty="0">
                  <a:solidFill>
                    <a:schemeClr val="bg1"/>
                  </a:solidFill>
                  <a:latin typeface="微软雅黑" panose="020B0503020204020204" pitchFamily="34" charset="-122"/>
                  <a:ea typeface="微软雅黑" panose="020B0503020204020204" pitchFamily="34" charset="-122"/>
                </a:rPr>
                <a:t>随时在市场上寻求潜在的合作对象。</a:t>
              </a:r>
            </a:p>
          </p:txBody>
        </p:sp>
        <p:cxnSp>
          <p:nvCxnSpPr>
            <p:cNvPr id="6" name="直接连接符 5"/>
            <p:cNvCxnSpPr/>
            <p:nvPr/>
          </p:nvCxnSpPr>
          <p:spPr>
            <a:xfrm>
              <a:off x="8242049" y="2920767"/>
              <a:ext cx="179388" cy="0"/>
            </a:xfrm>
            <a:prstGeom prst="line">
              <a:avLst/>
            </a:prstGeom>
            <a:ln w="3175">
              <a:solidFill>
                <a:srgbClr val="E60012"/>
              </a:solidFill>
            </a:ln>
          </p:spPr>
          <p:style>
            <a:lnRef idx="1">
              <a:schemeClr val="accent1"/>
            </a:lnRef>
            <a:fillRef idx="0">
              <a:schemeClr val="accent1"/>
            </a:fillRef>
            <a:effectRef idx="0">
              <a:schemeClr val="accent1"/>
            </a:effectRef>
            <a:fontRef idx="minor">
              <a:schemeClr val="tx1"/>
            </a:fontRef>
          </p:style>
        </p:cxnSp>
      </p:grpSp>
      <p:grpSp>
        <p:nvGrpSpPr>
          <p:cNvPr id="7" name="组合 14"/>
          <p:cNvGrpSpPr/>
          <p:nvPr/>
        </p:nvGrpSpPr>
        <p:grpSpPr bwMode="auto">
          <a:xfrm>
            <a:off x="580911" y="691474"/>
            <a:ext cx="4679053" cy="3958536"/>
            <a:chOff x="1864244" y="567833"/>
            <a:chExt cx="5175228" cy="4378009"/>
          </a:xfrm>
          <a:solidFill>
            <a:schemeClr val="bg1">
              <a:lumMod val="65000"/>
            </a:schemeClr>
          </a:solidFill>
          <a:effectLst>
            <a:outerShdw blurRad="50800" dist="38100" dir="5400000" algn="t" rotWithShape="0">
              <a:prstClr val="black">
                <a:alpha val="40000"/>
              </a:prstClr>
            </a:outerShdw>
          </a:effectLst>
        </p:grpSpPr>
        <p:sp>
          <p:nvSpPr>
            <p:cNvPr id="8" name="Freeform 7"/>
            <p:cNvSpPr/>
            <p:nvPr/>
          </p:nvSpPr>
          <p:spPr bwMode="auto">
            <a:xfrm>
              <a:off x="5278551" y="4731990"/>
              <a:ext cx="265176" cy="213852"/>
            </a:xfrm>
            <a:custGeom>
              <a:avLst/>
              <a:gdLst>
                <a:gd name="T0" fmla="*/ 6 w 31"/>
                <a:gd name="T1" fmla="*/ 4 h 25"/>
                <a:gd name="T2" fmla="*/ 11 w 31"/>
                <a:gd name="T3" fmla="*/ 4 h 25"/>
                <a:gd name="T4" fmla="*/ 17 w 31"/>
                <a:gd name="T5" fmla="*/ 1 h 25"/>
                <a:gd name="T6" fmla="*/ 28 w 31"/>
                <a:gd name="T7" fmla="*/ 0 h 25"/>
                <a:gd name="T8" fmla="*/ 31 w 31"/>
                <a:gd name="T9" fmla="*/ 2 h 25"/>
                <a:gd name="T10" fmla="*/ 31 w 31"/>
                <a:gd name="T11" fmla="*/ 6 h 25"/>
                <a:gd name="T12" fmla="*/ 30 w 31"/>
                <a:gd name="T13" fmla="*/ 9 h 25"/>
                <a:gd name="T14" fmla="*/ 26 w 31"/>
                <a:gd name="T15" fmla="*/ 13 h 25"/>
                <a:gd name="T16" fmla="*/ 25 w 31"/>
                <a:gd name="T17" fmla="*/ 18 h 25"/>
                <a:gd name="T18" fmla="*/ 18 w 31"/>
                <a:gd name="T19" fmla="*/ 22 h 25"/>
                <a:gd name="T20" fmla="*/ 13 w 31"/>
                <a:gd name="T21" fmla="*/ 25 h 25"/>
                <a:gd name="T22" fmla="*/ 10 w 31"/>
                <a:gd name="T23" fmla="*/ 25 h 25"/>
                <a:gd name="T24" fmla="*/ 8 w 31"/>
                <a:gd name="T25" fmla="*/ 24 h 25"/>
                <a:gd name="T26" fmla="*/ 4 w 31"/>
                <a:gd name="T27" fmla="*/ 24 h 25"/>
                <a:gd name="T28" fmla="*/ 0 w 31"/>
                <a:gd name="T29" fmla="*/ 21 h 25"/>
                <a:gd name="T30" fmla="*/ 0 w 31"/>
                <a:gd name="T31" fmla="*/ 14 h 25"/>
                <a:gd name="T32" fmla="*/ 1 w 31"/>
                <a:gd name="T33" fmla="*/ 10 h 25"/>
                <a:gd name="T34" fmla="*/ 5 w 31"/>
                <a:gd name="T35" fmla="*/ 10 h 25"/>
                <a:gd name="T36" fmla="*/ 6 w 31"/>
                <a:gd name="T37" fmla="*/ 8 h 25"/>
                <a:gd name="T38" fmla="*/ 6 w 31"/>
                <a:gd name="T39" fmla="*/ 4 h 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25"/>
                <a:gd name="T62" fmla="*/ 31 w 31"/>
                <a:gd name="T63" fmla="*/ 25 h 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25">
                  <a:moveTo>
                    <a:pt x="6" y="4"/>
                  </a:moveTo>
                  <a:lnTo>
                    <a:pt x="11" y="4"/>
                  </a:lnTo>
                  <a:lnTo>
                    <a:pt x="17" y="1"/>
                  </a:lnTo>
                  <a:lnTo>
                    <a:pt x="28" y="0"/>
                  </a:lnTo>
                  <a:lnTo>
                    <a:pt x="31" y="2"/>
                  </a:lnTo>
                  <a:lnTo>
                    <a:pt x="31" y="6"/>
                  </a:lnTo>
                  <a:lnTo>
                    <a:pt x="30" y="9"/>
                  </a:lnTo>
                  <a:lnTo>
                    <a:pt x="26" y="13"/>
                  </a:lnTo>
                  <a:lnTo>
                    <a:pt x="25" y="18"/>
                  </a:lnTo>
                  <a:lnTo>
                    <a:pt x="18" y="22"/>
                  </a:lnTo>
                  <a:lnTo>
                    <a:pt x="13" y="25"/>
                  </a:lnTo>
                  <a:lnTo>
                    <a:pt x="10" y="25"/>
                  </a:lnTo>
                  <a:lnTo>
                    <a:pt x="8" y="24"/>
                  </a:lnTo>
                  <a:lnTo>
                    <a:pt x="4" y="24"/>
                  </a:lnTo>
                  <a:lnTo>
                    <a:pt x="0" y="21"/>
                  </a:lnTo>
                  <a:lnTo>
                    <a:pt x="0" y="14"/>
                  </a:lnTo>
                  <a:lnTo>
                    <a:pt x="1" y="10"/>
                  </a:lnTo>
                  <a:lnTo>
                    <a:pt x="5" y="10"/>
                  </a:lnTo>
                  <a:lnTo>
                    <a:pt x="6" y="8"/>
                  </a:lnTo>
                  <a:cubicBezTo>
                    <a:pt x="6" y="8"/>
                    <a:pt x="6" y="4"/>
                    <a:pt x="6" y="4"/>
                  </a:cubicBez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9" name="Freeform 8"/>
            <p:cNvSpPr/>
            <p:nvPr/>
          </p:nvSpPr>
          <p:spPr bwMode="auto">
            <a:xfrm>
              <a:off x="6372200" y="4240832"/>
              <a:ext cx="171082" cy="419150"/>
            </a:xfrm>
            <a:custGeom>
              <a:avLst/>
              <a:gdLst>
                <a:gd name="T0" fmla="*/ 14 w 20"/>
                <a:gd name="T1" fmla="*/ 0 h 49"/>
                <a:gd name="T2" fmla="*/ 18 w 20"/>
                <a:gd name="T3" fmla="*/ 0 h 49"/>
                <a:gd name="T4" fmla="*/ 19 w 20"/>
                <a:gd name="T5" fmla="*/ 2 h 49"/>
                <a:gd name="T6" fmla="*/ 20 w 20"/>
                <a:gd name="T7" fmla="*/ 6 h 49"/>
                <a:gd name="T8" fmla="*/ 18 w 20"/>
                <a:gd name="T9" fmla="*/ 9 h 49"/>
                <a:gd name="T10" fmla="*/ 19 w 20"/>
                <a:gd name="T11" fmla="*/ 22 h 49"/>
                <a:gd name="T12" fmla="*/ 18 w 20"/>
                <a:gd name="T13" fmla="*/ 25 h 49"/>
                <a:gd name="T14" fmla="*/ 17 w 20"/>
                <a:gd name="T15" fmla="*/ 27 h 49"/>
                <a:gd name="T16" fmla="*/ 13 w 20"/>
                <a:gd name="T17" fmla="*/ 34 h 49"/>
                <a:gd name="T18" fmla="*/ 12 w 20"/>
                <a:gd name="T19" fmla="*/ 38 h 49"/>
                <a:gd name="T20" fmla="*/ 11 w 20"/>
                <a:gd name="T21" fmla="*/ 47 h 49"/>
                <a:gd name="T22" fmla="*/ 11 w 20"/>
                <a:gd name="T23" fmla="*/ 49 h 49"/>
                <a:gd name="T24" fmla="*/ 9 w 20"/>
                <a:gd name="T25" fmla="*/ 49 h 49"/>
                <a:gd name="T26" fmla="*/ 5 w 20"/>
                <a:gd name="T27" fmla="*/ 43 h 49"/>
                <a:gd name="T28" fmla="*/ 3 w 20"/>
                <a:gd name="T29" fmla="*/ 43 h 49"/>
                <a:gd name="T30" fmla="*/ 1 w 20"/>
                <a:gd name="T31" fmla="*/ 38 h 49"/>
                <a:gd name="T32" fmla="*/ 0 w 20"/>
                <a:gd name="T33" fmla="*/ 37 h 49"/>
                <a:gd name="T34" fmla="*/ 0 w 20"/>
                <a:gd name="T35" fmla="*/ 33 h 49"/>
                <a:gd name="T36" fmla="*/ 1 w 20"/>
                <a:gd name="T37" fmla="*/ 30 h 49"/>
                <a:gd name="T38" fmla="*/ 1 w 20"/>
                <a:gd name="T39" fmla="*/ 27 h 49"/>
                <a:gd name="T40" fmla="*/ 0 w 20"/>
                <a:gd name="T41" fmla="*/ 26 h 49"/>
                <a:gd name="T42" fmla="*/ 0 w 20"/>
                <a:gd name="T43" fmla="*/ 24 h 49"/>
                <a:gd name="T44" fmla="*/ 3 w 20"/>
                <a:gd name="T45" fmla="*/ 19 h 49"/>
                <a:gd name="T46" fmla="*/ 3 w 20"/>
                <a:gd name="T47" fmla="*/ 17 h 49"/>
                <a:gd name="T48" fmla="*/ 4 w 20"/>
                <a:gd name="T49" fmla="*/ 13 h 49"/>
                <a:gd name="T50" fmla="*/ 5 w 20"/>
                <a:gd name="T51" fmla="*/ 10 h 49"/>
                <a:gd name="T52" fmla="*/ 7 w 20"/>
                <a:gd name="T53" fmla="*/ 7 h 49"/>
                <a:gd name="T54" fmla="*/ 14 w 20"/>
                <a:gd name="T55" fmla="*/ 0 h 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
                <a:gd name="T85" fmla="*/ 0 h 49"/>
                <a:gd name="T86" fmla="*/ 20 w 20"/>
                <a:gd name="T87" fmla="*/ 49 h 4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 h="49">
                  <a:moveTo>
                    <a:pt x="14" y="0"/>
                  </a:moveTo>
                  <a:lnTo>
                    <a:pt x="18" y="0"/>
                  </a:lnTo>
                  <a:lnTo>
                    <a:pt x="19" y="2"/>
                  </a:lnTo>
                  <a:lnTo>
                    <a:pt x="20" y="6"/>
                  </a:lnTo>
                  <a:lnTo>
                    <a:pt x="18" y="9"/>
                  </a:lnTo>
                  <a:lnTo>
                    <a:pt x="19" y="22"/>
                  </a:lnTo>
                  <a:lnTo>
                    <a:pt x="18" y="25"/>
                  </a:lnTo>
                  <a:lnTo>
                    <a:pt x="17" y="27"/>
                  </a:lnTo>
                  <a:lnTo>
                    <a:pt x="13" y="34"/>
                  </a:lnTo>
                  <a:lnTo>
                    <a:pt x="12" y="38"/>
                  </a:lnTo>
                  <a:lnTo>
                    <a:pt x="11" y="47"/>
                  </a:lnTo>
                  <a:lnTo>
                    <a:pt x="11" y="49"/>
                  </a:lnTo>
                  <a:lnTo>
                    <a:pt x="9" y="49"/>
                  </a:lnTo>
                  <a:lnTo>
                    <a:pt x="5" y="43"/>
                  </a:lnTo>
                  <a:lnTo>
                    <a:pt x="3" y="43"/>
                  </a:lnTo>
                  <a:lnTo>
                    <a:pt x="1" y="38"/>
                  </a:lnTo>
                  <a:lnTo>
                    <a:pt x="0" y="37"/>
                  </a:lnTo>
                  <a:lnTo>
                    <a:pt x="0" y="33"/>
                  </a:lnTo>
                  <a:lnTo>
                    <a:pt x="1" y="30"/>
                  </a:lnTo>
                  <a:lnTo>
                    <a:pt x="1" y="27"/>
                  </a:lnTo>
                  <a:lnTo>
                    <a:pt x="0" y="26"/>
                  </a:lnTo>
                  <a:lnTo>
                    <a:pt x="0" y="24"/>
                  </a:lnTo>
                  <a:lnTo>
                    <a:pt x="3" y="19"/>
                  </a:lnTo>
                  <a:lnTo>
                    <a:pt x="3" y="17"/>
                  </a:lnTo>
                  <a:lnTo>
                    <a:pt x="4" y="13"/>
                  </a:lnTo>
                  <a:lnTo>
                    <a:pt x="5" y="10"/>
                  </a:lnTo>
                  <a:lnTo>
                    <a:pt x="7" y="7"/>
                  </a:lnTo>
                  <a:lnTo>
                    <a:pt x="14" y="0"/>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10" name="Freeform 9"/>
            <p:cNvSpPr/>
            <p:nvPr/>
          </p:nvSpPr>
          <p:spPr bwMode="auto">
            <a:xfrm>
              <a:off x="1864244" y="1055416"/>
              <a:ext cx="2070091" cy="1573953"/>
            </a:xfrm>
            <a:custGeom>
              <a:avLst/>
              <a:gdLst>
                <a:gd name="T0" fmla="*/ 1180465 w 242"/>
                <a:gd name="T1" fmla="*/ 205298 h 184"/>
                <a:gd name="T2" fmla="*/ 1266006 w 242"/>
                <a:gd name="T3" fmla="*/ 188190 h 184"/>
                <a:gd name="T4" fmla="*/ 1257452 w 242"/>
                <a:gd name="T5" fmla="*/ 102649 h 184"/>
                <a:gd name="T6" fmla="*/ 1360101 w 242"/>
                <a:gd name="T7" fmla="*/ 51325 h 184"/>
                <a:gd name="T8" fmla="*/ 1471304 w 242"/>
                <a:gd name="T9" fmla="*/ 0 h 184"/>
                <a:gd name="T10" fmla="*/ 1591062 w 242"/>
                <a:gd name="T11" fmla="*/ 145420 h 184"/>
                <a:gd name="T12" fmla="*/ 1668049 w 242"/>
                <a:gd name="T13" fmla="*/ 282285 h 184"/>
                <a:gd name="T14" fmla="*/ 1633832 w 242"/>
                <a:gd name="T15" fmla="*/ 470475 h 184"/>
                <a:gd name="T16" fmla="*/ 1762144 w 242"/>
                <a:gd name="T17" fmla="*/ 538908 h 184"/>
                <a:gd name="T18" fmla="*/ 1975996 w 242"/>
                <a:gd name="T19" fmla="*/ 633003 h 184"/>
                <a:gd name="T20" fmla="*/ 2044429 w 242"/>
                <a:gd name="T21" fmla="*/ 761314 h 184"/>
                <a:gd name="T22" fmla="*/ 2044429 w 242"/>
                <a:gd name="T23" fmla="*/ 829747 h 184"/>
                <a:gd name="T24" fmla="*/ 2027321 w 242"/>
                <a:gd name="T25" fmla="*/ 940950 h 184"/>
                <a:gd name="T26" fmla="*/ 1873347 w 242"/>
                <a:gd name="T27" fmla="*/ 975166 h 184"/>
                <a:gd name="T28" fmla="*/ 1822022 w 242"/>
                <a:gd name="T29" fmla="*/ 1043599 h 184"/>
                <a:gd name="T30" fmla="*/ 1727927 w 242"/>
                <a:gd name="T31" fmla="*/ 1086370 h 184"/>
                <a:gd name="T32" fmla="*/ 1702265 w 242"/>
                <a:gd name="T33" fmla="*/ 1146249 h 184"/>
                <a:gd name="T34" fmla="*/ 1693711 w 242"/>
                <a:gd name="T35" fmla="*/ 1223235 h 184"/>
                <a:gd name="T36" fmla="*/ 1556845 w 242"/>
                <a:gd name="T37" fmla="*/ 1274560 h 184"/>
                <a:gd name="T38" fmla="*/ 1445642 w 242"/>
                <a:gd name="T39" fmla="*/ 1300222 h 184"/>
                <a:gd name="T40" fmla="*/ 1454196 w 242"/>
                <a:gd name="T41" fmla="*/ 1334438 h 184"/>
                <a:gd name="T42" fmla="*/ 1505521 w 242"/>
                <a:gd name="T43" fmla="*/ 1402871 h 184"/>
                <a:gd name="T44" fmla="*/ 1479859 w 242"/>
                <a:gd name="T45" fmla="*/ 1496966 h 184"/>
                <a:gd name="T46" fmla="*/ 1505521 w 242"/>
                <a:gd name="T47" fmla="*/ 1565399 h 184"/>
                <a:gd name="T48" fmla="*/ 1437088 w 242"/>
                <a:gd name="T49" fmla="*/ 1565399 h 184"/>
                <a:gd name="T50" fmla="*/ 1394318 w 242"/>
                <a:gd name="T51" fmla="*/ 1565399 h 184"/>
                <a:gd name="T52" fmla="*/ 1334439 w 242"/>
                <a:gd name="T53" fmla="*/ 1556845 h 184"/>
                <a:gd name="T54" fmla="*/ 1291669 w 242"/>
                <a:gd name="T55" fmla="*/ 1496966 h 184"/>
                <a:gd name="T56" fmla="*/ 1189019 w 242"/>
                <a:gd name="T57" fmla="*/ 1496966 h 184"/>
                <a:gd name="T58" fmla="*/ 1077816 w 242"/>
                <a:gd name="T59" fmla="*/ 1479858 h 184"/>
                <a:gd name="T60" fmla="*/ 966613 w 242"/>
                <a:gd name="T61" fmla="*/ 1531183 h 184"/>
                <a:gd name="T62" fmla="*/ 881072 w 242"/>
                <a:gd name="T63" fmla="*/ 1531183 h 184"/>
                <a:gd name="T64" fmla="*/ 795531 w 242"/>
                <a:gd name="T65" fmla="*/ 1548291 h 184"/>
                <a:gd name="T66" fmla="*/ 727098 w 242"/>
                <a:gd name="T67" fmla="*/ 1479858 h 184"/>
                <a:gd name="T68" fmla="*/ 667220 w 242"/>
                <a:gd name="T69" fmla="*/ 1479858 h 184"/>
                <a:gd name="T70" fmla="*/ 581679 w 242"/>
                <a:gd name="T71" fmla="*/ 1514074 h 184"/>
                <a:gd name="T72" fmla="*/ 504692 w 242"/>
                <a:gd name="T73" fmla="*/ 1454196 h 184"/>
                <a:gd name="T74" fmla="*/ 427705 w 242"/>
                <a:gd name="T75" fmla="*/ 1514074 h 184"/>
                <a:gd name="T76" fmla="*/ 350718 w 242"/>
                <a:gd name="T77" fmla="*/ 1565399 h 184"/>
                <a:gd name="T78" fmla="*/ 248069 w 242"/>
                <a:gd name="T79" fmla="*/ 1479858 h 184"/>
                <a:gd name="T80" fmla="*/ 239515 w 242"/>
                <a:gd name="T81" fmla="*/ 1385763 h 184"/>
                <a:gd name="T82" fmla="*/ 153974 w 242"/>
                <a:gd name="T83" fmla="*/ 1317330 h 184"/>
                <a:gd name="T84" fmla="*/ 111203 w 242"/>
                <a:gd name="T85" fmla="*/ 1248898 h 184"/>
                <a:gd name="T86" fmla="*/ 94095 w 242"/>
                <a:gd name="T87" fmla="*/ 1171911 h 184"/>
                <a:gd name="T88" fmla="*/ 51325 w 242"/>
                <a:gd name="T89" fmla="*/ 1086370 h 184"/>
                <a:gd name="T90" fmla="*/ 68433 w 242"/>
                <a:gd name="T91" fmla="*/ 932396 h 184"/>
                <a:gd name="T92" fmla="*/ 0 w 242"/>
                <a:gd name="T93" fmla="*/ 932396 h 184"/>
                <a:gd name="T94" fmla="*/ 17108 w 242"/>
                <a:gd name="T95" fmla="*/ 855409 h 184"/>
                <a:gd name="T96" fmla="*/ 25662 w 242"/>
                <a:gd name="T97" fmla="*/ 821193 h 184"/>
                <a:gd name="T98" fmla="*/ 171082 w 242"/>
                <a:gd name="T99" fmla="*/ 744206 h 184"/>
                <a:gd name="T100" fmla="*/ 248069 w 242"/>
                <a:gd name="T101" fmla="*/ 752760 h 184"/>
                <a:gd name="T102" fmla="*/ 342164 w 242"/>
                <a:gd name="T103" fmla="*/ 727098 h 184"/>
                <a:gd name="T104" fmla="*/ 453367 w 242"/>
                <a:gd name="T105" fmla="*/ 701436 h 184"/>
                <a:gd name="T106" fmla="*/ 590233 w 242"/>
                <a:gd name="T107" fmla="*/ 709990 h 184"/>
                <a:gd name="T108" fmla="*/ 675774 w 242"/>
                <a:gd name="T109" fmla="*/ 633003 h 184"/>
                <a:gd name="T110" fmla="*/ 752760 w 242"/>
                <a:gd name="T111" fmla="*/ 521800 h 184"/>
                <a:gd name="T112" fmla="*/ 752760 w 242"/>
                <a:gd name="T113" fmla="*/ 359272 h 184"/>
                <a:gd name="T114" fmla="*/ 821193 w 242"/>
                <a:gd name="T115" fmla="*/ 333610 h 184"/>
                <a:gd name="T116" fmla="*/ 949505 w 242"/>
                <a:gd name="T117" fmla="*/ 367826 h 184"/>
                <a:gd name="T118" fmla="*/ 949505 w 242"/>
                <a:gd name="T119" fmla="*/ 299393 h 184"/>
                <a:gd name="T120" fmla="*/ 1043600 w 242"/>
                <a:gd name="T121" fmla="*/ 171082 h 1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2"/>
                <a:gd name="T184" fmla="*/ 0 h 184"/>
                <a:gd name="T185" fmla="*/ 242 w 242"/>
                <a:gd name="T186" fmla="*/ 184 h 1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2" h="184">
                  <a:moveTo>
                    <a:pt x="126" y="18"/>
                  </a:moveTo>
                  <a:lnTo>
                    <a:pt x="132" y="23"/>
                  </a:lnTo>
                  <a:lnTo>
                    <a:pt x="138" y="24"/>
                  </a:lnTo>
                  <a:lnTo>
                    <a:pt x="139" y="25"/>
                  </a:lnTo>
                  <a:lnTo>
                    <a:pt x="145" y="25"/>
                  </a:lnTo>
                  <a:lnTo>
                    <a:pt x="148" y="22"/>
                  </a:lnTo>
                  <a:lnTo>
                    <a:pt x="148" y="17"/>
                  </a:lnTo>
                  <a:lnTo>
                    <a:pt x="147" y="16"/>
                  </a:lnTo>
                  <a:lnTo>
                    <a:pt x="147" y="12"/>
                  </a:lnTo>
                  <a:lnTo>
                    <a:pt x="150" y="9"/>
                  </a:lnTo>
                  <a:lnTo>
                    <a:pt x="154" y="7"/>
                  </a:lnTo>
                  <a:lnTo>
                    <a:pt x="159" y="6"/>
                  </a:lnTo>
                  <a:lnTo>
                    <a:pt x="163" y="6"/>
                  </a:lnTo>
                  <a:lnTo>
                    <a:pt x="166" y="0"/>
                  </a:lnTo>
                  <a:lnTo>
                    <a:pt x="172" y="0"/>
                  </a:lnTo>
                  <a:lnTo>
                    <a:pt x="174" y="8"/>
                  </a:lnTo>
                  <a:lnTo>
                    <a:pt x="179" y="14"/>
                  </a:lnTo>
                  <a:lnTo>
                    <a:pt x="186" y="17"/>
                  </a:lnTo>
                  <a:lnTo>
                    <a:pt x="192" y="21"/>
                  </a:lnTo>
                  <a:lnTo>
                    <a:pt x="193" y="29"/>
                  </a:lnTo>
                  <a:lnTo>
                    <a:pt x="195" y="33"/>
                  </a:lnTo>
                  <a:lnTo>
                    <a:pt x="196" y="44"/>
                  </a:lnTo>
                  <a:lnTo>
                    <a:pt x="191" y="48"/>
                  </a:lnTo>
                  <a:lnTo>
                    <a:pt x="191" y="55"/>
                  </a:lnTo>
                  <a:lnTo>
                    <a:pt x="195" y="59"/>
                  </a:lnTo>
                  <a:lnTo>
                    <a:pt x="199" y="60"/>
                  </a:lnTo>
                  <a:lnTo>
                    <a:pt x="206" y="63"/>
                  </a:lnTo>
                  <a:lnTo>
                    <a:pt x="216" y="63"/>
                  </a:lnTo>
                  <a:lnTo>
                    <a:pt x="227" y="74"/>
                  </a:lnTo>
                  <a:lnTo>
                    <a:pt x="231" y="74"/>
                  </a:lnTo>
                  <a:lnTo>
                    <a:pt x="234" y="77"/>
                  </a:lnTo>
                  <a:lnTo>
                    <a:pt x="236" y="85"/>
                  </a:lnTo>
                  <a:lnTo>
                    <a:pt x="239" y="89"/>
                  </a:lnTo>
                  <a:lnTo>
                    <a:pt x="239" y="92"/>
                  </a:lnTo>
                  <a:lnTo>
                    <a:pt x="242" y="97"/>
                  </a:lnTo>
                  <a:lnTo>
                    <a:pt x="239" y="97"/>
                  </a:lnTo>
                  <a:lnTo>
                    <a:pt x="237" y="98"/>
                  </a:lnTo>
                  <a:lnTo>
                    <a:pt x="236" y="100"/>
                  </a:lnTo>
                  <a:lnTo>
                    <a:pt x="237" y="110"/>
                  </a:lnTo>
                  <a:lnTo>
                    <a:pt x="233" y="111"/>
                  </a:lnTo>
                  <a:lnTo>
                    <a:pt x="223" y="111"/>
                  </a:lnTo>
                  <a:lnTo>
                    <a:pt x="219" y="114"/>
                  </a:lnTo>
                  <a:lnTo>
                    <a:pt x="217" y="117"/>
                  </a:lnTo>
                  <a:lnTo>
                    <a:pt x="216" y="119"/>
                  </a:lnTo>
                  <a:lnTo>
                    <a:pt x="213" y="122"/>
                  </a:lnTo>
                  <a:lnTo>
                    <a:pt x="213" y="124"/>
                  </a:lnTo>
                  <a:lnTo>
                    <a:pt x="207" y="126"/>
                  </a:lnTo>
                  <a:lnTo>
                    <a:pt x="202" y="127"/>
                  </a:lnTo>
                  <a:lnTo>
                    <a:pt x="201" y="129"/>
                  </a:lnTo>
                  <a:lnTo>
                    <a:pt x="199" y="132"/>
                  </a:lnTo>
                  <a:lnTo>
                    <a:pt x="199" y="134"/>
                  </a:lnTo>
                  <a:lnTo>
                    <a:pt x="202" y="141"/>
                  </a:lnTo>
                  <a:lnTo>
                    <a:pt x="201" y="143"/>
                  </a:lnTo>
                  <a:lnTo>
                    <a:pt x="198" y="143"/>
                  </a:lnTo>
                  <a:lnTo>
                    <a:pt x="193" y="145"/>
                  </a:lnTo>
                  <a:lnTo>
                    <a:pt x="185" y="149"/>
                  </a:lnTo>
                  <a:lnTo>
                    <a:pt x="182" y="149"/>
                  </a:lnTo>
                  <a:lnTo>
                    <a:pt x="173" y="149"/>
                  </a:lnTo>
                  <a:lnTo>
                    <a:pt x="169" y="150"/>
                  </a:lnTo>
                  <a:lnTo>
                    <a:pt x="169" y="152"/>
                  </a:lnTo>
                  <a:lnTo>
                    <a:pt x="171" y="154"/>
                  </a:lnTo>
                  <a:lnTo>
                    <a:pt x="171" y="156"/>
                  </a:lnTo>
                  <a:lnTo>
                    <a:pt x="170" y="156"/>
                  </a:lnTo>
                  <a:lnTo>
                    <a:pt x="172" y="159"/>
                  </a:lnTo>
                  <a:lnTo>
                    <a:pt x="176" y="162"/>
                  </a:lnTo>
                  <a:lnTo>
                    <a:pt x="176" y="164"/>
                  </a:lnTo>
                  <a:lnTo>
                    <a:pt x="179" y="167"/>
                  </a:lnTo>
                  <a:lnTo>
                    <a:pt x="179" y="170"/>
                  </a:lnTo>
                  <a:lnTo>
                    <a:pt x="173" y="175"/>
                  </a:lnTo>
                  <a:lnTo>
                    <a:pt x="173" y="177"/>
                  </a:lnTo>
                  <a:lnTo>
                    <a:pt x="176" y="181"/>
                  </a:lnTo>
                  <a:lnTo>
                    <a:pt x="176" y="183"/>
                  </a:lnTo>
                  <a:lnTo>
                    <a:pt x="174" y="184"/>
                  </a:lnTo>
                  <a:lnTo>
                    <a:pt x="171" y="184"/>
                  </a:lnTo>
                  <a:lnTo>
                    <a:pt x="168" y="183"/>
                  </a:lnTo>
                  <a:lnTo>
                    <a:pt x="167" y="181"/>
                  </a:lnTo>
                  <a:lnTo>
                    <a:pt x="163" y="181"/>
                  </a:lnTo>
                  <a:lnTo>
                    <a:pt x="163" y="183"/>
                  </a:lnTo>
                  <a:lnTo>
                    <a:pt x="159" y="183"/>
                  </a:lnTo>
                  <a:lnTo>
                    <a:pt x="158" y="184"/>
                  </a:lnTo>
                  <a:lnTo>
                    <a:pt x="156" y="182"/>
                  </a:lnTo>
                  <a:lnTo>
                    <a:pt x="156" y="178"/>
                  </a:lnTo>
                  <a:lnTo>
                    <a:pt x="154" y="178"/>
                  </a:lnTo>
                  <a:lnTo>
                    <a:pt x="151" y="175"/>
                  </a:lnTo>
                  <a:lnTo>
                    <a:pt x="148" y="173"/>
                  </a:lnTo>
                  <a:lnTo>
                    <a:pt x="144" y="173"/>
                  </a:lnTo>
                  <a:lnTo>
                    <a:pt x="139" y="175"/>
                  </a:lnTo>
                  <a:lnTo>
                    <a:pt x="133" y="174"/>
                  </a:lnTo>
                  <a:lnTo>
                    <a:pt x="130" y="173"/>
                  </a:lnTo>
                  <a:lnTo>
                    <a:pt x="126" y="173"/>
                  </a:lnTo>
                  <a:lnTo>
                    <a:pt x="119" y="177"/>
                  </a:lnTo>
                  <a:lnTo>
                    <a:pt x="117" y="179"/>
                  </a:lnTo>
                  <a:lnTo>
                    <a:pt x="113" y="179"/>
                  </a:lnTo>
                  <a:lnTo>
                    <a:pt x="110" y="177"/>
                  </a:lnTo>
                  <a:lnTo>
                    <a:pt x="106" y="177"/>
                  </a:lnTo>
                  <a:lnTo>
                    <a:pt x="103" y="179"/>
                  </a:lnTo>
                  <a:lnTo>
                    <a:pt x="100" y="179"/>
                  </a:lnTo>
                  <a:lnTo>
                    <a:pt x="96" y="181"/>
                  </a:lnTo>
                  <a:lnTo>
                    <a:pt x="93" y="181"/>
                  </a:lnTo>
                  <a:lnTo>
                    <a:pt x="88" y="179"/>
                  </a:lnTo>
                  <a:lnTo>
                    <a:pt x="85" y="177"/>
                  </a:lnTo>
                  <a:lnTo>
                    <a:pt x="85" y="173"/>
                  </a:lnTo>
                  <a:lnTo>
                    <a:pt x="83" y="172"/>
                  </a:lnTo>
                  <a:lnTo>
                    <a:pt x="80" y="172"/>
                  </a:lnTo>
                  <a:lnTo>
                    <a:pt x="78" y="173"/>
                  </a:lnTo>
                  <a:lnTo>
                    <a:pt x="77" y="175"/>
                  </a:lnTo>
                  <a:lnTo>
                    <a:pt x="73" y="176"/>
                  </a:lnTo>
                  <a:lnTo>
                    <a:pt x="68" y="177"/>
                  </a:lnTo>
                  <a:lnTo>
                    <a:pt x="66" y="173"/>
                  </a:lnTo>
                  <a:lnTo>
                    <a:pt x="63" y="172"/>
                  </a:lnTo>
                  <a:lnTo>
                    <a:pt x="59" y="170"/>
                  </a:lnTo>
                  <a:lnTo>
                    <a:pt x="56" y="171"/>
                  </a:lnTo>
                  <a:lnTo>
                    <a:pt x="53" y="173"/>
                  </a:lnTo>
                  <a:lnTo>
                    <a:pt x="50" y="177"/>
                  </a:lnTo>
                  <a:lnTo>
                    <a:pt x="50" y="179"/>
                  </a:lnTo>
                  <a:lnTo>
                    <a:pt x="46" y="183"/>
                  </a:lnTo>
                  <a:lnTo>
                    <a:pt x="41" y="183"/>
                  </a:lnTo>
                  <a:lnTo>
                    <a:pt x="37" y="180"/>
                  </a:lnTo>
                  <a:lnTo>
                    <a:pt x="37" y="179"/>
                  </a:lnTo>
                  <a:lnTo>
                    <a:pt x="29" y="173"/>
                  </a:lnTo>
                  <a:lnTo>
                    <a:pt x="29" y="167"/>
                  </a:lnTo>
                  <a:lnTo>
                    <a:pt x="31" y="165"/>
                  </a:lnTo>
                  <a:lnTo>
                    <a:pt x="28" y="162"/>
                  </a:lnTo>
                  <a:lnTo>
                    <a:pt x="23" y="162"/>
                  </a:lnTo>
                  <a:lnTo>
                    <a:pt x="20" y="158"/>
                  </a:lnTo>
                  <a:lnTo>
                    <a:pt x="18" y="154"/>
                  </a:lnTo>
                  <a:lnTo>
                    <a:pt x="15" y="153"/>
                  </a:lnTo>
                  <a:lnTo>
                    <a:pt x="13" y="152"/>
                  </a:lnTo>
                  <a:lnTo>
                    <a:pt x="13" y="146"/>
                  </a:lnTo>
                  <a:lnTo>
                    <a:pt x="15" y="144"/>
                  </a:lnTo>
                  <a:lnTo>
                    <a:pt x="15" y="142"/>
                  </a:lnTo>
                  <a:lnTo>
                    <a:pt x="11" y="137"/>
                  </a:lnTo>
                  <a:lnTo>
                    <a:pt x="3" y="133"/>
                  </a:lnTo>
                  <a:lnTo>
                    <a:pt x="4" y="128"/>
                  </a:lnTo>
                  <a:lnTo>
                    <a:pt x="6" y="127"/>
                  </a:lnTo>
                  <a:lnTo>
                    <a:pt x="9" y="124"/>
                  </a:lnTo>
                  <a:lnTo>
                    <a:pt x="10" y="111"/>
                  </a:lnTo>
                  <a:lnTo>
                    <a:pt x="8" y="109"/>
                  </a:lnTo>
                  <a:lnTo>
                    <a:pt x="2" y="109"/>
                  </a:lnTo>
                  <a:lnTo>
                    <a:pt x="1" y="110"/>
                  </a:lnTo>
                  <a:lnTo>
                    <a:pt x="0" y="109"/>
                  </a:lnTo>
                  <a:lnTo>
                    <a:pt x="0" y="104"/>
                  </a:lnTo>
                  <a:lnTo>
                    <a:pt x="3" y="103"/>
                  </a:lnTo>
                  <a:lnTo>
                    <a:pt x="2" y="100"/>
                  </a:lnTo>
                  <a:lnTo>
                    <a:pt x="0" y="98"/>
                  </a:lnTo>
                  <a:lnTo>
                    <a:pt x="0" y="96"/>
                  </a:lnTo>
                  <a:lnTo>
                    <a:pt x="3" y="96"/>
                  </a:lnTo>
                  <a:lnTo>
                    <a:pt x="6" y="90"/>
                  </a:lnTo>
                  <a:lnTo>
                    <a:pt x="12" y="88"/>
                  </a:lnTo>
                  <a:lnTo>
                    <a:pt x="20" y="87"/>
                  </a:lnTo>
                  <a:lnTo>
                    <a:pt x="25" y="85"/>
                  </a:lnTo>
                  <a:lnTo>
                    <a:pt x="29" y="85"/>
                  </a:lnTo>
                  <a:lnTo>
                    <a:pt x="29" y="88"/>
                  </a:lnTo>
                  <a:lnTo>
                    <a:pt x="31" y="91"/>
                  </a:lnTo>
                  <a:lnTo>
                    <a:pt x="36" y="91"/>
                  </a:lnTo>
                  <a:lnTo>
                    <a:pt x="40" y="85"/>
                  </a:lnTo>
                  <a:lnTo>
                    <a:pt x="47" y="85"/>
                  </a:lnTo>
                  <a:lnTo>
                    <a:pt x="50" y="83"/>
                  </a:lnTo>
                  <a:lnTo>
                    <a:pt x="53" y="82"/>
                  </a:lnTo>
                  <a:lnTo>
                    <a:pt x="59" y="85"/>
                  </a:lnTo>
                  <a:lnTo>
                    <a:pt x="61" y="83"/>
                  </a:lnTo>
                  <a:lnTo>
                    <a:pt x="69" y="83"/>
                  </a:lnTo>
                  <a:lnTo>
                    <a:pt x="76" y="79"/>
                  </a:lnTo>
                  <a:lnTo>
                    <a:pt x="76" y="76"/>
                  </a:lnTo>
                  <a:lnTo>
                    <a:pt x="79" y="74"/>
                  </a:lnTo>
                  <a:lnTo>
                    <a:pt x="82" y="67"/>
                  </a:lnTo>
                  <a:lnTo>
                    <a:pt x="84" y="66"/>
                  </a:lnTo>
                  <a:lnTo>
                    <a:pt x="88" y="61"/>
                  </a:lnTo>
                  <a:lnTo>
                    <a:pt x="88" y="53"/>
                  </a:lnTo>
                  <a:lnTo>
                    <a:pt x="87" y="52"/>
                  </a:lnTo>
                  <a:lnTo>
                    <a:pt x="88" y="42"/>
                  </a:lnTo>
                  <a:lnTo>
                    <a:pt x="86" y="41"/>
                  </a:lnTo>
                  <a:lnTo>
                    <a:pt x="86" y="39"/>
                  </a:lnTo>
                  <a:lnTo>
                    <a:pt x="96" y="39"/>
                  </a:lnTo>
                  <a:lnTo>
                    <a:pt x="107" y="41"/>
                  </a:lnTo>
                  <a:lnTo>
                    <a:pt x="109" y="43"/>
                  </a:lnTo>
                  <a:lnTo>
                    <a:pt x="111" y="43"/>
                  </a:lnTo>
                  <a:lnTo>
                    <a:pt x="113" y="41"/>
                  </a:lnTo>
                  <a:lnTo>
                    <a:pt x="111" y="40"/>
                  </a:lnTo>
                  <a:lnTo>
                    <a:pt x="111" y="35"/>
                  </a:lnTo>
                  <a:lnTo>
                    <a:pt x="117" y="29"/>
                  </a:lnTo>
                  <a:lnTo>
                    <a:pt x="117" y="26"/>
                  </a:lnTo>
                  <a:lnTo>
                    <a:pt x="122" y="20"/>
                  </a:lnTo>
                  <a:lnTo>
                    <a:pt x="123" y="18"/>
                  </a:lnTo>
                  <a:lnTo>
                    <a:pt x="126" y="18"/>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11" name="Freeform 10"/>
            <p:cNvSpPr/>
            <p:nvPr/>
          </p:nvSpPr>
          <p:spPr bwMode="auto">
            <a:xfrm>
              <a:off x="2060988" y="2509612"/>
              <a:ext cx="2035875" cy="1257451"/>
            </a:xfrm>
            <a:custGeom>
              <a:avLst/>
              <a:gdLst>
                <a:gd name="T0" fmla="*/ 1847685 w 238"/>
                <a:gd name="T1" fmla="*/ 1103477 h 147"/>
                <a:gd name="T2" fmla="*/ 1822023 w 238"/>
                <a:gd name="T3" fmla="*/ 1180464 h 147"/>
                <a:gd name="T4" fmla="*/ 1762144 w 238"/>
                <a:gd name="T5" fmla="*/ 1137694 h 147"/>
                <a:gd name="T6" fmla="*/ 1659495 w 238"/>
                <a:gd name="T7" fmla="*/ 1094923 h 147"/>
                <a:gd name="T8" fmla="*/ 1599616 w 238"/>
                <a:gd name="T9" fmla="*/ 1154802 h 147"/>
                <a:gd name="T10" fmla="*/ 1531183 w 238"/>
                <a:gd name="T11" fmla="*/ 1197572 h 147"/>
                <a:gd name="T12" fmla="*/ 1411426 w 238"/>
                <a:gd name="T13" fmla="*/ 1257451 h 147"/>
                <a:gd name="T14" fmla="*/ 1257452 w 238"/>
                <a:gd name="T15" fmla="*/ 1214681 h 147"/>
                <a:gd name="T16" fmla="*/ 1248898 w 238"/>
                <a:gd name="T17" fmla="*/ 1163356 h 147"/>
                <a:gd name="T18" fmla="*/ 1171911 w 238"/>
                <a:gd name="T19" fmla="*/ 1112032 h 147"/>
                <a:gd name="T20" fmla="*/ 1043600 w 238"/>
                <a:gd name="T21" fmla="*/ 1043599 h 147"/>
                <a:gd name="T22" fmla="*/ 975167 w 238"/>
                <a:gd name="T23" fmla="*/ 1146248 h 147"/>
                <a:gd name="T24" fmla="*/ 923842 w 238"/>
                <a:gd name="T25" fmla="*/ 1094923 h 147"/>
                <a:gd name="T26" fmla="*/ 923842 w 238"/>
                <a:gd name="T27" fmla="*/ 1043599 h 147"/>
                <a:gd name="T28" fmla="*/ 821193 w 238"/>
                <a:gd name="T29" fmla="*/ 1077815 h 147"/>
                <a:gd name="T30" fmla="*/ 658666 w 238"/>
                <a:gd name="T31" fmla="*/ 1017936 h 147"/>
                <a:gd name="T32" fmla="*/ 590233 w 238"/>
                <a:gd name="T33" fmla="*/ 923841 h 147"/>
                <a:gd name="T34" fmla="*/ 496138 w 238"/>
                <a:gd name="T35" fmla="*/ 821192 h 147"/>
                <a:gd name="T36" fmla="*/ 410597 w 238"/>
                <a:gd name="T37" fmla="*/ 786976 h 147"/>
                <a:gd name="T38" fmla="*/ 325056 w 238"/>
                <a:gd name="T39" fmla="*/ 684327 h 147"/>
                <a:gd name="T40" fmla="*/ 239515 w 238"/>
                <a:gd name="T41" fmla="*/ 667219 h 147"/>
                <a:gd name="T42" fmla="*/ 153974 w 238"/>
                <a:gd name="T43" fmla="*/ 581678 h 147"/>
                <a:gd name="T44" fmla="*/ 34216 w 238"/>
                <a:gd name="T45" fmla="*/ 487583 h 147"/>
                <a:gd name="T46" fmla="*/ 25662 w 238"/>
                <a:gd name="T47" fmla="*/ 419150 h 147"/>
                <a:gd name="T48" fmla="*/ 17108 w 238"/>
                <a:gd name="T49" fmla="*/ 299393 h 147"/>
                <a:gd name="T50" fmla="*/ 102649 w 238"/>
                <a:gd name="T51" fmla="*/ 333609 h 147"/>
                <a:gd name="T52" fmla="*/ 85541 w 238"/>
                <a:gd name="T53" fmla="*/ 179636 h 147"/>
                <a:gd name="T54" fmla="*/ 153974 w 238"/>
                <a:gd name="T55" fmla="*/ 111203 h 147"/>
                <a:gd name="T56" fmla="*/ 230961 w 238"/>
                <a:gd name="T57" fmla="*/ 59879 h 147"/>
                <a:gd name="T58" fmla="*/ 307948 w 238"/>
                <a:gd name="T59" fmla="*/ 0 h 147"/>
                <a:gd name="T60" fmla="*/ 384934 w 238"/>
                <a:gd name="T61" fmla="*/ 59879 h 147"/>
                <a:gd name="T62" fmla="*/ 487584 w 238"/>
                <a:gd name="T63" fmla="*/ 17108 h 147"/>
                <a:gd name="T64" fmla="*/ 530354 w 238"/>
                <a:gd name="T65" fmla="*/ 59879 h 147"/>
                <a:gd name="T66" fmla="*/ 624449 w 238"/>
                <a:gd name="T67" fmla="*/ 94095 h 147"/>
                <a:gd name="T68" fmla="*/ 709990 w 238"/>
                <a:gd name="T69" fmla="*/ 59879 h 147"/>
                <a:gd name="T70" fmla="*/ 812639 w 238"/>
                <a:gd name="T71" fmla="*/ 76987 h 147"/>
                <a:gd name="T72" fmla="*/ 915288 w 238"/>
                <a:gd name="T73" fmla="*/ 25662 h 147"/>
                <a:gd name="T74" fmla="*/ 1035046 w 238"/>
                <a:gd name="T75" fmla="*/ 25662 h 147"/>
                <a:gd name="T76" fmla="*/ 1120587 w 238"/>
                <a:gd name="T77" fmla="*/ 68433 h 147"/>
                <a:gd name="T78" fmla="*/ 1154803 w 238"/>
                <a:gd name="T79" fmla="*/ 119757 h 147"/>
                <a:gd name="T80" fmla="*/ 1146249 w 238"/>
                <a:gd name="T81" fmla="*/ 196744 h 147"/>
                <a:gd name="T82" fmla="*/ 1197574 w 238"/>
                <a:gd name="T83" fmla="*/ 436258 h 147"/>
                <a:gd name="T84" fmla="*/ 1317331 w 238"/>
                <a:gd name="T85" fmla="*/ 504691 h 147"/>
                <a:gd name="T86" fmla="*/ 1437088 w 238"/>
                <a:gd name="T87" fmla="*/ 564570 h 147"/>
                <a:gd name="T88" fmla="*/ 1591062 w 238"/>
                <a:gd name="T89" fmla="*/ 573124 h 147"/>
                <a:gd name="T90" fmla="*/ 1676603 w 238"/>
                <a:gd name="T91" fmla="*/ 641557 h 147"/>
                <a:gd name="T92" fmla="*/ 1727928 w 238"/>
                <a:gd name="T93" fmla="*/ 709989 h 147"/>
                <a:gd name="T94" fmla="*/ 1787806 w 238"/>
                <a:gd name="T95" fmla="*/ 718543 h 147"/>
                <a:gd name="T96" fmla="*/ 1881901 w 238"/>
                <a:gd name="T97" fmla="*/ 624448 h 147"/>
                <a:gd name="T98" fmla="*/ 1984550 w 238"/>
                <a:gd name="T99" fmla="*/ 744206 h 147"/>
                <a:gd name="T100" fmla="*/ 2027321 w 238"/>
                <a:gd name="T101" fmla="*/ 855409 h 147"/>
                <a:gd name="T102" fmla="*/ 2010213 w 238"/>
                <a:gd name="T103" fmla="*/ 975166 h 147"/>
                <a:gd name="T104" fmla="*/ 2010213 w 238"/>
                <a:gd name="T105" fmla="*/ 1060707 h 147"/>
                <a:gd name="T106" fmla="*/ 1967442 w 238"/>
                <a:gd name="T107" fmla="*/ 1086369 h 147"/>
                <a:gd name="T108" fmla="*/ 1916118 w 238"/>
                <a:gd name="T109" fmla="*/ 1154802 h 1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8"/>
                <a:gd name="T166" fmla="*/ 0 h 147"/>
                <a:gd name="T167" fmla="*/ 238 w 238"/>
                <a:gd name="T168" fmla="*/ 147 h 1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8" h="147">
                  <a:moveTo>
                    <a:pt x="224" y="135"/>
                  </a:moveTo>
                  <a:lnTo>
                    <a:pt x="219" y="129"/>
                  </a:lnTo>
                  <a:lnTo>
                    <a:pt x="216" y="129"/>
                  </a:lnTo>
                  <a:lnTo>
                    <a:pt x="213" y="133"/>
                  </a:lnTo>
                  <a:lnTo>
                    <a:pt x="213" y="136"/>
                  </a:lnTo>
                  <a:lnTo>
                    <a:pt x="213" y="138"/>
                  </a:lnTo>
                  <a:lnTo>
                    <a:pt x="210" y="138"/>
                  </a:lnTo>
                  <a:lnTo>
                    <a:pt x="206" y="136"/>
                  </a:lnTo>
                  <a:lnTo>
                    <a:pt x="206" y="133"/>
                  </a:lnTo>
                  <a:lnTo>
                    <a:pt x="198" y="131"/>
                  </a:lnTo>
                  <a:lnTo>
                    <a:pt x="197" y="128"/>
                  </a:lnTo>
                  <a:lnTo>
                    <a:pt x="194" y="128"/>
                  </a:lnTo>
                  <a:lnTo>
                    <a:pt x="189" y="133"/>
                  </a:lnTo>
                  <a:lnTo>
                    <a:pt x="189" y="135"/>
                  </a:lnTo>
                  <a:lnTo>
                    <a:pt x="187" y="135"/>
                  </a:lnTo>
                  <a:lnTo>
                    <a:pt x="185" y="135"/>
                  </a:lnTo>
                  <a:lnTo>
                    <a:pt x="183" y="135"/>
                  </a:lnTo>
                  <a:lnTo>
                    <a:pt x="179" y="140"/>
                  </a:lnTo>
                  <a:lnTo>
                    <a:pt x="175" y="140"/>
                  </a:lnTo>
                  <a:lnTo>
                    <a:pt x="171" y="145"/>
                  </a:lnTo>
                  <a:lnTo>
                    <a:pt x="165" y="147"/>
                  </a:lnTo>
                  <a:lnTo>
                    <a:pt x="150" y="147"/>
                  </a:lnTo>
                  <a:lnTo>
                    <a:pt x="147" y="145"/>
                  </a:lnTo>
                  <a:lnTo>
                    <a:pt x="147" y="142"/>
                  </a:lnTo>
                  <a:lnTo>
                    <a:pt x="149" y="139"/>
                  </a:lnTo>
                  <a:lnTo>
                    <a:pt x="149" y="137"/>
                  </a:lnTo>
                  <a:lnTo>
                    <a:pt x="146" y="136"/>
                  </a:lnTo>
                  <a:lnTo>
                    <a:pt x="144" y="134"/>
                  </a:lnTo>
                  <a:lnTo>
                    <a:pt x="144" y="131"/>
                  </a:lnTo>
                  <a:lnTo>
                    <a:pt x="137" y="130"/>
                  </a:lnTo>
                  <a:lnTo>
                    <a:pt x="135" y="126"/>
                  </a:lnTo>
                  <a:lnTo>
                    <a:pt x="127" y="122"/>
                  </a:lnTo>
                  <a:lnTo>
                    <a:pt x="122" y="122"/>
                  </a:lnTo>
                  <a:lnTo>
                    <a:pt x="119" y="125"/>
                  </a:lnTo>
                  <a:lnTo>
                    <a:pt x="115" y="128"/>
                  </a:lnTo>
                  <a:lnTo>
                    <a:pt x="114" y="134"/>
                  </a:lnTo>
                  <a:lnTo>
                    <a:pt x="111" y="135"/>
                  </a:lnTo>
                  <a:lnTo>
                    <a:pt x="109" y="132"/>
                  </a:lnTo>
                  <a:lnTo>
                    <a:pt x="108" y="128"/>
                  </a:lnTo>
                  <a:lnTo>
                    <a:pt x="110" y="125"/>
                  </a:lnTo>
                  <a:lnTo>
                    <a:pt x="110" y="123"/>
                  </a:lnTo>
                  <a:lnTo>
                    <a:pt x="108" y="122"/>
                  </a:lnTo>
                  <a:lnTo>
                    <a:pt x="104" y="123"/>
                  </a:lnTo>
                  <a:lnTo>
                    <a:pt x="99" y="124"/>
                  </a:lnTo>
                  <a:lnTo>
                    <a:pt x="96" y="126"/>
                  </a:lnTo>
                  <a:lnTo>
                    <a:pt x="94" y="126"/>
                  </a:lnTo>
                  <a:lnTo>
                    <a:pt x="87" y="119"/>
                  </a:lnTo>
                  <a:lnTo>
                    <a:pt x="77" y="119"/>
                  </a:lnTo>
                  <a:lnTo>
                    <a:pt x="74" y="112"/>
                  </a:lnTo>
                  <a:lnTo>
                    <a:pt x="72" y="112"/>
                  </a:lnTo>
                  <a:lnTo>
                    <a:pt x="69" y="108"/>
                  </a:lnTo>
                  <a:lnTo>
                    <a:pt x="63" y="107"/>
                  </a:lnTo>
                  <a:lnTo>
                    <a:pt x="59" y="101"/>
                  </a:lnTo>
                  <a:lnTo>
                    <a:pt x="58" y="96"/>
                  </a:lnTo>
                  <a:lnTo>
                    <a:pt x="57" y="95"/>
                  </a:lnTo>
                  <a:lnTo>
                    <a:pt x="51" y="95"/>
                  </a:lnTo>
                  <a:lnTo>
                    <a:pt x="48" y="92"/>
                  </a:lnTo>
                  <a:lnTo>
                    <a:pt x="48" y="89"/>
                  </a:lnTo>
                  <a:lnTo>
                    <a:pt x="43" y="86"/>
                  </a:lnTo>
                  <a:lnTo>
                    <a:pt x="38" y="80"/>
                  </a:lnTo>
                  <a:lnTo>
                    <a:pt x="35" y="76"/>
                  </a:lnTo>
                  <a:lnTo>
                    <a:pt x="32" y="76"/>
                  </a:lnTo>
                  <a:lnTo>
                    <a:pt x="28" y="78"/>
                  </a:lnTo>
                  <a:lnTo>
                    <a:pt x="22" y="79"/>
                  </a:lnTo>
                  <a:lnTo>
                    <a:pt x="18" y="73"/>
                  </a:lnTo>
                  <a:lnTo>
                    <a:pt x="18" y="68"/>
                  </a:lnTo>
                  <a:lnTo>
                    <a:pt x="15" y="64"/>
                  </a:lnTo>
                  <a:lnTo>
                    <a:pt x="10" y="59"/>
                  </a:lnTo>
                  <a:lnTo>
                    <a:pt x="4" y="57"/>
                  </a:lnTo>
                  <a:lnTo>
                    <a:pt x="1" y="55"/>
                  </a:lnTo>
                  <a:lnTo>
                    <a:pt x="0" y="53"/>
                  </a:lnTo>
                  <a:lnTo>
                    <a:pt x="3" y="49"/>
                  </a:lnTo>
                  <a:lnTo>
                    <a:pt x="3" y="39"/>
                  </a:lnTo>
                  <a:lnTo>
                    <a:pt x="2" y="37"/>
                  </a:lnTo>
                  <a:lnTo>
                    <a:pt x="2" y="35"/>
                  </a:lnTo>
                  <a:lnTo>
                    <a:pt x="6" y="34"/>
                  </a:lnTo>
                  <a:lnTo>
                    <a:pt x="10" y="40"/>
                  </a:lnTo>
                  <a:lnTo>
                    <a:pt x="12" y="39"/>
                  </a:lnTo>
                  <a:lnTo>
                    <a:pt x="13" y="36"/>
                  </a:lnTo>
                  <a:lnTo>
                    <a:pt x="13" y="28"/>
                  </a:lnTo>
                  <a:lnTo>
                    <a:pt x="10" y="21"/>
                  </a:lnTo>
                  <a:lnTo>
                    <a:pt x="9" y="16"/>
                  </a:lnTo>
                  <a:lnTo>
                    <a:pt x="14" y="10"/>
                  </a:lnTo>
                  <a:lnTo>
                    <a:pt x="18" y="13"/>
                  </a:lnTo>
                  <a:lnTo>
                    <a:pt x="23" y="13"/>
                  </a:lnTo>
                  <a:lnTo>
                    <a:pt x="27" y="9"/>
                  </a:lnTo>
                  <a:lnTo>
                    <a:pt x="27" y="7"/>
                  </a:lnTo>
                  <a:lnTo>
                    <a:pt x="30" y="3"/>
                  </a:lnTo>
                  <a:lnTo>
                    <a:pt x="33" y="1"/>
                  </a:lnTo>
                  <a:lnTo>
                    <a:pt x="36" y="0"/>
                  </a:lnTo>
                  <a:lnTo>
                    <a:pt x="40" y="2"/>
                  </a:lnTo>
                  <a:lnTo>
                    <a:pt x="43" y="3"/>
                  </a:lnTo>
                  <a:lnTo>
                    <a:pt x="45" y="7"/>
                  </a:lnTo>
                  <a:lnTo>
                    <a:pt x="54" y="5"/>
                  </a:lnTo>
                  <a:lnTo>
                    <a:pt x="55" y="3"/>
                  </a:lnTo>
                  <a:lnTo>
                    <a:pt x="57" y="2"/>
                  </a:lnTo>
                  <a:lnTo>
                    <a:pt x="60" y="2"/>
                  </a:lnTo>
                  <a:lnTo>
                    <a:pt x="62" y="3"/>
                  </a:lnTo>
                  <a:lnTo>
                    <a:pt x="62" y="7"/>
                  </a:lnTo>
                  <a:lnTo>
                    <a:pt x="66" y="9"/>
                  </a:lnTo>
                  <a:lnTo>
                    <a:pt x="70" y="11"/>
                  </a:lnTo>
                  <a:lnTo>
                    <a:pt x="73" y="11"/>
                  </a:lnTo>
                  <a:lnTo>
                    <a:pt x="77" y="9"/>
                  </a:lnTo>
                  <a:lnTo>
                    <a:pt x="80" y="9"/>
                  </a:lnTo>
                  <a:lnTo>
                    <a:pt x="83" y="7"/>
                  </a:lnTo>
                  <a:lnTo>
                    <a:pt x="87" y="7"/>
                  </a:lnTo>
                  <a:lnTo>
                    <a:pt x="90" y="9"/>
                  </a:lnTo>
                  <a:lnTo>
                    <a:pt x="95" y="9"/>
                  </a:lnTo>
                  <a:lnTo>
                    <a:pt x="97" y="7"/>
                  </a:lnTo>
                  <a:lnTo>
                    <a:pt x="103" y="3"/>
                  </a:lnTo>
                  <a:lnTo>
                    <a:pt x="107" y="3"/>
                  </a:lnTo>
                  <a:lnTo>
                    <a:pt x="110" y="4"/>
                  </a:lnTo>
                  <a:lnTo>
                    <a:pt x="116" y="5"/>
                  </a:lnTo>
                  <a:lnTo>
                    <a:pt x="121" y="3"/>
                  </a:lnTo>
                  <a:lnTo>
                    <a:pt x="125" y="3"/>
                  </a:lnTo>
                  <a:lnTo>
                    <a:pt x="128" y="5"/>
                  </a:lnTo>
                  <a:lnTo>
                    <a:pt x="131" y="8"/>
                  </a:lnTo>
                  <a:lnTo>
                    <a:pt x="133" y="8"/>
                  </a:lnTo>
                  <a:lnTo>
                    <a:pt x="133" y="12"/>
                  </a:lnTo>
                  <a:lnTo>
                    <a:pt x="135" y="14"/>
                  </a:lnTo>
                  <a:lnTo>
                    <a:pt x="136" y="16"/>
                  </a:lnTo>
                  <a:lnTo>
                    <a:pt x="136" y="19"/>
                  </a:lnTo>
                  <a:lnTo>
                    <a:pt x="134" y="23"/>
                  </a:lnTo>
                  <a:lnTo>
                    <a:pt x="134" y="38"/>
                  </a:lnTo>
                  <a:lnTo>
                    <a:pt x="136" y="45"/>
                  </a:lnTo>
                  <a:lnTo>
                    <a:pt x="140" y="51"/>
                  </a:lnTo>
                  <a:lnTo>
                    <a:pt x="147" y="55"/>
                  </a:lnTo>
                  <a:lnTo>
                    <a:pt x="151" y="55"/>
                  </a:lnTo>
                  <a:lnTo>
                    <a:pt x="154" y="59"/>
                  </a:lnTo>
                  <a:lnTo>
                    <a:pt x="160" y="62"/>
                  </a:lnTo>
                  <a:lnTo>
                    <a:pt x="164" y="62"/>
                  </a:lnTo>
                  <a:lnTo>
                    <a:pt x="168" y="66"/>
                  </a:lnTo>
                  <a:lnTo>
                    <a:pt x="172" y="67"/>
                  </a:lnTo>
                  <a:lnTo>
                    <a:pt x="177" y="67"/>
                  </a:lnTo>
                  <a:lnTo>
                    <a:pt x="186" y="67"/>
                  </a:lnTo>
                  <a:lnTo>
                    <a:pt x="190" y="69"/>
                  </a:lnTo>
                  <a:lnTo>
                    <a:pt x="192" y="70"/>
                  </a:lnTo>
                  <a:lnTo>
                    <a:pt x="196" y="75"/>
                  </a:lnTo>
                  <a:lnTo>
                    <a:pt x="197" y="79"/>
                  </a:lnTo>
                  <a:lnTo>
                    <a:pt x="200" y="83"/>
                  </a:lnTo>
                  <a:lnTo>
                    <a:pt x="202" y="83"/>
                  </a:lnTo>
                  <a:lnTo>
                    <a:pt x="203" y="81"/>
                  </a:lnTo>
                  <a:lnTo>
                    <a:pt x="206" y="81"/>
                  </a:lnTo>
                  <a:lnTo>
                    <a:pt x="209" y="84"/>
                  </a:lnTo>
                  <a:lnTo>
                    <a:pt x="212" y="83"/>
                  </a:lnTo>
                  <a:lnTo>
                    <a:pt x="215" y="80"/>
                  </a:lnTo>
                  <a:lnTo>
                    <a:pt x="220" y="73"/>
                  </a:lnTo>
                  <a:lnTo>
                    <a:pt x="224" y="76"/>
                  </a:lnTo>
                  <a:lnTo>
                    <a:pt x="229" y="86"/>
                  </a:lnTo>
                  <a:lnTo>
                    <a:pt x="232" y="87"/>
                  </a:lnTo>
                  <a:lnTo>
                    <a:pt x="233" y="91"/>
                  </a:lnTo>
                  <a:lnTo>
                    <a:pt x="235" y="97"/>
                  </a:lnTo>
                  <a:lnTo>
                    <a:pt x="237" y="100"/>
                  </a:lnTo>
                  <a:lnTo>
                    <a:pt x="238" y="105"/>
                  </a:lnTo>
                  <a:lnTo>
                    <a:pt x="235" y="108"/>
                  </a:lnTo>
                  <a:lnTo>
                    <a:pt x="235" y="114"/>
                  </a:lnTo>
                  <a:lnTo>
                    <a:pt x="237" y="117"/>
                  </a:lnTo>
                  <a:lnTo>
                    <a:pt x="236" y="123"/>
                  </a:lnTo>
                  <a:lnTo>
                    <a:pt x="235" y="124"/>
                  </a:lnTo>
                  <a:lnTo>
                    <a:pt x="232" y="122"/>
                  </a:lnTo>
                  <a:lnTo>
                    <a:pt x="228" y="123"/>
                  </a:lnTo>
                  <a:lnTo>
                    <a:pt x="230" y="127"/>
                  </a:lnTo>
                  <a:lnTo>
                    <a:pt x="230" y="133"/>
                  </a:lnTo>
                  <a:lnTo>
                    <a:pt x="228" y="135"/>
                  </a:lnTo>
                  <a:lnTo>
                    <a:pt x="224" y="135"/>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12" name="Freeform 11"/>
            <p:cNvSpPr/>
            <p:nvPr/>
          </p:nvSpPr>
          <p:spPr bwMode="auto">
            <a:xfrm>
              <a:off x="4019876" y="619158"/>
              <a:ext cx="2266835" cy="1941779"/>
            </a:xfrm>
            <a:custGeom>
              <a:avLst/>
              <a:gdLst>
                <a:gd name="T0" fmla="*/ 436259 w 265"/>
                <a:gd name="T1" fmla="*/ 1394317 h 227"/>
                <a:gd name="T2" fmla="*/ 650111 w 265"/>
                <a:gd name="T3" fmla="*/ 1462750 h 227"/>
                <a:gd name="T4" fmla="*/ 872517 w 265"/>
                <a:gd name="T5" fmla="*/ 1342993 h 227"/>
                <a:gd name="T6" fmla="*/ 1163357 w 265"/>
                <a:gd name="T7" fmla="*/ 1257452 h 227"/>
                <a:gd name="T8" fmla="*/ 1231790 w 265"/>
                <a:gd name="T9" fmla="*/ 1129140 h 227"/>
                <a:gd name="T10" fmla="*/ 1325885 w 265"/>
                <a:gd name="T11" fmla="*/ 1043599 h 227"/>
                <a:gd name="T12" fmla="*/ 1591061 w 265"/>
                <a:gd name="T13" fmla="*/ 906734 h 227"/>
                <a:gd name="T14" fmla="*/ 1873346 w 265"/>
                <a:gd name="T15" fmla="*/ 769868 h 227"/>
                <a:gd name="T16" fmla="*/ 1727927 w 265"/>
                <a:gd name="T17" fmla="*/ 615895 h 227"/>
                <a:gd name="T18" fmla="*/ 1616724 w 265"/>
                <a:gd name="T19" fmla="*/ 658665 h 227"/>
                <a:gd name="T20" fmla="*/ 1488412 w 265"/>
                <a:gd name="T21" fmla="*/ 641557 h 227"/>
                <a:gd name="T22" fmla="*/ 1556845 w 265"/>
                <a:gd name="T23" fmla="*/ 436259 h 227"/>
                <a:gd name="T24" fmla="*/ 1796360 w 265"/>
                <a:gd name="T25" fmla="*/ 213852 h 227"/>
                <a:gd name="T26" fmla="*/ 1762143 w 265"/>
                <a:gd name="T27" fmla="*/ 76987 h 227"/>
                <a:gd name="T28" fmla="*/ 1890455 w 265"/>
                <a:gd name="T29" fmla="*/ 17108 h 227"/>
                <a:gd name="T30" fmla="*/ 1916117 w 265"/>
                <a:gd name="T31" fmla="*/ 111203 h 227"/>
                <a:gd name="T32" fmla="*/ 1984549 w 265"/>
                <a:gd name="T33" fmla="*/ 136866 h 227"/>
                <a:gd name="T34" fmla="*/ 2164185 w 265"/>
                <a:gd name="T35" fmla="*/ 119757 h 227"/>
                <a:gd name="T36" fmla="*/ 2206956 w 265"/>
                <a:gd name="T37" fmla="*/ 307947 h 227"/>
                <a:gd name="T38" fmla="*/ 2215510 w 265"/>
                <a:gd name="T39" fmla="*/ 453367 h 227"/>
                <a:gd name="T40" fmla="*/ 2198402 w 265"/>
                <a:gd name="T41" fmla="*/ 479029 h 227"/>
                <a:gd name="T42" fmla="*/ 2129969 w 265"/>
                <a:gd name="T43" fmla="*/ 564570 h 227"/>
                <a:gd name="T44" fmla="*/ 2129969 w 265"/>
                <a:gd name="T45" fmla="*/ 718544 h 227"/>
                <a:gd name="T46" fmla="*/ 2198402 w 265"/>
                <a:gd name="T47" fmla="*/ 718544 h 227"/>
                <a:gd name="T48" fmla="*/ 2181294 w 265"/>
                <a:gd name="T49" fmla="*/ 786977 h 227"/>
                <a:gd name="T50" fmla="*/ 2052982 w 265"/>
                <a:gd name="T51" fmla="*/ 804085 h 227"/>
                <a:gd name="T52" fmla="*/ 2095753 w 265"/>
                <a:gd name="T53" fmla="*/ 949504 h 227"/>
                <a:gd name="T54" fmla="*/ 2189848 w 265"/>
                <a:gd name="T55" fmla="*/ 966612 h 227"/>
                <a:gd name="T56" fmla="*/ 2266835 w 265"/>
                <a:gd name="T57" fmla="*/ 1154803 h 227"/>
                <a:gd name="T58" fmla="*/ 2147077 w 265"/>
                <a:gd name="T59" fmla="*/ 1206127 h 227"/>
                <a:gd name="T60" fmla="*/ 1958887 w 265"/>
                <a:gd name="T61" fmla="*/ 1274560 h 227"/>
                <a:gd name="T62" fmla="*/ 1950333 w 265"/>
                <a:gd name="T63" fmla="*/ 1402871 h 227"/>
                <a:gd name="T64" fmla="*/ 1804914 w 265"/>
                <a:gd name="T65" fmla="*/ 1266006 h 227"/>
                <a:gd name="T66" fmla="*/ 1659494 w 265"/>
                <a:gd name="T67" fmla="*/ 1360101 h 227"/>
                <a:gd name="T68" fmla="*/ 1539737 w 265"/>
                <a:gd name="T69" fmla="*/ 1402871 h 227"/>
                <a:gd name="T70" fmla="*/ 1505520 w 265"/>
                <a:gd name="T71" fmla="*/ 1334439 h 227"/>
                <a:gd name="T72" fmla="*/ 1454196 w 265"/>
                <a:gd name="T73" fmla="*/ 1488412 h 227"/>
                <a:gd name="T74" fmla="*/ 1317330 w 265"/>
                <a:gd name="T75" fmla="*/ 1599615 h 227"/>
                <a:gd name="T76" fmla="*/ 1189019 w 265"/>
                <a:gd name="T77" fmla="*/ 1676602 h 227"/>
                <a:gd name="T78" fmla="*/ 1129140 w 265"/>
                <a:gd name="T79" fmla="*/ 1719373 h 227"/>
                <a:gd name="T80" fmla="*/ 1035045 w 265"/>
                <a:gd name="T81" fmla="*/ 1907563 h 227"/>
                <a:gd name="T82" fmla="*/ 821193 w 265"/>
                <a:gd name="T83" fmla="*/ 1847684 h 227"/>
                <a:gd name="T84" fmla="*/ 812639 w 265"/>
                <a:gd name="T85" fmla="*/ 1710819 h 227"/>
                <a:gd name="T86" fmla="*/ 744206 w 265"/>
                <a:gd name="T87" fmla="*/ 1822022 h 227"/>
                <a:gd name="T88" fmla="*/ 641557 w 265"/>
                <a:gd name="T89" fmla="*/ 1907563 h 227"/>
                <a:gd name="T90" fmla="*/ 521800 w 265"/>
                <a:gd name="T91" fmla="*/ 1813468 h 227"/>
                <a:gd name="T92" fmla="*/ 547462 w 265"/>
                <a:gd name="T93" fmla="*/ 1702264 h 227"/>
                <a:gd name="T94" fmla="*/ 384934 w 265"/>
                <a:gd name="T95" fmla="*/ 1736481 h 227"/>
                <a:gd name="T96" fmla="*/ 325056 w 265"/>
                <a:gd name="T97" fmla="*/ 1779251 h 227"/>
                <a:gd name="T98" fmla="*/ 188190 w 265"/>
                <a:gd name="T99" fmla="*/ 1650940 h 227"/>
                <a:gd name="T100" fmla="*/ 239515 w 265"/>
                <a:gd name="T101" fmla="*/ 1539737 h 227"/>
                <a:gd name="T102" fmla="*/ 76987 w 265"/>
                <a:gd name="T103" fmla="*/ 1556845 h 227"/>
                <a:gd name="T104" fmla="*/ 34216 w 265"/>
                <a:gd name="T105" fmla="*/ 1368655 h 2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5"/>
                <a:gd name="T160" fmla="*/ 0 h 227"/>
                <a:gd name="T161" fmla="*/ 265 w 265"/>
                <a:gd name="T162" fmla="*/ 227 h 2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5" h="227">
                  <a:moveTo>
                    <a:pt x="2" y="150"/>
                  </a:moveTo>
                  <a:lnTo>
                    <a:pt x="12" y="153"/>
                  </a:lnTo>
                  <a:lnTo>
                    <a:pt x="35" y="154"/>
                  </a:lnTo>
                  <a:lnTo>
                    <a:pt x="42" y="155"/>
                  </a:lnTo>
                  <a:lnTo>
                    <a:pt x="51" y="163"/>
                  </a:lnTo>
                  <a:lnTo>
                    <a:pt x="58" y="163"/>
                  </a:lnTo>
                  <a:lnTo>
                    <a:pt x="63" y="166"/>
                  </a:lnTo>
                  <a:lnTo>
                    <a:pt x="69" y="167"/>
                  </a:lnTo>
                  <a:lnTo>
                    <a:pt x="74" y="171"/>
                  </a:lnTo>
                  <a:lnTo>
                    <a:pt x="76" y="171"/>
                  </a:lnTo>
                  <a:lnTo>
                    <a:pt x="79" y="168"/>
                  </a:lnTo>
                  <a:lnTo>
                    <a:pt x="83" y="167"/>
                  </a:lnTo>
                  <a:lnTo>
                    <a:pt x="86" y="164"/>
                  </a:lnTo>
                  <a:lnTo>
                    <a:pt x="91" y="164"/>
                  </a:lnTo>
                  <a:lnTo>
                    <a:pt x="102" y="157"/>
                  </a:lnTo>
                  <a:lnTo>
                    <a:pt x="110" y="156"/>
                  </a:lnTo>
                  <a:lnTo>
                    <a:pt x="113" y="158"/>
                  </a:lnTo>
                  <a:lnTo>
                    <a:pt x="122" y="159"/>
                  </a:lnTo>
                  <a:lnTo>
                    <a:pt x="130" y="154"/>
                  </a:lnTo>
                  <a:lnTo>
                    <a:pt x="136" y="147"/>
                  </a:lnTo>
                  <a:lnTo>
                    <a:pt x="139" y="145"/>
                  </a:lnTo>
                  <a:lnTo>
                    <a:pt x="143" y="141"/>
                  </a:lnTo>
                  <a:lnTo>
                    <a:pt x="147" y="138"/>
                  </a:lnTo>
                  <a:lnTo>
                    <a:pt x="148" y="135"/>
                  </a:lnTo>
                  <a:lnTo>
                    <a:pt x="144" y="132"/>
                  </a:lnTo>
                  <a:lnTo>
                    <a:pt x="143" y="128"/>
                  </a:lnTo>
                  <a:lnTo>
                    <a:pt x="143" y="123"/>
                  </a:lnTo>
                  <a:lnTo>
                    <a:pt x="147" y="118"/>
                  </a:lnTo>
                  <a:lnTo>
                    <a:pt x="150" y="118"/>
                  </a:lnTo>
                  <a:lnTo>
                    <a:pt x="155" y="122"/>
                  </a:lnTo>
                  <a:lnTo>
                    <a:pt x="162" y="122"/>
                  </a:lnTo>
                  <a:lnTo>
                    <a:pt x="171" y="112"/>
                  </a:lnTo>
                  <a:lnTo>
                    <a:pt x="178" y="111"/>
                  </a:lnTo>
                  <a:lnTo>
                    <a:pt x="181" y="110"/>
                  </a:lnTo>
                  <a:lnTo>
                    <a:pt x="186" y="106"/>
                  </a:lnTo>
                  <a:lnTo>
                    <a:pt x="187" y="99"/>
                  </a:lnTo>
                  <a:lnTo>
                    <a:pt x="195" y="96"/>
                  </a:lnTo>
                  <a:lnTo>
                    <a:pt x="203" y="90"/>
                  </a:lnTo>
                  <a:lnTo>
                    <a:pt x="214" y="91"/>
                  </a:lnTo>
                  <a:lnTo>
                    <a:pt x="219" y="90"/>
                  </a:lnTo>
                  <a:lnTo>
                    <a:pt x="219" y="86"/>
                  </a:lnTo>
                  <a:lnTo>
                    <a:pt x="217" y="82"/>
                  </a:lnTo>
                  <a:lnTo>
                    <a:pt x="209" y="77"/>
                  </a:lnTo>
                  <a:lnTo>
                    <a:pt x="206" y="73"/>
                  </a:lnTo>
                  <a:lnTo>
                    <a:pt x="202" y="72"/>
                  </a:lnTo>
                  <a:lnTo>
                    <a:pt x="200" y="74"/>
                  </a:lnTo>
                  <a:lnTo>
                    <a:pt x="197" y="74"/>
                  </a:lnTo>
                  <a:lnTo>
                    <a:pt x="196" y="79"/>
                  </a:lnTo>
                  <a:lnTo>
                    <a:pt x="192" y="79"/>
                  </a:lnTo>
                  <a:lnTo>
                    <a:pt x="189" y="77"/>
                  </a:lnTo>
                  <a:lnTo>
                    <a:pt x="185" y="77"/>
                  </a:lnTo>
                  <a:lnTo>
                    <a:pt x="180" y="80"/>
                  </a:lnTo>
                  <a:lnTo>
                    <a:pt x="177" y="80"/>
                  </a:lnTo>
                  <a:lnTo>
                    <a:pt x="176" y="78"/>
                  </a:lnTo>
                  <a:lnTo>
                    <a:pt x="174" y="75"/>
                  </a:lnTo>
                  <a:lnTo>
                    <a:pt x="178" y="71"/>
                  </a:lnTo>
                  <a:lnTo>
                    <a:pt x="178" y="65"/>
                  </a:lnTo>
                  <a:lnTo>
                    <a:pt x="180" y="60"/>
                  </a:lnTo>
                  <a:lnTo>
                    <a:pt x="180" y="55"/>
                  </a:lnTo>
                  <a:lnTo>
                    <a:pt x="182" y="51"/>
                  </a:lnTo>
                  <a:lnTo>
                    <a:pt x="195" y="52"/>
                  </a:lnTo>
                  <a:lnTo>
                    <a:pt x="204" y="44"/>
                  </a:lnTo>
                  <a:lnTo>
                    <a:pt x="205" y="35"/>
                  </a:lnTo>
                  <a:lnTo>
                    <a:pt x="205" y="31"/>
                  </a:lnTo>
                  <a:lnTo>
                    <a:pt x="210" y="25"/>
                  </a:lnTo>
                  <a:lnTo>
                    <a:pt x="210" y="22"/>
                  </a:lnTo>
                  <a:lnTo>
                    <a:pt x="211" y="20"/>
                  </a:lnTo>
                  <a:lnTo>
                    <a:pt x="212" y="14"/>
                  </a:lnTo>
                  <a:lnTo>
                    <a:pt x="208" y="11"/>
                  </a:lnTo>
                  <a:lnTo>
                    <a:pt x="206" y="9"/>
                  </a:lnTo>
                  <a:lnTo>
                    <a:pt x="206" y="6"/>
                  </a:lnTo>
                  <a:lnTo>
                    <a:pt x="208" y="3"/>
                  </a:lnTo>
                  <a:lnTo>
                    <a:pt x="212" y="2"/>
                  </a:lnTo>
                  <a:lnTo>
                    <a:pt x="218" y="0"/>
                  </a:lnTo>
                  <a:lnTo>
                    <a:pt x="221" y="2"/>
                  </a:lnTo>
                  <a:lnTo>
                    <a:pt x="220" y="6"/>
                  </a:lnTo>
                  <a:lnTo>
                    <a:pt x="218" y="8"/>
                  </a:lnTo>
                  <a:lnTo>
                    <a:pt x="218" y="10"/>
                  </a:lnTo>
                  <a:lnTo>
                    <a:pt x="222" y="13"/>
                  </a:lnTo>
                  <a:lnTo>
                    <a:pt x="224" y="13"/>
                  </a:lnTo>
                  <a:lnTo>
                    <a:pt x="224" y="9"/>
                  </a:lnTo>
                  <a:lnTo>
                    <a:pt x="227" y="9"/>
                  </a:lnTo>
                  <a:lnTo>
                    <a:pt x="230" y="10"/>
                  </a:lnTo>
                  <a:lnTo>
                    <a:pt x="232" y="13"/>
                  </a:lnTo>
                  <a:lnTo>
                    <a:pt x="232" y="16"/>
                  </a:lnTo>
                  <a:lnTo>
                    <a:pt x="234" y="20"/>
                  </a:lnTo>
                  <a:lnTo>
                    <a:pt x="236" y="22"/>
                  </a:lnTo>
                  <a:lnTo>
                    <a:pt x="247" y="20"/>
                  </a:lnTo>
                  <a:lnTo>
                    <a:pt x="250" y="16"/>
                  </a:lnTo>
                  <a:lnTo>
                    <a:pt x="253" y="14"/>
                  </a:lnTo>
                  <a:lnTo>
                    <a:pt x="256" y="14"/>
                  </a:lnTo>
                  <a:lnTo>
                    <a:pt x="259" y="18"/>
                  </a:lnTo>
                  <a:lnTo>
                    <a:pt x="261" y="23"/>
                  </a:lnTo>
                  <a:lnTo>
                    <a:pt x="261" y="27"/>
                  </a:lnTo>
                  <a:lnTo>
                    <a:pt x="258" y="36"/>
                  </a:lnTo>
                  <a:lnTo>
                    <a:pt x="258" y="40"/>
                  </a:lnTo>
                  <a:lnTo>
                    <a:pt x="261" y="44"/>
                  </a:lnTo>
                  <a:lnTo>
                    <a:pt x="261" y="46"/>
                  </a:lnTo>
                  <a:lnTo>
                    <a:pt x="259" y="50"/>
                  </a:lnTo>
                  <a:lnTo>
                    <a:pt x="259" y="53"/>
                  </a:lnTo>
                  <a:lnTo>
                    <a:pt x="262" y="55"/>
                  </a:lnTo>
                  <a:lnTo>
                    <a:pt x="262" y="63"/>
                  </a:lnTo>
                  <a:lnTo>
                    <a:pt x="258" y="63"/>
                  </a:lnTo>
                  <a:lnTo>
                    <a:pt x="257" y="61"/>
                  </a:lnTo>
                  <a:lnTo>
                    <a:pt x="257" y="56"/>
                  </a:lnTo>
                  <a:lnTo>
                    <a:pt x="254" y="56"/>
                  </a:lnTo>
                  <a:lnTo>
                    <a:pt x="254" y="57"/>
                  </a:lnTo>
                  <a:lnTo>
                    <a:pt x="254" y="60"/>
                  </a:lnTo>
                  <a:lnTo>
                    <a:pt x="251" y="63"/>
                  </a:lnTo>
                  <a:lnTo>
                    <a:pt x="249" y="66"/>
                  </a:lnTo>
                  <a:lnTo>
                    <a:pt x="249" y="69"/>
                  </a:lnTo>
                  <a:lnTo>
                    <a:pt x="244" y="74"/>
                  </a:lnTo>
                  <a:lnTo>
                    <a:pt x="244" y="78"/>
                  </a:lnTo>
                  <a:lnTo>
                    <a:pt x="246" y="81"/>
                  </a:lnTo>
                  <a:lnTo>
                    <a:pt x="249" y="84"/>
                  </a:lnTo>
                  <a:lnTo>
                    <a:pt x="252" y="84"/>
                  </a:lnTo>
                  <a:lnTo>
                    <a:pt x="252" y="82"/>
                  </a:lnTo>
                  <a:lnTo>
                    <a:pt x="254" y="81"/>
                  </a:lnTo>
                  <a:lnTo>
                    <a:pt x="255" y="81"/>
                  </a:lnTo>
                  <a:lnTo>
                    <a:pt x="257" y="84"/>
                  </a:lnTo>
                  <a:lnTo>
                    <a:pt x="257" y="86"/>
                  </a:lnTo>
                  <a:lnTo>
                    <a:pt x="254" y="86"/>
                  </a:lnTo>
                  <a:lnTo>
                    <a:pt x="252" y="88"/>
                  </a:lnTo>
                  <a:lnTo>
                    <a:pt x="252" y="90"/>
                  </a:lnTo>
                  <a:lnTo>
                    <a:pt x="255" y="92"/>
                  </a:lnTo>
                  <a:lnTo>
                    <a:pt x="248" y="98"/>
                  </a:lnTo>
                  <a:lnTo>
                    <a:pt x="247" y="98"/>
                  </a:lnTo>
                  <a:lnTo>
                    <a:pt x="244" y="96"/>
                  </a:lnTo>
                  <a:lnTo>
                    <a:pt x="242" y="94"/>
                  </a:lnTo>
                  <a:lnTo>
                    <a:pt x="240" y="94"/>
                  </a:lnTo>
                  <a:lnTo>
                    <a:pt x="238" y="96"/>
                  </a:lnTo>
                  <a:lnTo>
                    <a:pt x="238" y="100"/>
                  </a:lnTo>
                  <a:lnTo>
                    <a:pt x="240" y="100"/>
                  </a:lnTo>
                  <a:lnTo>
                    <a:pt x="245" y="105"/>
                  </a:lnTo>
                  <a:lnTo>
                    <a:pt x="245" y="111"/>
                  </a:lnTo>
                  <a:lnTo>
                    <a:pt x="247" y="113"/>
                  </a:lnTo>
                  <a:lnTo>
                    <a:pt x="249" y="119"/>
                  </a:lnTo>
                  <a:lnTo>
                    <a:pt x="252" y="119"/>
                  </a:lnTo>
                  <a:lnTo>
                    <a:pt x="252" y="118"/>
                  </a:lnTo>
                  <a:lnTo>
                    <a:pt x="256" y="113"/>
                  </a:lnTo>
                  <a:lnTo>
                    <a:pt x="257" y="113"/>
                  </a:lnTo>
                  <a:lnTo>
                    <a:pt x="261" y="121"/>
                  </a:lnTo>
                  <a:lnTo>
                    <a:pt x="261" y="124"/>
                  </a:lnTo>
                  <a:lnTo>
                    <a:pt x="265" y="128"/>
                  </a:lnTo>
                  <a:lnTo>
                    <a:pt x="265" y="135"/>
                  </a:lnTo>
                  <a:lnTo>
                    <a:pt x="264" y="137"/>
                  </a:lnTo>
                  <a:lnTo>
                    <a:pt x="262" y="137"/>
                  </a:lnTo>
                  <a:lnTo>
                    <a:pt x="261" y="136"/>
                  </a:lnTo>
                  <a:lnTo>
                    <a:pt x="255" y="136"/>
                  </a:lnTo>
                  <a:lnTo>
                    <a:pt x="251" y="141"/>
                  </a:lnTo>
                  <a:lnTo>
                    <a:pt x="236" y="155"/>
                  </a:lnTo>
                  <a:lnTo>
                    <a:pt x="233" y="155"/>
                  </a:lnTo>
                  <a:lnTo>
                    <a:pt x="230" y="152"/>
                  </a:lnTo>
                  <a:lnTo>
                    <a:pt x="230" y="150"/>
                  </a:lnTo>
                  <a:lnTo>
                    <a:pt x="229" y="149"/>
                  </a:lnTo>
                  <a:lnTo>
                    <a:pt x="227" y="149"/>
                  </a:lnTo>
                  <a:lnTo>
                    <a:pt x="225" y="151"/>
                  </a:lnTo>
                  <a:lnTo>
                    <a:pt x="225" y="154"/>
                  </a:lnTo>
                  <a:lnTo>
                    <a:pt x="228" y="158"/>
                  </a:lnTo>
                  <a:lnTo>
                    <a:pt x="228" y="164"/>
                  </a:lnTo>
                  <a:lnTo>
                    <a:pt x="218" y="164"/>
                  </a:lnTo>
                  <a:lnTo>
                    <a:pt x="217" y="163"/>
                  </a:lnTo>
                  <a:lnTo>
                    <a:pt x="217" y="161"/>
                  </a:lnTo>
                  <a:lnTo>
                    <a:pt x="212" y="153"/>
                  </a:lnTo>
                  <a:lnTo>
                    <a:pt x="211" y="148"/>
                  </a:lnTo>
                  <a:lnTo>
                    <a:pt x="209" y="147"/>
                  </a:lnTo>
                  <a:lnTo>
                    <a:pt x="206" y="147"/>
                  </a:lnTo>
                  <a:lnTo>
                    <a:pt x="200" y="151"/>
                  </a:lnTo>
                  <a:lnTo>
                    <a:pt x="200" y="159"/>
                  </a:lnTo>
                  <a:lnTo>
                    <a:pt x="194" y="159"/>
                  </a:lnTo>
                  <a:lnTo>
                    <a:pt x="190" y="160"/>
                  </a:lnTo>
                  <a:lnTo>
                    <a:pt x="186" y="164"/>
                  </a:lnTo>
                  <a:lnTo>
                    <a:pt x="184" y="167"/>
                  </a:lnTo>
                  <a:lnTo>
                    <a:pt x="183" y="167"/>
                  </a:lnTo>
                  <a:lnTo>
                    <a:pt x="180" y="164"/>
                  </a:lnTo>
                  <a:lnTo>
                    <a:pt x="180" y="163"/>
                  </a:lnTo>
                  <a:lnTo>
                    <a:pt x="182" y="162"/>
                  </a:lnTo>
                  <a:lnTo>
                    <a:pt x="182" y="160"/>
                  </a:lnTo>
                  <a:lnTo>
                    <a:pt x="178" y="157"/>
                  </a:lnTo>
                  <a:lnTo>
                    <a:pt x="176" y="156"/>
                  </a:lnTo>
                  <a:lnTo>
                    <a:pt x="174" y="158"/>
                  </a:lnTo>
                  <a:lnTo>
                    <a:pt x="174" y="164"/>
                  </a:lnTo>
                  <a:lnTo>
                    <a:pt x="172" y="164"/>
                  </a:lnTo>
                  <a:lnTo>
                    <a:pt x="170" y="167"/>
                  </a:lnTo>
                  <a:lnTo>
                    <a:pt x="170" y="174"/>
                  </a:lnTo>
                  <a:lnTo>
                    <a:pt x="173" y="176"/>
                  </a:lnTo>
                  <a:lnTo>
                    <a:pt x="173" y="179"/>
                  </a:lnTo>
                  <a:lnTo>
                    <a:pt x="166" y="184"/>
                  </a:lnTo>
                  <a:lnTo>
                    <a:pt x="158" y="184"/>
                  </a:lnTo>
                  <a:lnTo>
                    <a:pt x="154" y="187"/>
                  </a:lnTo>
                  <a:lnTo>
                    <a:pt x="150" y="193"/>
                  </a:lnTo>
                  <a:lnTo>
                    <a:pt x="147" y="196"/>
                  </a:lnTo>
                  <a:lnTo>
                    <a:pt x="146" y="198"/>
                  </a:lnTo>
                  <a:lnTo>
                    <a:pt x="143" y="196"/>
                  </a:lnTo>
                  <a:lnTo>
                    <a:pt x="139" y="196"/>
                  </a:lnTo>
                  <a:lnTo>
                    <a:pt x="139" y="198"/>
                  </a:lnTo>
                  <a:lnTo>
                    <a:pt x="138" y="199"/>
                  </a:lnTo>
                  <a:lnTo>
                    <a:pt x="136" y="197"/>
                  </a:lnTo>
                  <a:lnTo>
                    <a:pt x="134" y="197"/>
                  </a:lnTo>
                  <a:lnTo>
                    <a:pt x="132" y="201"/>
                  </a:lnTo>
                  <a:lnTo>
                    <a:pt x="129" y="202"/>
                  </a:lnTo>
                  <a:lnTo>
                    <a:pt x="126" y="206"/>
                  </a:lnTo>
                  <a:lnTo>
                    <a:pt x="125" y="209"/>
                  </a:lnTo>
                  <a:lnTo>
                    <a:pt x="121" y="212"/>
                  </a:lnTo>
                  <a:lnTo>
                    <a:pt x="121" y="223"/>
                  </a:lnTo>
                  <a:lnTo>
                    <a:pt x="114" y="223"/>
                  </a:lnTo>
                  <a:lnTo>
                    <a:pt x="106" y="222"/>
                  </a:lnTo>
                  <a:lnTo>
                    <a:pt x="101" y="218"/>
                  </a:lnTo>
                  <a:lnTo>
                    <a:pt x="96" y="217"/>
                  </a:lnTo>
                  <a:lnTo>
                    <a:pt x="96" y="216"/>
                  </a:lnTo>
                  <a:lnTo>
                    <a:pt x="96" y="214"/>
                  </a:lnTo>
                  <a:lnTo>
                    <a:pt x="99" y="207"/>
                  </a:lnTo>
                  <a:lnTo>
                    <a:pt x="99" y="203"/>
                  </a:lnTo>
                  <a:lnTo>
                    <a:pt x="97" y="200"/>
                  </a:lnTo>
                  <a:lnTo>
                    <a:pt x="95" y="200"/>
                  </a:lnTo>
                  <a:lnTo>
                    <a:pt x="93" y="202"/>
                  </a:lnTo>
                  <a:lnTo>
                    <a:pt x="90" y="203"/>
                  </a:lnTo>
                  <a:lnTo>
                    <a:pt x="90" y="206"/>
                  </a:lnTo>
                  <a:lnTo>
                    <a:pt x="88" y="209"/>
                  </a:lnTo>
                  <a:lnTo>
                    <a:pt x="87" y="213"/>
                  </a:lnTo>
                  <a:lnTo>
                    <a:pt x="87" y="218"/>
                  </a:lnTo>
                  <a:lnTo>
                    <a:pt x="85" y="221"/>
                  </a:lnTo>
                  <a:lnTo>
                    <a:pt x="82" y="221"/>
                  </a:lnTo>
                  <a:lnTo>
                    <a:pt x="80" y="223"/>
                  </a:lnTo>
                  <a:lnTo>
                    <a:pt x="75" y="223"/>
                  </a:lnTo>
                  <a:lnTo>
                    <a:pt x="72" y="225"/>
                  </a:lnTo>
                  <a:lnTo>
                    <a:pt x="70" y="227"/>
                  </a:lnTo>
                  <a:lnTo>
                    <a:pt x="65" y="226"/>
                  </a:lnTo>
                  <a:lnTo>
                    <a:pt x="61" y="218"/>
                  </a:lnTo>
                  <a:lnTo>
                    <a:pt x="61" y="212"/>
                  </a:lnTo>
                  <a:lnTo>
                    <a:pt x="62" y="210"/>
                  </a:lnTo>
                  <a:lnTo>
                    <a:pt x="68" y="205"/>
                  </a:lnTo>
                  <a:lnTo>
                    <a:pt x="70" y="201"/>
                  </a:lnTo>
                  <a:lnTo>
                    <a:pt x="68" y="198"/>
                  </a:lnTo>
                  <a:lnTo>
                    <a:pt x="64" y="199"/>
                  </a:lnTo>
                  <a:lnTo>
                    <a:pt x="56" y="204"/>
                  </a:lnTo>
                  <a:lnTo>
                    <a:pt x="55" y="204"/>
                  </a:lnTo>
                  <a:lnTo>
                    <a:pt x="53" y="202"/>
                  </a:lnTo>
                  <a:lnTo>
                    <a:pt x="48" y="202"/>
                  </a:lnTo>
                  <a:lnTo>
                    <a:pt x="45" y="203"/>
                  </a:lnTo>
                  <a:lnTo>
                    <a:pt x="44" y="206"/>
                  </a:lnTo>
                  <a:lnTo>
                    <a:pt x="44" y="209"/>
                  </a:lnTo>
                  <a:lnTo>
                    <a:pt x="43" y="210"/>
                  </a:lnTo>
                  <a:lnTo>
                    <a:pt x="41" y="210"/>
                  </a:lnTo>
                  <a:lnTo>
                    <a:pt x="38" y="208"/>
                  </a:lnTo>
                  <a:lnTo>
                    <a:pt x="33" y="203"/>
                  </a:lnTo>
                  <a:lnTo>
                    <a:pt x="31" y="199"/>
                  </a:lnTo>
                  <a:lnTo>
                    <a:pt x="29" y="197"/>
                  </a:lnTo>
                  <a:lnTo>
                    <a:pt x="24" y="192"/>
                  </a:lnTo>
                  <a:lnTo>
                    <a:pt x="22" y="193"/>
                  </a:lnTo>
                  <a:lnTo>
                    <a:pt x="21" y="191"/>
                  </a:lnTo>
                  <a:lnTo>
                    <a:pt x="22" y="189"/>
                  </a:lnTo>
                  <a:lnTo>
                    <a:pt x="26" y="186"/>
                  </a:lnTo>
                  <a:lnTo>
                    <a:pt x="28" y="181"/>
                  </a:lnTo>
                  <a:lnTo>
                    <a:pt x="28" y="180"/>
                  </a:lnTo>
                  <a:lnTo>
                    <a:pt x="27" y="178"/>
                  </a:lnTo>
                  <a:lnTo>
                    <a:pt x="21" y="178"/>
                  </a:lnTo>
                  <a:lnTo>
                    <a:pt x="15" y="179"/>
                  </a:lnTo>
                  <a:lnTo>
                    <a:pt x="11" y="182"/>
                  </a:lnTo>
                  <a:lnTo>
                    <a:pt x="9" y="182"/>
                  </a:lnTo>
                  <a:lnTo>
                    <a:pt x="9" y="176"/>
                  </a:lnTo>
                  <a:lnTo>
                    <a:pt x="3" y="170"/>
                  </a:lnTo>
                  <a:lnTo>
                    <a:pt x="3" y="168"/>
                  </a:lnTo>
                  <a:lnTo>
                    <a:pt x="4" y="165"/>
                  </a:lnTo>
                  <a:lnTo>
                    <a:pt x="4" y="160"/>
                  </a:lnTo>
                  <a:lnTo>
                    <a:pt x="0" y="155"/>
                  </a:lnTo>
                  <a:lnTo>
                    <a:pt x="0" y="151"/>
                  </a:lnTo>
                  <a:lnTo>
                    <a:pt x="2" y="150"/>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13" name="Freeform 12"/>
            <p:cNvSpPr/>
            <p:nvPr/>
          </p:nvSpPr>
          <p:spPr bwMode="auto">
            <a:xfrm>
              <a:off x="5884669" y="567833"/>
              <a:ext cx="1154803" cy="1043599"/>
            </a:xfrm>
            <a:custGeom>
              <a:avLst/>
              <a:gdLst>
                <a:gd name="T0" fmla="*/ 94095 w 135"/>
                <a:gd name="T1" fmla="*/ 0 h 122"/>
                <a:gd name="T2" fmla="*/ 265177 w 135"/>
                <a:gd name="T3" fmla="*/ 8554 h 122"/>
                <a:gd name="T4" fmla="*/ 402042 w 135"/>
                <a:gd name="T5" fmla="*/ 179636 h 122"/>
                <a:gd name="T6" fmla="*/ 470475 w 135"/>
                <a:gd name="T7" fmla="*/ 248069 h 122"/>
                <a:gd name="T8" fmla="*/ 521800 w 135"/>
                <a:gd name="T9" fmla="*/ 325055 h 122"/>
                <a:gd name="T10" fmla="*/ 641557 w 135"/>
                <a:gd name="T11" fmla="*/ 376380 h 122"/>
                <a:gd name="T12" fmla="*/ 761314 w 135"/>
                <a:gd name="T13" fmla="*/ 410596 h 122"/>
                <a:gd name="T14" fmla="*/ 829747 w 135"/>
                <a:gd name="T15" fmla="*/ 521800 h 122"/>
                <a:gd name="T16" fmla="*/ 1000829 w 135"/>
                <a:gd name="T17" fmla="*/ 427705 h 122"/>
                <a:gd name="T18" fmla="*/ 1137695 w 135"/>
                <a:gd name="T19" fmla="*/ 367826 h 122"/>
                <a:gd name="T20" fmla="*/ 1154803 w 135"/>
                <a:gd name="T21" fmla="*/ 461921 h 122"/>
                <a:gd name="T22" fmla="*/ 1137695 w 135"/>
                <a:gd name="T23" fmla="*/ 590232 h 122"/>
                <a:gd name="T24" fmla="*/ 1129141 w 135"/>
                <a:gd name="T25" fmla="*/ 769868 h 122"/>
                <a:gd name="T26" fmla="*/ 1060708 w 135"/>
                <a:gd name="T27" fmla="*/ 778422 h 122"/>
                <a:gd name="T28" fmla="*/ 1000829 w 135"/>
                <a:gd name="T29" fmla="*/ 812639 h 122"/>
                <a:gd name="T30" fmla="*/ 1009383 w 135"/>
                <a:gd name="T31" fmla="*/ 881071 h 122"/>
                <a:gd name="T32" fmla="*/ 1043600 w 135"/>
                <a:gd name="T33" fmla="*/ 1017937 h 122"/>
                <a:gd name="T34" fmla="*/ 966613 w 135"/>
                <a:gd name="T35" fmla="*/ 983720 h 122"/>
                <a:gd name="T36" fmla="*/ 940950 w 135"/>
                <a:gd name="T37" fmla="*/ 975166 h 122"/>
                <a:gd name="T38" fmla="*/ 881072 w 135"/>
                <a:gd name="T39" fmla="*/ 1009383 h 122"/>
                <a:gd name="T40" fmla="*/ 838301 w 135"/>
                <a:gd name="T41" fmla="*/ 1043599 h 122"/>
                <a:gd name="T42" fmla="*/ 744206 w 135"/>
                <a:gd name="T43" fmla="*/ 958058 h 122"/>
                <a:gd name="T44" fmla="*/ 667219 w 135"/>
                <a:gd name="T45" fmla="*/ 932396 h 122"/>
                <a:gd name="T46" fmla="*/ 598787 w 135"/>
                <a:gd name="T47" fmla="*/ 898180 h 122"/>
                <a:gd name="T48" fmla="*/ 547462 w 135"/>
                <a:gd name="T49" fmla="*/ 898180 h 122"/>
                <a:gd name="T50" fmla="*/ 530354 w 135"/>
                <a:gd name="T51" fmla="*/ 846855 h 122"/>
                <a:gd name="T52" fmla="*/ 393488 w 135"/>
                <a:gd name="T53" fmla="*/ 898180 h 122"/>
                <a:gd name="T54" fmla="*/ 333610 w 135"/>
                <a:gd name="T55" fmla="*/ 829747 h 122"/>
                <a:gd name="T56" fmla="*/ 290839 w 135"/>
                <a:gd name="T57" fmla="*/ 821193 h 122"/>
                <a:gd name="T58" fmla="*/ 333610 w 135"/>
                <a:gd name="T59" fmla="*/ 786976 h 122"/>
                <a:gd name="T60" fmla="*/ 307947 w 135"/>
                <a:gd name="T61" fmla="*/ 744206 h 122"/>
                <a:gd name="T62" fmla="*/ 265177 w 135"/>
                <a:gd name="T63" fmla="*/ 769868 h 122"/>
                <a:gd name="T64" fmla="*/ 222406 w 135"/>
                <a:gd name="T65" fmla="*/ 684327 h 122"/>
                <a:gd name="T66" fmla="*/ 282285 w 135"/>
                <a:gd name="T67" fmla="*/ 590232 h 122"/>
                <a:gd name="T68" fmla="*/ 307947 w 135"/>
                <a:gd name="T69" fmla="*/ 530354 h 122"/>
                <a:gd name="T70" fmla="*/ 342164 w 135"/>
                <a:gd name="T71" fmla="*/ 590232 h 122"/>
                <a:gd name="T72" fmla="*/ 350718 w 135"/>
                <a:gd name="T73" fmla="*/ 504691 h 122"/>
                <a:gd name="T74" fmla="*/ 367826 w 135"/>
                <a:gd name="T75" fmla="*/ 427705 h 122"/>
                <a:gd name="T76" fmla="*/ 367826 w 135"/>
                <a:gd name="T77" fmla="*/ 282285 h 122"/>
                <a:gd name="T78" fmla="*/ 325056 w 135"/>
                <a:gd name="T79" fmla="*/ 171082 h 122"/>
                <a:gd name="T80" fmla="*/ 248069 w 135"/>
                <a:gd name="T81" fmla="*/ 222406 h 122"/>
                <a:gd name="T82" fmla="*/ 119757 w 135"/>
                <a:gd name="T83" fmla="*/ 188190 h 122"/>
                <a:gd name="T84" fmla="*/ 76987 w 135"/>
                <a:gd name="T85" fmla="*/ 128311 h 122"/>
                <a:gd name="T86" fmla="*/ 34216 w 135"/>
                <a:gd name="T87" fmla="*/ 162528 h 122"/>
                <a:gd name="T88" fmla="*/ 17108 w 135"/>
                <a:gd name="T89" fmla="*/ 102649 h 1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22"/>
                <a:gd name="T137" fmla="*/ 135 w 135"/>
                <a:gd name="T138" fmla="*/ 122 h 1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22">
                  <a:moveTo>
                    <a:pt x="0" y="6"/>
                  </a:moveTo>
                  <a:lnTo>
                    <a:pt x="5" y="3"/>
                  </a:lnTo>
                  <a:lnTo>
                    <a:pt x="11" y="0"/>
                  </a:lnTo>
                  <a:lnTo>
                    <a:pt x="18" y="0"/>
                  </a:lnTo>
                  <a:lnTo>
                    <a:pt x="21" y="2"/>
                  </a:lnTo>
                  <a:lnTo>
                    <a:pt x="31" y="1"/>
                  </a:lnTo>
                  <a:lnTo>
                    <a:pt x="35" y="3"/>
                  </a:lnTo>
                  <a:lnTo>
                    <a:pt x="47" y="18"/>
                  </a:lnTo>
                  <a:lnTo>
                    <a:pt x="47" y="21"/>
                  </a:lnTo>
                  <a:lnTo>
                    <a:pt x="48" y="23"/>
                  </a:lnTo>
                  <a:lnTo>
                    <a:pt x="50" y="24"/>
                  </a:lnTo>
                  <a:lnTo>
                    <a:pt x="55" y="29"/>
                  </a:lnTo>
                  <a:lnTo>
                    <a:pt x="56" y="34"/>
                  </a:lnTo>
                  <a:lnTo>
                    <a:pt x="58" y="35"/>
                  </a:lnTo>
                  <a:lnTo>
                    <a:pt x="61" y="38"/>
                  </a:lnTo>
                  <a:lnTo>
                    <a:pt x="61" y="43"/>
                  </a:lnTo>
                  <a:lnTo>
                    <a:pt x="72" y="43"/>
                  </a:lnTo>
                  <a:lnTo>
                    <a:pt x="75" y="44"/>
                  </a:lnTo>
                  <a:lnTo>
                    <a:pt x="80" y="43"/>
                  </a:lnTo>
                  <a:lnTo>
                    <a:pt x="85" y="48"/>
                  </a:lnTo>
                  <a:lnTo>
                    <a:pt x="89" y="48"/>
                  </a:lnTo>
                  <a:lnTo>
                    <a:pt x="92" y="50"/>
                  </a:lnTo>
                  <a:lnTo>
                    <a:pt x="94" y="56"/>
                  </a:lnTo>
                  <a:lnTo>
                    <a:pt x="97" y="61"/>
                  </a:lnTo>
                  <a:lnTo>
                    <a:pt x="101" y="62"/>
                  </a:lnTo>
                  <a:lnTo>
                    <a:pt x="111" y="58"/>
                  </a:lnTo>
                  <a:lnTo>
                    <a:pt x="117" y="50"/>
                  </a:lnTo>
                  <a:lnTo>
                    <a:pt x="128" y="40"/>
                  </a:lnTo>
                  <a:lnTo>
                    <a:pt x="132" y="40"/>
                  </a:lnTo>
                  <a:lnTo>
                    <a:pt x="133" y="43"/>
                  </a:lnTo>
                  <a:lnTo>
                    <a:pt x="131" y="44"/>
                  </a:lnTo>
                  <a:lnTo>
                    <a:pt x="131" y="50"/>
                  </a:lnTo>
                  <a:lnTo>
                    <a:pt x="135" y="54"/>
                  </a:lnTo>
                  <a:lnTo>
                    <a:pt x="135" y="61"/>
                  </a:lnTo>
                  <a:lnTo>
                    <a:pt x="133" y="65"/>
                  </a:lnTo>
                  <a:lnTo>
                    <a:pt x="133" y="69"/>
                  </a:lnTo>
                  <a:lnTo>
                    <a:pt x="133" y="80"/>
                  </a:lnTo>
                  <a:lnTo>
                    <a:pt x="132" y="82"/>
                  </a:lnTo>
                  <a:lnTo>
                    <a:pt x="132" y="90"/>
                  </a:lnTo>
                  <a:lnTo>
                    <a:pt x="130" y="92"/>
                  </a:lnTo>
                  <a:lnTo>
                    <a:pt x="125" y="93"/>
                  </a:lnTo>
                  <a:lnTo>
                    <a:pt x="124" y="91"/>
                  </a:lnTo>
                  <a:lnTo>
                    <a:pt x="120" y="91"/>
                  </a:lnTo>
                  <a:lnTo>
                    <a:pt x="119" y="93"/>
                  </a:lnTo>
                  <a:lnTo>
                    <a:pt x="117" y="95"/>
                  </a:lnTo>
                  <a:lnTo>
                    <a:pt x="115" y="96"/>
                  </a:lnTo>
                  <a:lnTo>
                    <a:pt x="115" y="100"/>
                  </a:lnTo>
                  <a:lnTo>
                    <a:pt x="118" y="103"/>
                  </a:lnTo>
                  <a:lnTo>
                    <a:pt x="118" y="107"/>
                  </a:lnTo>
                  <a:lnTo>
                    <a:pt x="122" y="114"/>
                  </a:lnTo>
                  <a:lnTo>
                    <a:pt x="122" y="119"/>
                  </a:lnTo>
                  <a:lnTo>
                    <a:pt x="120" y="119"/>
                  </a:lnTo>
                  <a:lnTo>
                    <a:pt x="117" y="119"/>
                  </a:lnTo>
                  <a:lnTo>
                    <a:pt x="113" y="115"/>
                  </a:lnTo>
                  <a:lnTo>
                    <a:pt x="112" y="113"/>
                  </a:lnTo>
                  <a:lnTo>
                    <a:pt x="110" y="112"/>
                  </a:lnTo>
                  <a:lnTo>
                    <a:pt x="110" y="114"/>
                  </a:lnTo>
                  <a:lnTo>
                    <a:pt x="108" y="114"/>
                  </a:lnTo>
                  <a:lnTo>
                    <a:pt x="103" y="117"/>
                  </a:lnTo>
                  <a:lnTo>
                    <a:pt x="103" y="118"/>
                  </a:lnTo>
                  <a:lnTo>
                    <a:pt x="105" y="118"/>
                  </a:lnTo>
                  <a:lnTo>
                    <a:pt x="100" y="122"/>
                  </a:lnTo>
                  <a:lnTo>
                    <a:pt x="98" y="122"/>
                  </a:lnTo>
                  <a:lnTo>
                    <a:pt x="91" y="115"/>
                  </a:lnTo>
                  <a:lnTo>
                    <a:pt x="89" y="112"/>
                  </a:lnTo>
                  <a:lnTo>
                    <a:pt x="87" y="112"/>
                  </a:lnTo>
                  <a:lnTo>
                    <a:pt x="85" y="117"/>
                  </a:lnTo>
                  <a:lnTo>
                    <a:pt x="83" y="117"/>
                  </a:lnTo>
                  <a:lnTo>
                    <a:pt x="78" y="109"/>
                  </a:lnTo>
                  <a:lnTo>
                    <a:pt x="75" y="109"/>
                  </a:lnTo>
                  <a:lnTo>
                    <a:pt x="72" y="105"/>
                  </a:lnTo>
                  <a:lnTo>
                    <a:pt x="70" y="105"/>
                  </a:lnTo>
                  <a:lnTo>
                    <a:pt x="67" y="107"/>
                  </a:lnTo>
                  <a:lnTo>
                    <a:pt x="65" y="107"/>
                  </a:lnTo>
                  <a:lnTo>
                    <a:pt x="64" y="105"/>
                  </a:lnTo>
                  <a:lnTo>
                    <a:pt x="64" y="100"/>
                  </a:lnTo>
                  <a:lnTo>
                    <a:pt x="63" y="99"/>
                  </a:lnTo>
                  <a:lnTo>
                    <a:pt x="62" y="99"/>
                  </a:lnTo>
                  <a:lnTo>
                    <a:pt x="56" y="104"/>
                  </a:lnTo>
                  <a:lnTo>
                    <a:pt x="49" y="107"/>
                  </a:lnTo>
                  <a:lnTo>
                    <a:pt x="46" y="105"/>
                  </a:lnTo>
                  <a:lnTo>
                    <a:pt x="43" y="102"/>
                  </a:lnTo>
                  <a:lnTo>
                    <a:pt x="41" y="99"/>
                  </a:lnTo>
                  <a:lnTo>
                    <a:pt x="39" y="97"/>
                  </a:lnTo>
                  <a:lnTo>
                    <a:pt x="38" y="97"/>
                  </a:lnTo>
                  <a:lnTo>
                    <a:pt x="37" y="98"/>
                  </a:lnTo>
                  <a:lnTo>
                    <a:pt x="34" y="96"/>
                  </a:lnTo>
                  <a:lnTo>
                    <a:pt x="34" y="94"/>
                  </a:lnTo>
                  <a:lnTo>
                    <a:pt x="36" y="92"/>
                  </a:lnTo>
                  <a:lnTo>
                    <a:pt x="39" y="92"/>
                  </a:lnTo>
                  <a:lnTo>
                    <a:pt x="39" y="90"/>
                  </a:lnTo>
                  <a:lnTo>
                    <a:pt x="37" y="87"/>
                  </a:lnTo>
                  <a:lnTo>
                    <a:pt x="36" y="87"/>
                  </a:lnTo>
                  <a:lnTo>
                    <a:pt x="34" y="88"/>
                  </a:lnTo>
                  <a:lnTo>
                    <a:pt x="34" y="90"/>
                  </a:lnTo>
                  <a:lnTo>
                    <a:pt x="31" y="90"/>
                  </a:lnTo>
                  <a:lnTo>
                    <a:pt x="28" y="87"/>
                  </a:lnTo>
                  <a:lnTo>
                    <a:pt x="26" y="84"/>
                  </a:lnTo>
                  <a:lnTo>
                    <a:pt x="26" y="80"/>
                  </a:lnTo>
                  <a:lnTo>
                    <a:pt x="31" y="75"/>
                  </a:lnTo>
                  <a:lnTo>
                    <a:pt x="31" y="72"/>
                  </a:lnTo>
                  <a:lnTo>
                    <a:pt x="33" y="69"/>
                  </a:lnTo>
                  <a:lnTo>
                    <a:pt x="36" y="66"/>
                  </a:lnTo>
                  <a:lnTo>
                    <a:pt x="36" y="63"/>
                  </a:lnTo>
                  <a:lnTo>
                    <a:pt x="36" y="62"/>
                  </a:lnTo>
                  <a:lnTo>
                    <a:pt x="39" y="62"/>
                  </a:lnTo>
                  <a:lnTo>
                    <a:pt x="39" y="67"/>
                  </a:lnTo>
                  <a:lnTo>
                    <a:pt x="40" y="69"/>
                  </a:lnTo>
                  <a:lnTo>
                    <a:pt x="44" y="69"/>
                  </a:lnTo>
                  <a:lnTo>
                    <a:pt x="44" y="61"/>
                  </a:lnTo>
                  <a:lnTo>
                    <a:pt x="41" y="59"/>
                  </a:lnTo>
                  <a:lnTo>
                    <a:pt x="41" y="56"/>
                  </a:lnTo>
                  <a:lnTo>
                    <a:pt x="43" y="52"/>
                  </a:lnTo>
                  <a:lnTo>
                    <a:pt x="43" y="50"/>
                  </a:lnTo>
                  <a:lnTo>
                    <a:pt x="40" y="46"/>
                  </a:lnTo>
                  <a:lnTo>
                    <a:pt x="40" y="42"/>
                  </a:lnTo>
                  <a:lnTo>
                    <a:pt x="43" y="33"/>
                  </a:lnTo>
                  <a:lnTo>
                    <a:pt x="43" y="29"/>
                  </a:lnTo>
                  <a:lnTo>
                    <a:pt x="41" y="24"/>
                  </a:lnTo>
                  <a:lnTo>
                    <a:pt x="38" y="20"/>
                  </a:lnTo>
                  <a:lnTo>
                    <a:pt x="35" y="20"/>
                  </a:lnTo>
                  <a:lnTo>
                    <a:pt x="32" y="22"/>
                  </a:lnTo>
                  <a:lnTo>
                    <a:pt x="29" y="26"/>
                  </a:lnTo>
                  <a:lnTo>
                    <a:pt x="18" y="29"/>
                  </a:lnTo>
                  <a:lnTo>
                    <a:pt x="16" y="26"/>
                  </a:lnTo>
                  <a:lnTo>
                    <a:pt x="14" y="22"/>
                  </a:lnTo>
                  <a:lnTo>
                    <a:pt x="14" y="19"/>
                  </a:lnTo>
                  <a:lnTo>
                    <a:pt x="12" y="16"/>
                  </a:lnTo>
                  <a:lnTo>
                    <a:pt x="9" y="15"/>
                  </a:lnTo>
                  <a:lnTo>
                    <a:pt x="6" y="15"/>
                  </a:lnTo>
                  <a:lnTo>
                    <a:pt x="6" y="19"/>
                  </a:lnTo>
                  <a:lnTo>
                    <a:pt x="4" y="19"/>
                  </a:lnTo>
                  <a:lnTo>
                    <a:pt x="0" y="16"/>
                  </a:lnTo>
                  <a:lnTo>
                    <a:pt x="0" y="14"/>
                  </a:lnTo>
                  <a:lnTo>
                    <a:pt x="2" y="12"/>
                  </a:lnTo>
                  <a:lnTo>
                    <a:pt x="3" y="8"/>
                  </a:lnTo>
                  <a:lnTo>
                    <a:pt x="0" y="6"/>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14" name="Freeform 13"/>
            <p:cNvSpPr/>
            <p:nvPr/>
          </p:nvSpPr>
          <p:spPr bwMode="auto">
            <a:xfrm>
              <a:off x="3883011" y="3553212"/>
              <a:ext cx="932396" cy="975167"/>
            </a:xfrm>
            <a:custGeom>
              <a:avLst/>
              <a:gdLst>
                <a:gd name="T0" fmla="*/ 786976 w 109"/>
                <a:gd name="T1" fmla="*/ 727098 h 114"/>
                <a:gd name="T2" fmla="*/ 692881 w 109"/>
                <a:gd name="T3" fmla="*/ 804085 h 114"/>
                <a:gd name="T4" fmla="*/ 633003 w 109"/>
                <a:gd name="T5" fmla="*/ 778423 h 114"/>
                <a:gd name="T6" fmla="*/ 547462 w 109"/>
                <a:gd name="T7" fmla="*/ 769869 h 114"/>
                <a:gd name="T8" fmla="*/ 470475 w 109"/>
                <a:gd name="T9" fmla="*/ 804085 h 114"/>
                <a:gd name="T10" fmla="*/ 427705 w 109"/>
                <a:gd name="T11" fmla="*/ 804085 h 114"/>
                <a:gd name="T12" fmla="*/ 444813 w 109"/>
                <a:gd name="T13" fmla="*/ 898180 h 114"/>
                <a:gd name="T14" fmla="*/ 453367 w 109"/>
                <a:gd name="T15" fmla="*/ 949505 h 114"/>
                <a:gd name="T16" fmla="*/ 376380 w 109"/>
                <a:gd name="T17" fmla="*/ 940951 h 114"/>
                <a:gd name="T18" fmla="*/ 307947 w 109"/>
                <a:gd name="T19" fmla="*/ 915288 h 114"/>
                <a:gd name="T20" fmla="*/ 205298 w 109"/>
                <a:gd name="T21" fmla="*/ 838301 h 114"/>
                <a:gd name="T22" fmla="*/ 179636 w 109"/>
                <a:gd name="T23" fmla="*/ 752761 h 114"/>
                <a:gd name="T24" fmla="*/ 136865 w 109"/>
                <a:gd name="T25" fmla="*/ 701436 h 114"/>
                <a:gd name="T26" fmla="*/ 128311 w 109"/>
                <a:gd name="T27" fmla="*/ 641557 h 114"/>
                <a:gd name="T28" fmla="*/ 76987 w 109"/>
                <a:gd name="T29" fmla="*/ 581679 h 114"/>
                <a:gd name="T30" fmla="*/ 0 w 109"/>
                <a:gd name="T31" fmla="*/ 504692 h 114"/>
                <a:gd name="T32" fmla="*/ 119757 w 109"/>
                <a:gd name="T33" fmla="*/ 333610 h 114"/>
                <a:gd name="T34" fmla="*/ 136865 w 109"/>
                <a:gd name="T35" fmla="*/ 239515 h 114"/>
                <a:gd name="T36" fmla="*/ 94095 w 109"/>
                <a:gd name="T37" fmla="*/ 153974 h 114"/>
                <a:gd name="T38" fmla="*/ 145420 w 109"/>
                <a:gd name="T39" fmla="*/ 94095 h 114"/>
                <a:gd name="T40" fmla="*/ 162528 w 109"/>
                <a:gd name="T41" fmla="*/ 0 h 114"/>
                <a:gd name="T42" fmla="*/ 205298 w 109"/>
                <a:gd name="T43" fmla="*/ 68433 h 114"/>
                <a:gd name="T44" fmla="*/ 230960 w 109"/>
                <a:gd name="T45" fmla="*/ 102649 h 114"/>
                <a:gd name="T46" fmla="*/ 248069 w 109"/>
                <a:gd name="T47" fmla="*/ 34216 h 114"/>
                <a:gd name="T48" fmla="*/ 273731 w 109"/>
                <a:gd name="T49" fmla="*/ 85541 h 114"/>
                <a:gd name="T50" fmla="*/ 359272 w 109"/>
                <a:gd name="T51" fmla="*/ 153974 h 114"/>
                <a:gd name="T52" fmla="*/ 436259 w 109"/>
                <a:gd name="T53" fmla="*/ 299393 h 114"/>
                <a:gd name="T54" fmla="*/ 444813 w 109"/>
                <a:gd name="T55" fmla="*/ 342164 h 114"/>
                <a:gd name="T56" fmla="*/ 487583 w 109"/>
                <a:gd name="T57" fmla="*/ 384934 h 114"/>
                <a:gd name="T58" fmla="*/ 547462 w 109"/>
                <a:gd name="T59" fmla="*/ 384934 h 114"/>
                <a:gd name="T60" fmla="*/ 607341 w 109"/>
                <a:gd name="T61" fmla="*/ 333610 h 114"/>
                <a:gd name="T62" fmla="*/ 590232 w 109"/>
                <a:gd name="T63" fmla="*/ 282285 h 114"/>
                <a:gd name="T64" fmla="*/ 624449 w 109"/>
                <a:gd name="T65" fmla="*/ 213852 h 114"/>
                <a:gd name="T66" fmla="*/ 633003 w 109"/>
                <a:gd name="T67" fmla="*/ 136866 h 114"/>
                <a:gd name="T68" fmla="*/ 658665 w 109"/>
                <a:gd name="T69" fmla="*/ 76987 h 114"/>
                <a:gd name="T70" fmla="*/ 727098 w 109"/>
                <a:gd name="T71" fmla="*/ 76987 h 114"/>
                <a:gd name="T72" fmla="*/ 761314 w 109"/>
                <a:gd name="T73" fmla="*/ 153974 h 114"/>
                <a:gd name="T74" fmla="*/ 838301 w 109"/>
                <a:gd name="T75" fmla="*/ 145420 h 114"/>
                <a:gd name="T76" fmla="*/ 812639 w 109"/>
                <a:gd name="T77" fmla="*/ 222407 h 114"/>
                <a:gd name="T78" fmla="*/ 761314 w 109"/>
                <a:gd name="T79" fmla="*/ 205298 h 114"/>
                <a:gd name="T80" fmla="*/ 667219 w 109"/>
                <a:gd name="T81" fmla="*/ 248069 h 114"/>
                <a:gd name="T82" fmla="*/ 675773 w 109"/>
                <a:gd name="T83" fmla="*/ 307948 h 114"/>
                <a:gd name="T84" fmla="*/ 752760 w 109"/>
                <a:gd name="T85" fmla="*/ 307948 h 114"/>
                <a:gd name="T86" fmla="*/ 735652 w 109"/>
                <a:gd name="T87" fmla="*/ 419151 h 114"/>
                <a:gd name="T88" fmla="*/ 778422 w 109"/>
                <a:gd name="T89" fmla="*/ 453367 h 114"/>
                <a:gd name="T90" fmla="*/ 769868 w 109"/>
                <a:gd name="T91" fmla="*/ 556016 h 114"/>
                <a:gd name="T92" fmla="*/ 821193 w 109"/>
                <a:gd name="T93" fmla="*/ 590233 h 114"/>
                <a:gd name="T94" fmla="*/ 932396 w 109"/>
                <a:gd name="T95" fmla="*/ 641557 h 114"/>
                <a:gd name="T96" fmla="*/ 846855 w 109"/>
                <a:gd name="T97" fmla="*/ 692882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114"/>
                <a:gd name="T149" fmla="*/ 109 w 109"/>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114">
                  <a:moveTo>
                    <a:pt x="99" y="81"/>
                  </a:moveTo>
                  <a:lnTo>
                    <a:pt x="96" y="83"/>
                  </a:lnTo>
                  <a:lnTo>
                    <a:pt x="92" y="85"/>
                  </a:lnTo>
                  <a:lnTo>
                    <a:pt x="89" y="90"/>
                  </a:lnTo>
                  <a:lnTo>
                    <a:pt x="84" y="90"/>
                  </a:lnTo>
                  <a:lnTo>
                    <a:pt x="81" y="94"/>
                  </a:lnTo>
                  <a:lnTo>
                    <a:pt x="78" y="94"/>
                  </a:lnTo>
                  <a:lnTo>
                    <a:pt x="76" y="91"/>
                  </a:lnTo>
                  <a:lnTo>
                    <a:pt x="74" y="91"/>
                  </a:lnTo>
                  <a:lnTo>
                    <a:pt x="71" y="93"/>
                  </a:lnTo>
                  <a:lnTo>
                    <a:pt x="67" y="93"/>
                  </a:lnTo>
                  <a:lnTo>
                    <a:pt x="64" y="90"/>
                  </a:lnTo>
                  <a:lnTo>
                    <a:pt x="61" y="90"/>
                  </a:lnTo>
                  <a:lnTo>
                    <a:pt x="58" y="94"/>
                  </a:lnTo>
                  <a:lnTo>
                    <a:pt x="55" y="94"/>
                  </a:lnTo>
                  <a:lnTo>
                    <a:pt x="53" y="92"/>
                  </a:lnTo>
                  <a:lnTo>
                    <a:pt x="52" y="92"/>
                  </a:lnTo>
                  <a:lnTo>
                    <a:pt x="50" y="94"/>
                  </a:lnTo>
                  <a:lnTo>
                    <a:pt x="50" y="97"/>
                  </a:lnTo>
                  <a:lnTo>
                    <a:pt x="52" y="100"/>
                  </a:lnTo>
                  <a:lnTo>
                    <a:pt x="52" y="105"/>
                  </a:lnTo>
                  <a:lnTo>
                    <a:pt x="51" y="106"/>
                  </a:lnTo>
                  <a:lnTo>
                    <a:pt x="52" y="107"/>
                  </a:lnTo>
                  <a:lnTo>
                    <a:pt x="53" y="111"/>
                  </a:lnTo>
                  <a:lnTo>
                    <a:pt x="52" y="114"/>
                  </a:lnTo>
                  <a:lnTo>
                    <a:pt x="50" y="114"/>
                  </a:lnTo>
                  <a:lnTo>
                    <a:pt x="44" y="110"/>
                  </a:lnTo>
                  <a:lnTo>
                    <a:pt x="44" y="103"/>
                  </a:lnTo>
                  <a:lnTo>
                    <a:pt x="41" y="103"/>
                  </a:lnTo>
                  <a:lnTo>
                    <a:pt x="36" y="107"/>
                  </a:lnTo>
                  <a:lnTo>
                    <a:pt x="34" y="106"/>
                  </a:lnTo>
                  <a:lnTo>
                    <a:pt x="27" y="98"/>
                  </a:lnTo>
                  <a:lnTo>
                    <a:pt x="24" y="98"/>
                  </a:lnTo>
                  <a:lnTo>
                    <a:pt x="20" y="95"/>
                  </a:lnTo>
                  <a:lnTo>
                    <a:pt x="20" y="89"/>
                  </a:lnTo>
                  <a:lnTo>
                    <a:pt x="21" y="88"/>
                  </a:lnTo>
                  <a:lnTo>
                    <a:pt x="21" y="84"/>
                  </a:lnTo>
                  <a:lnTo>
                    <a:pt x="18" y="83"/>
                  </a:lnTo>
                  <a:lnTo>
                    <a:pt x="16" y="82"/>
                  </a:lnTo>
                  <a:lnTo>
                    <a:pt x="16" y="80"/>
                  </a:lnTo>
                  <a:lnTo>
                    <a:pt x="15" y="79"/>
                  </a:lnTo>
                  <a:lnTo>
                    <a:pt x="15" y="75"/>
                  </a:lnTo>
                  <a:lnTo>
                    <a:pt x="13" y="71"/>
                  </a:lnTo>
                  <a:lnTo>
                    <a:pt x="12" y="69"/>
                  </a:lnTo>
                  <a:lnTo>
                    <a:pt x="9" y="68"/>
                  </a:lnTo>
                  <a:lnTo>
                    <a:pt x="4" y="71"/>
                  </a:lnTo>
                  <a:lnTo>
                    <a:pt x="1" y="71"/>
                  </a:lnTo>
                  <a:lnTo>
                    <a:pt x="0" y="59"/>
                  </a:lnTo>
                  <a:lnTo>
                    <a:pt x="5" y="52"/>
                  </a:lnTo>
                  <a:lnTo>
                    <a:pt x="14" y="45"/>
                  </a:lnTo>
                  <a:lnTo>
                    <a:pt x="14" y="39"/>
                  </a:lnTo>
                  <a:lnTo>
                    <a:pt x="15" y="39"/>
                  </a:lnTo>
                  <a:lnTo>
                    <a:pt x="15" y="29"/>
                  </a:lnTo>
                  <a:lnTo>
                    <a:pt x="16" y="28"/>
                  </a:lnTo>
                  <a:lnTo>
                    <a:pt x="16" y="25"/>
                  </a:lnTo>
                  <a:lnTo>
                    <a:pt x="15" y="22"/>
                  </a:lnTo>
                  <a:lnTo>
                    <a:pt x="11" y="18"/>
                  </a:lnTo>
                  <a:lnTo>
                    <a:pt x="11" y="13"/>
                  </a:lnTo>
                  <a:lnTo>
                    <a:pt x="15" y="13"/>
                  </a:lnTo>
                  <a:lnTo>
                    <a:pt x="17" y="11"/>
                  </a:lnTo>
                  <a:lnTo>
                    <a:pt x="17" y="5"/>
                  </a:lnTo>
                  <a:lnTo>
                    <a:pt x="15" y="1"/>
                  </a:lnTo>
                  <a:lnTo>
                    <a:pt x="19" y="0"/>
                  </a:lnTo>
                  <a:lnTo>
                    <a:pt x="22" y="2"/>
                  </a:lnTo>
                  <a:lnTo>
                    <a:pt x="22" y="4"/>
                  </a:lnTo>
                  <a:lnTo>
                    <a:pt x="24" y="8"/>
                  </a:lnTo>
                  <a:lnTo>
                    <a:pt x="24" y="10"/>
                  </a:lnTo>
                  <a:lnTo>
                    <a:pt x="25" y="12"/>
                  </a:lnTo>
                  <a:lnTo>
                    <a:pt x="27" y="12"/>
                  </a:lnTo>
                  <a:lnTo>
                    <a:pt x="27" y="10"/>
                  </a:lnTo>
                  <a:lnTo>
                    <a:pt x="27" y="5"/>
                  </a:lnTo>
                  <a:lnTo>
                    <a:pt x="29" y="4"/>
                  </a:lnTo>
                  <a:lnTo>
                    <a:pt x="30" y="4"/>
                  </a:lnTo>
                  <a:lnTo>
                    <a:pt x="32" y="7"/>
                  </a:lnTo>
                  <a:lnTo>
                    <a:pt x="32" y="10"/>
                  </a:lnTo>
                  <a:lnTo>
                    <a:pt x="37" y="17"/>
                  </a:lnTo>
                  <a:lnTo>
                    <a:pt x="40" y="18"/>
                  </a:lnTo>
                  <a:lnTo>
                    <a:pt x="42" y="18"/>
                  </a:lnTo>
                  <a:lnTo>
                    <a:pt x="46" y="26"/>
                  </a:lnTo>
                  <a:lnTo>
                    <a:pt x="51" y="32"/>
                  </a:lnTo>
                  <a:lnTo>
                    <a:pt x="51" y="35"/>
                  </a:lnTo>
                  <a:lnTo>
                    <a:pt x="49" y="37"/>
                  </a:lnTo>
                  <a:lnTo>
                    <a:pt x="49" y="38"/>
                  </a:lnTo>
                  <a:lnTo>
                    <a:pt x="52" y="40"/>
                  </a:lnTo>
                  <a:lnTo>
                    <a:pt x="52" y="47"/>
                  </a:lnTo>
                  <a:lnTo>
                    <a:pt x="53" y="48"/>
                  </a:lnTo>
                  <a:lnTo>
                    <a:pt x="57" y="45"/>
                  </a:lnTo>
                  <a:lnTo>
                    <a:pt x="59" y="46"/>
                  </a:lnTo>
                  <a:lnTo>
                    <a:pt x="62" y="45"/>
                  </a:lnTo>
                  <a:lnTo>
                    <a:pt x="64" y="45"/>
                  </a:lnTo>
                  <a:lnTo>
                    <a:pt x="69" y="41"/>
                  </a:lnTo>
                  <a:lnTo>
                    <a:pt x="71" y="41"/>
                  </a:lnTo>
                  <a:lnTo>
                    <a:pt x="71" y="39"/>
                  </a:lnTo>
                  <a:lnTo>
                    <a:pt x="72" y="39"/>
                  </a:lnTo>
                  <a:lnTo>
                    <a:pt x="72" y="36"/>
                  </a:lnTo>
                  <a:lnTo>
                    <a:pt x="69" y="33"/>
                  </a:lnTo>
                  <a:lnTo>
                    <a:pt x="69" y="29"/>
                  </a:lnTo>
                  <a:lnTo>
                    <a:pt x="71" y="26"/>
                  </a:lnTo>
                  <a:lnTo>
                    <a:pt x="73" y="25"/>
                  </a:lnTo>
                  <a:lnTo>
                    <a:pt x="76" y="22"/>
                  </a:lnTo>
                  <a:lnTo>
                    <a:pt x="76" y="19"/>
                  </a:lnTo>
                  <a:lnTo>
                    <a:pt x="74" y="16"/>
                  </a:lnTo>
                  <a:lnTo>
                    <a:pt x="74" y="13"/>
                  </a:lnTo>
                  <a:lnTo>
                    <a:pt x="77" y="11"/>
                  </a:lnTo>
                  <a:lnTo>
                    <a:pt x="77" y="9"/>
                  </a:lnTo>
                  <a:lnTo>
                    <a:pt x="79" y="7"/>
                  </a:lnTo>
                  <a:lnTo>
                    <a:pt x="83" y="7"/>
                  </a:lnTo>
                  <a:lnTo>
                    <a:pt x="85" y="9"/>
                  </a:lnTo>
                  <a:lnTo>
                    <a:pt x="85" y="11"/>
                  </a:lnTo>
                  <a:lnTo>
                    <a:pt x="85" y="13"/>
                  </a:lnTo>
                  <a:lnTo>
                    <a:pt x="89" y="18"/>
                  </a:lnTo>
                  <a:lnTo>
                    <a:pt x="93" y="18"/>
                  </a:lnTo>
                  <a:lnTo>
                    <a:pt x="97" y="15"/>
                  </a:lnTo>
                  <a:lnTo>
                    <a:pt x="98" y="17"/>
                  </a:lnTo>
                  <a:lnTo>
                    <a:pt x="98" y="22"/>
                  </a:lnTo>
                  <a:lnTo>
                    <a:pt x="97" y="24"/>
                  </a:lnTo>
                  <a:lnTo>
                    <a:pt x="95" y="26"/>
                  </a:lnTo>
                  <a:lnTo>
                    <a:pt x="92" y="26"/>
                  </a:lnTo>
                  <a:lnTo>
                    <a:pt x="90" y="25"/>
                  </a:lnTo>
                  <a:lnTo>
                    <a:pt x="89" y="24"/>
                  </a:lnTo>
                  <a:lnTo>
                    <a:pt x="86" y="24"/>
                  </a:lnTo>
                  <a:lnTo>
                    <a:pt x="81" y="26"/>
                  </a:lnTo>
                  <a:lnTo>
                    <a:pt x="78" y="29"/>
                  </a:lnTo>
                  <a:lnTo>
                    <a:pt x="78" y="32"/>
                  </a:lnTo>
                  <a:lnTo>
                    <a:pt x="79" y="33"/>
                  </a:lnTo>
                  <a:lnTo>
                    <a:pt x="79" y="36"/>
                  </a:lnTo>
                  <a:lnTo>
                    <a:pt x="82" y="37"/>
                  </a:lnTo>
                  <a:lnTo>
                    <a:pt x="83" y="36"/>
                  </a:lnTo>
                  <a:lnTo>
                    <a:pt x="88" y="36"/>
                  </a:lnTo>
                  <a:lnTo>
                    <a:pt x="89" y="38"/>
                  </a:lnTo>
                  <a:lnTo>
                    <a:pt x="89" y="41"/>
                  </a:lnTo>
                  <a:lnTo>
                    <a:pt x="86" y="49"/>
                  </a:lnTo>
                  <a:lnTo>
                    <a:pt x="86" y="51"/>
                  </a:lnTo>
                  <a:lnTo>
                    <a:pt x="89" y="53"/>
                  </a:lnTo>
                  <a:lnTo>
                    <a:pt x="91" y="53"/>
                  </a:lnTo>
                  <a:lnTo>
                    <a:pt x="91" y="58"/>
                  </a:lnTo>
                  <a:lnTo>
                    <a:pt x="90" y="59"/>
                  </a:lnTo>
                  <a:lnTo>
                    <a:pt x="90" y="65"/>
                  </a:lnTo>
                  <a:lnTo>
                    <a:pt x="92" y="68"/>
                  </a:lnTo>
                  <a:lnTo>
                    <a:pt x="94" y="69"/>
                  </a:lnTo>
                  <a:lnTo>
                    <a:pt x="96" y="69"/>
                  </a:lnTo>
                  <a:lnTo>
                    <a:pt x="105" y="73"/>
                  </a:lnTo>
                  <a:lnTo>
                    <a:pt x="108" y="73"/>
                  </a:lnTo>
                  <a:lnTo>
                    <a:pt x="109" y="75"/>
                  </a:lnTo>
                  <a:lnTo>
                    <a:pt x="108" y="77"/>
                  </a:lnTo>
                  <a:lnTo>
                    <a:pt x="104" y="81"/>
                  </a:lnTo>
                  <a:lnTo>
                    <a:pt x="99" y="81"/>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15" name="Freeform 14"/>
            <p:cNvSpPr/>
            <p:nvPr/>
          </p:nvSpPr>
          <p:spPr bwMode="auto">
            <a:xfrm>
              <a:off x="4652879" y="3895375"/>
              <a:ext cx="786977" cy="590233"/>
            </a:xfrm>
            <a:custGeom>
              <a:avLst/>
              <a:gdLst>
                <a:gd name="T0" fmla="*/ 701436 w 92"/>
                <a:gd name="T1" fmla="*/ 393489 h 69"/>
                <a:gd name="T2" fmla="*/ 564571 w 92"/>
                <a:gd name="T3" fmla="*/ 530354 h 69"/>
                <a:gd name="T4" fmla="*/ 521800 w 92"/>
                <a:gd name="T5" fmla="*/ 564571 h 69"/>
                <a:gd name="T6" fmla="*/ 470475 w 92"/>
                <a:gd name="T7" fmla="*/ 590233 h 69"/>
                <a:gd name="T8" fmla="*/ 444813 w 92"/>
                <a:gd name="T9" fmla="*/ 556017 h 69"/>
                <a:gd name="T10" fmla="*/ 419151 w 92"/>
                <a:gd name="T11" fmla="*/ 538908 h 69"/>
                <a:gd name="T12" fmla="*/ 265177 w 92"/>
                <a:gd name="T13" fmla="*/ 564571 h 69"/>
                <a:gd name="T14" fmla="*/ 205298 w 92"/>
                <a:gd name="T15" fmla="*/ 470476 h 69"/>
                <a:gd name="T16" fmla="*/ 222407 w 92"/>
                <a:gd name="T17" fmla="*/ 427705 h 69"/>
                <a:gd name="T18" fmla="*/ 128311 w 92"/>
                <a:gd name="T19" fmla="*/ 410597 h 69"/>
                <a:gd name="T20" fmla="*/ 85541 w 92"/>
                <a:gd name="T21" fmla="*/ 367826 h 69"/>
                <a:gd name="T22" fmla="*/ 76987 w 92"/>
                <a:gd name="T23" fmla="*/ 350718 h 69"/>
                <a:gd name="T24" fmla="*/ 153974 w 92"/>
                <a:gd name="T25" fmla="*/ 316502 h 69"/>
                <a:gd name="T26" fmla="*/ 153974 w 92"/>
                <a:gd name="T27" fmla="*/ 282285 h 69"/>
                <a:gd name="T28" fmla="*/ 51325 w 92"/>
                <a:gd name="T29" fmla="*/ 248069 h 69"/>
                <a:gd name="T30" fmla="*/ 17108 w 92"/>
                <a:gd name="T31" fmla="*/ 239515 h 69"/>
                <a:gd name="T32" fmla="*/ 0 w 92"/>
                <a:gd name="T33" fmla="*/ 205298 h 69"/>
                <a:gd name="T34" fmla="*/ 51325 w 92"/>
                <a:gd name="T35" fmla="*/ 162528 h 69"/>
                <a:gd name="T36" fmla="*/ 145420 w 92"/>
                <a:gd name="T37" fmla="*/ 205298 h 69"/>
                <a:gd name="T38" fmla="*/ 188190 w 92"/>
                <a:gd name="T39" fmla="*/ 196744 h 69"/>
                <a:gd name="T40" fmla="*/ 256623 w 92"/>
                <a:gd name="T41" fmla="*/ 128311 h 69"/>
                <a:gd name="T42" fmla="*/ 265177 w 92"/>
                <a:gd name="T43" fmla="*/ 102649 h 69"/>
                <a:gd name="T44" fmla="*/ 307948 w 92"/>
                <a:gd name="T45" fmla="*/ 119757 h 69"/>
                <a:gd name="T46" fmla="*/ 384934 w 92"/>
                <a:gd name="T47" fmla="*/ 136866 h 69"/>
                <a:gd name="T48" fmla="*/ 479029 w 92"/>
                <a:gd name="T49" fmla="*/ 59879 h 69"/>
                <a:gd name="T50" fmla="*/ 581679 w 92"/>
                <a:gd name="T51" fmla="*/ 34216 h 69"/>
                <a:gd name="T52" fmla="*/ 633003 w 92"/>
                <a:gd name="T53" fmla="*/ 8554 h 69"/>
                <a:gd name="T54" fmla="*/ 675774 w 92"/>
                <a:gd name="T55" fmla="*/ 0 h 69"/>
                <a:gd name="T56" fmla="*/ 692882 w 92"/>
                <a:gd name="T57" fmla="*/ 51325 h 69"/>
                <a:gd name="T58" fmla="*/ 709990 w 92"/>
                <a:gd name="T59" fmla="*/ 68433 h 69"/>
                <a:gd name="T60" fmla="*/ 675774 w 92"/>
                <a:gd name="T61" fmla="*/ 145420 h 69"/>
                <a:gd name="T62" fmla="*/ 709990 w 92"/>
                <a:gd name="T63" fmla="*/ 153974 h 69"/>
                <a:gd name="T64" fmla="*/ 718544 w 92"/>
                <a:gd name="T65" fmla="*/ 179636 h 69"/>
                <a:gd name="T66" fmla="*/ 744207 w 92"/>
                <a:gd name="T67" fmla="*/ 196744 h 69"/>
                <a:gd name="T68" fmla="*/ 769869 w 92"/>
                <a:gd name="T69" fmla="*/ 188190 h 69"/>
                <a:gd name="T70" fmla="*/ 778423 w 92"/>
                <a:gd name="T71" fmla="*/ 205298 h 69"/>
                <a:gd name="T72" fmla="*/ 786977 w 92"/>
                <a:gd name="T73" fmla="*/ 256623 h 69"/>
                <a:gd name="T74" fmla="*/ 752761 w 92"/>
                <a:gd name="T75" fmla="*/ 333610 h 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2"/>
                <a:gd name="T115" fmla="*/ 0 h 69"/>
                <a:gd name="T116" fmla="*/ 92 w 92"/>
                <a:gd name="T117" fmla="*/ 69 h 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2" h="69">
                  <a:moveTo>
                    <a:pt x="86" y="42"/>
                  </a:moveTo>
                  <a:lnTo>
                    <a:pt x="82" y="46"/>
                  </a:lnTo>
                  <a:lnTo>
                    <a:pt x="79" y="50"/>
                  </a:lnTo>
                  <a:lnTo>
                    <a:pt x="66" y="62"/>
                  </a:lnTo>
                  <a:lnTo>
                    <a:pt x="64" y="67"/>
                  </a:lnTo>
                  <a:lnTo>
                    <a:pt x="61" y="66"/>
                  </a:lnTo>
                  <a:lnTo>
                    <a:pt x="58" y="69"/>
                  </a:lnTo>
                  <a:lnTo>
                    <a:pt x="55" y="69"/>
                  </a:lnTo>
                  <a:lnTo>
                    <a:pt x="55" y="66"/>
                  </a:lnTo>
                  <a:lnTo>
                    <a:pt x="52" y="65"/>
                  </a:lnTo>
                  <a:lnTo>
                    <a:pt x="52" y="63"/>
                  </a:lnTo>
                  <a:lnTo>
                    <a:pt x="49" y="63"/>
                  </a:lnTo>
                  <a:lnTo>
                    <a:pt x="49" y="67"/>
                  </a:lnTo>
                  <a:lnTo>
                    <a:pt x="31" y="66"/>
                  </a:lnTo>
                  <a:lnTo>
                    <a:pt x="25" y="58"/>
                  </a:lnTo>
                  <a:lnTo>
                    <a:pt x="24" y="55"/>
                  </a:lnTo>
                  <a:lnTo>
                    <a:pt x="26" y="52"/>
                  </a:lnTo>
                  <a:lnTo>
                    <a:pt x="26" y="50"/>
                  </a:lnTo>
                  <a:lnTo>
                    <a:pt x="23" y="48"/>
                  </a:lnTo>
                  <a:lnTo>
                    <a:pt x="15" y="48"/>
                  </a:lnTo>
                  <a:lnTo>
                    <a:pt x="10" y="46"/>
                  </a:lnTo>
                  <a:lnTo>
                    <a:pt x="10" y="43"/>
                  </a:lnTo>
                  <a:lnTo>
                    <a:pt x="6" y="43"/>
                  </a:lnTo>
                  <a:lnTo>
                    <a:pt x="9" y="41"/>
                  </a:lnTo>
                  <a:lnTo>
                    <a:pt x="14" y="41"/>
                  </a:lnTo>
                  <a:lnTo>
                    <a:pt x="18" y="37"/>
                  </a:lnTo>
                  <a:lnTo>
                    <a:pt x="19" y="35"/>
                  </a:lnTo>
                  <a:lnTo>
                    <a:pt x="18" y="33"/>
                  </a:lnTo>
                  <a:lnTo>
                    <a:pt x="15" y="33"/>
                  </a:lnTo>
                  <a:lnTo>
                    <a:pt x="6" y="29"/>
                  </a:lnTo>
                  <a:lnTo>
                    <a:pt x="4" y="29"/>
                  </a:lnTo>
                  <a:lnTo>
                    <a:pt x="2" y="28"/>
                  </a:lnTo>
                  <a:lnTo>
                    <a:pt x="0" y="25"/>
                  </a:lnTo>
                  <a:lnTo>
                    <a:pt x="0" y="24"/>
                  </a:lnTo>
                  <a:lnTo>
                    <a:pt x="3" y="20"/>
                  </a:lnTo>
                  <a:lnTo>
                    <a:pt x="6" y="19"/>
                  </a:lnTo>
                  <a:lnTo>
                    <a:pt x="11" y="19"/>
                  </a:lnTo>
                  <a:lnTo>
                    <a:pt x="17" y="24"/>
                  </a:lnTo>
                  <a:lnTo>
                    <a:pt x="19" y="24"/>
                  </a:lnTo>
                  <a:lnTo>
                    <a:pt x="22" y="23"/>
                  </a:lnTo>
                  <a:lnTo>
                    <a:pt x="27" y="17"/>
                  </a:lnTo>
                  <a:lnTo>
                    <a:pt x="30" y="15"/>
                  </a:lnTo>
                  <a:lnTo>
                    <a:pt x="30" y="13"/>
                  </a:lnTo>
                  <a:lnTo>
                    <a:pt x="31" y="12"/>
                  </a:lnTo>
                  <a:lnTo>
                    <a:pt x="33" y="12"/>
                  </a:lnTo>
                  <a:lnTo>
                    <a:pt x="36" y="14"/>
                  </a:lnTo>
                  <a:lnTo>
                    <a:pt x="39" y="16"/>
                  </a:lnTo>
                  <a:lnTo>
                    <a:pt x="45" y="16"/>
                  </a:lnTo>
                  <a:lnTo>
                    <a:pt x="53" y="10"/>
                  </a:lnTo>
                  <a:lnTo>
                    <a:pt x="56" y="7"/>
                  </a:lnTo>
                  <a:lnTo>
                    <a:pt x="61" y="5"/>
                  </a:lnTo>
                  <a:lnTo>
                    <a:pt x="68" y="4"/>
                  </a:lnTo>
                  <a:lnTo>
                    <a:pt x="72" y="1"/>
                  </a:lnTo>
                  <a:lnTo>
                    <a:pt x="74" y="1"/>
                  </a:lnTo>
                  <a:lnTo>
                    <a:pt x="76" y="0"/>
                  </a:lnTo>
                  <a:lnTo>
                    <a:pt x="79" y="0"/>
                  </a:lnTo>
                  <a:lnTo>
                    <a:pt x="79" y="3"/>
                  </a:lnTo>
                  <a:lnTo>
                    <a:pt x="81" y="6"/>
                  </a:lnTo>
                  <a:lnTo>
                    <a:pt x="83" y="6"/>
                  </a:lnTo>
                  <a:lnTo>
                    <a:pt x="83" y="8"/>
                  </a:lnTo>
                  <a:lnTo>
                    <a:pt x="79" y="14"/>
                  </a:lnTo>
                  <a:lnTo>
                    <a:pt x="79" y="17"/>
                  </a:lnTo>
                  <a:lnTo>
                    <a:pt x="80" y="18"/>
                  </a:lnTo>
                  <a:lnTo>
                    <a:pt x="83" y="18"/>
                  </a:lnTo>
                  <a:lnTo>
                    <a:pt x="84" y="19"/>
                  </a:lnTo>
                  <a:lnTo>
                    <a:pt x="84" y="21"/>
                  </a:lnTo>
                  <a:lnTo>
                    <a:pt x="85" y="23"/>
                  </a:lnTo>
                  <a:lnTo>
                    <a:pt x="87" y="23"/>
                  </a:lnTo>
                  <a:lnTo>
                    <a:pt x="88" y="22"/>
                  </a:lnTo>
                  <a:lnTo>
                    <a:pt x="90" y="22"/>
                  </a:lnTo>
                  <a:lnTo>
                    <a:pt x="91" y="23"/>
                  </a:lnTo>
                  <a:lnTo>
                    <a:pt x="91" y="24"/>
                  </a:lnTo>
                  <a:lnTo>
                    <a:pt x="92" y="24"/>
                  </a:lnTo>
                  <a:lnTo>
                    <a:pt x="92" y="30"/>
                  </a:lnTo>
                  <a:lnTo>
                    <a:pt x="88" y="34"/>
                  </a:lnTo>
                  <a:lnTo>
                    <a:pt x="88" y="39"/>
                  </a:lnTo>
                  <a:lnTo>
                    <a:pt x="86" y="42"/>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16" name="Freeform 15"/>
            <p:cNvSpPr/>
            <p:nvPr/>
          </p:nvSpPr>
          <p:spPr bwMode="auto">
            <a:xfrm>
              <a:off x="5183233" y="3980916"/>
              <a:ext cx="821193" cy="633003"/>
            </a:xfrm>
            <a:custGeom>
              <a:avLst/>
              <a:gdLst>
                <a:gd name="T0" fmla="*/ 821193 w 96"/>
                <a:gd name="T1" fmla="*/ 153974 h 74"/>
                <a:gd name="T2" fmla="*/ 804085 w 96"/>
                <a:gd name="T3" fmla="*/ 179636 h 74"/>
                <a:gd name="T4" fmla="*/ 761314 w 96"/>
                <a:gd name="T5" fmla="*/ 230961 h 74"/>
                <a:gd name="T6" fmla="*/ 769868 w 96"/>
                <a:gd name="T7" fmla="*/ 248069 h 74"/>
                <a:gd name="T8" fmla="*/ 650111 w 96"/>
                <a:gd name="T9" fmla="*/ 316502 h 74"/>
                <a:gd name="T10" fmla="*/ 615895 w 96"/>
                <a:gd name="T11" fmla="*/ 307947 h 74"/>
                <a:gd name="T12" fmla="*/ 581678 w 96"/>
                <a:gd name="T13" fmla="*/ 325056 h 74"/>
                <a:gd name="T14" fmla="*/ 556016 w 96"/>
                <a:gd name="T15" fmla="*/ 342164 h 74"/>
                <a:gd name="T16" fmla="*/ 530354 w 96"/>
                <a:gd name="T17" fmla="*/ 359272 h 74"/>
                <a:gd name="T18" fmla="*/ 530354 w 96"/>
                <a:gd name="T19" fmla="*/ 384934 h 74"/>
                <a:gd name="T20" fmla="*/ 496137 w 96"/>
                <a:gd name="T21" fmla="*/ 367826 h 74"/>
                <a:gd name="T22" fmla="*/ 470475 w 96"/>
                <a:gd name="T23" fmla="*/ 342164 h 74"/>
                <a:gd name="T24" fmla="*/ 444813 w 96"/>
                <a:gd name="T25" fmla="*/ 325056 h 74"/>
                <a:gd name="T26" fmla="*/ 410597 w 96"/>
                <a:gd name="T27" fmla="*/ 384934 h 74"/>
                <a:gd name="T28" fmla="*/ 350718 w 96"/>
                <a:gd name="T29" fmla="*/ 427705 h 74"/>
                <a:gd name="T30" fmla="*/ 282285 w 96"/>
                <a:gd name="T31" fmla="*/ 444813 h 74"/>
                <a:gd name="T32" fmla="*/ 248069 w 96"/>
                <a:gd name="T33" fmla="*/ 461921 h 74"/>
                <a:gd name="T34" fmla="*/ 222406 w 96"/>
                <a:gd name="T35" fmla="*/ 461921 h 74"/>
                <a:gd name="T36" fmla="*/ 162528 w 96"/>
                <a:gd name="T37" fmla="*/ 487583 h 74"/>
                <a:gd name="T38" fmla="*/ 102649 w 96"/>
                <a:gd name="T39" fmla="*/ 504692 h 74"/>
                <a:gd name="T40" fmla="*/ 68433 w 96"/>
                <a:gd name="T41" fmla="*/ 547462 h 74"/>
                <a:gd name="T42" fmla="*/ 111203 w 96"/>
                <a:gd name="T43" fmla="*/ 598787 h 74"/>
                <a:gd name="T44" fmla="*/ 51325 w 96"/>
                <a:gd name="T45" fmla="*/ 633003 h 74"/>
                <a:gd name="T46" fmla="*/ 0 w 96"/>
                <a:gd name="T47" fmla="*/ 513246 h 74"/>
                <a:gd name="T48" fmla="*/ 17108 w 96"/>
                <a:gd name="T49" fmla="*/ 487583 h 74"/>
                <a:gd name="T50" fmla="*/ 136866 w 96"/>
                <a:gd name="T51" fmla="*/ 350718 h 74"/>
                <a:gd name="T52" fmla="*/ 205298 w 96"/>
                <a:gd name="T53" fmla="*/ 273731 h 74"/>
                <a:gd name="T54" fmla="*/ 222406 w 96"/>
                <a:gd name="T55" fmla="*/ 205298 h 74"/>
                <a:gd name="T56" fmla="*/ 256623 w 96"/>
                <a:gd name="T57" fmla="*/ 111203 h 74"/>
                <a:gd name="T58" fmla="*/ 282285 w 96"/>
                <a:gd name="T59" fmla="*/ 51325 h 74"/>
                <a:gd name="T60" fmla="*/ 325056 w 96"/>
                <a:gd name="T61" fmla="*/ 34216 h 74"/>
                <a:gd name="T62" fmla="*/ 359272 w 96"/>
                <a:gd name="T63" fmla="*/ 68433 h 74"/>
                <a:gd name="T64" fmla="*/ 376380 w 96"/>
                <a:gd name="T65" fmla="*/ 42770 h 74"/>
                <a:gd name="T66" fmla="*/ 350718 w 96"/>
                <a:gd name="T67" fmla="*/ 8554 h 74"/>
                <a:gd name="T68" fmla="*/ 521800 w 96"/>
                <a:gd name="T69" fmla="*/ 0 h 74"/>
                <a:gd name="T70" fmla="*/ 547462 w 96"/>
                <a:gd name="T71" fmla="*/ 17108 h 74"/>
                <a:gd name="T72" fmla="*/ 504692 w 96"/>
                <a:gd name="T73" fmla="*/ 76987 h 74"/>
                <a:gd name="T74" fmla="*/ 521800 w 96"/>
                <a:gd name="T75" fmla="*/ 102649 h 74"/>
                <a:gd name="T76" fmla="*/ 615895 w 96"/>
                <a:gd name="T77" fmla="*/ 76987 h 74"/>
                <a:gd name="T78" fmla="*/ 650111 w 96"/>
                <a:gd name="T79" fmla="*/ 85541 h 74"/>
                <a:gd name="T80" fmla="*/ 692882 w 96"/>
                <a:gd name="T81" fmla="*/ 51325 h 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6"/>
                <a:gd name="T124" fmla="*/ 0 h 74"/>
                <a:gd name="T125" fmla="*/ 96 w 96"/>
                <a:gd name="T126" fmla="*/ 74 h 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6" h="74">
                  <a:moveTo>
                    <a:pt x="87" y="6"/>
                  </a:moveTo>
                  <a:lnTo>
                    <a:pt x="96" y="18"/>
                  </a:lnTo>
                  <a:lnTo>
                    <a:pt x="96" y="21"/>
                  </a:lnTo>
                  <a:lnTo>
                    <a:pt x="94" y="21"/>
                  </a:lnTo>
                  <a:lnTo>
                    <a:pt x="89" y="25"/>
                  </a:lnTo>
                  <a:lnTo>
                    <a:pt x="89" y="27"/>
                  </a:lnTo>
                  <a:lnTo>
                    <a:pt x="90" y="28"/>
                  </a:lnTo>
                  <a:lnTo>
                    <a:pt x="90" y="29"/>
                  </a:lnTo>
                  <a:lnTo>
                    <a:pt x="87" y="30"/>
                  </a:lnTo>
                  <a:lnTo>
                    <a:pt x="76" y="37"/>
                  </a:lnTo>
                  <a:lnTo>
                    <a:pt x="73" y="36"/>
                  </a:lnTo>
                  <a:lnTo>
                    <a:pt x="72" y="36"/>
                  </a:lnTo>
                  <a:lnTo>
                    <a:pt x="70" y="38"/>
                  </a:lnTo>
                  <a:lnTo>
                    <a:pt x="68" y="38"/>
                  </a:lnTo>
                  <a:lnTo>
                    <a:pt x="65" y="36"/>
                  </a:lnTo>
                  <a:lnTo>
                    <a:pt x="65" y="40"/>
                  </a:lnTo>
                  <a:lnTo>
                    <a:pt x="62" y="41"/>
                  </a:lnTo>
                  <a:lnTo>
                    <a:pt x="62" y="42"/>
                  </a:lnTo>
                  <a:lnTo>
                    <a:pt x="63" y="44"/>
                  </a:lnTo>
                  <a:lnTo>
                    <a:pt x="62" y="45"/>
                  </a:lnTo>
                  <a:lnTo>
                    <a:pt x="59" y="43"/>
                  </a:lnTo>
                  <a:lnTo>
                    <a:pt x="58" y="43"/>
                  </a:lnTo>
                  <a:lnTo>
                    <a:pt x="57" y="41"/>
                  </a:lnTo>
                  <a:lnTo>
                    <a:pt x="55" y="40"/>
                  </a:lnTo>
                  <a:lnTo>
                    <a:pt x="53" y="38"/>
                  </a:lnTo>
                  <a:lnTo>
                    <a:pt x="52" y="38"/>
                  </a:lnTo>
                  <a:lnTo>
                    <a:pt x="51" y="41"/>
                  </a:lnTo>
                  <a:lnTo>
                    <a:pt x="48" y="45"/>
                  </a:lnTo>
                  <a:lnTo>
                    <a:pt x="46" y="49"/>
                  </a:lnTo>
                  <a:lnTo>
                    <a:pt x="41" y="50"/>
                  </a:lnTo>
                  <a:lnTo>
                    <a:pt x="39" y="52"/>
                  </a:lnTo>
                  <a:lnTo>
                    <a:pt x="33" y="52"/>
                  </a:lnTo>
                  <a:lnTo>
                    <a:pt x="33" y="54"/>
                  </a:lnTo>
                  <a:lnTo>
                    <a:pt x="29" y="54"/>
                  </a:lnTo>
                  <a:lnTo>
                    <a:pt x="26" y="54"/>
                  </a:lnTo>
                  <a:lnTo>
                    <a:pt x="23" y="55"/>
                  </a:lnTo>
                  <a:lnTo>
                    <a:pt x="19" y="57"/>
                  </a:lnTo>
                  <a:lnTo>
                    <a:pt x="14" y="58"/>
                  </a:lnTo>
                  <a:lnTo>
                    <a:pt x="12" y="59"/>
                  </a:lnTo>
                  <a:lnTo>
                    <a:pt x="11" y="63"/>
                  </a:lnTo>
                  <a:lnTo>
                    <a:pt x="8" y="64"/>
                  </a:lnTo>
                  <a:lnTo>
                    <a:pt x="8" y="66"/>
                  </a:lnTo>
                  <a:lnTo>
                    <a:pt x="13" y="70"/>
                  </a:lnTo>
                  <a:lnTo>
                    <a:pt x="12" y="73"/>
                  </a:lnTo>
                  <a:lnTo>
                    <a:pt x="6" y="74"/>
                  </a:lnTo>
                  <a:lnTo>
                    <a:pt x="0" y="64"/>
                  </a:lnTo>
                  <a:lnTo>
                    <a:pt x="0" y="60"/>
                  </a:lnTo>
                  <a:lnTo>
                    <a:pt x="2" y="58"/>
                  </a:lnTo>
                  <a:lnTo>
                    <a:pt x="2" y="57"/>
                  </a:lnTo>
                  <a:lnTo>
                    <a:pt x="4" y="52"/>
                  </a:lnTo>
                  <a:lnTo>
                    <a:pt x="16" y="41"/>
                  </a:lnTo>
                  <a:lnTo>
                    <a:pt x="20" y="36"/>
                  </a:lnTo>
                  <a:lnTo>
                    <a:pt x="24" y="32"/>
                  </a:lnTo>
                  <a:lnTo>
                    <a:pt x="26" y="29"/>
                  </a:lnTo>
                  <a:lnTo>
                    <a:pt x="26" y="24"/>
                  </a:lnTo>
                  <a:lnTo>
                    <a:pt x="30" y="20"/>
                  </a:lnTo>
                  <a:lnTo>
                    <a:pt x="30" y="13"/>
                  </a:lnTo>
                  <a:lnTo>
                    <a:pt x="31" y="12"/>
                  </a:lnTo>
                  <a:lnTo>
                    <a:pt x="33" y="6"/>
                  </a:lnTo>
                  <a:lnTo>
                    <a:pt x="34" y="4"/>
                  </a:lnTo>
                  <a:lnTo>
                    <a:pt x="38" y="4"/>
                  </a:lnTo>
                  <a:lnTo>
                    <a:pt x="41" y="9"/>
                  </a:lnTo>
                  <a:lnTo>
                    <a:pt x="42" y="8"/>
                  </a:lnTo>
                  <a:lnTo>
                    <a:pt x="44" y="6"/>
                  </a:lnTo>
                  <a:lnTo>
                    <a:pt x="44" y="5"/>
                  </a:lnTo>
                  <a:lnTo>
                    <a:pt x="41" y="2"/>
                  </a:lnTo>
                  <a:lnTo>
                    <a:pt x="41" y="1"/>
                  </a:lnTo>
                  <a:lnTo>
                    <a:pt x="59" y="1"/>
                  </a:lnTo>
                  <a:lnTo>
                    <a:pt x="61" y="0"/>
                  </a:lnTo>
                  <a:lnTo>
                    <a:pt x="64" y="0"/>
                  </a:lnTo>
                  <a:lnTo>
                    <a:pt x="64" y="2"/>
                  </a:lnTo>
                  <a:lnTo>
                    <a:pt x="64" y="3"/>
                  </a:lnTo>
                  <a:lnTo>
                    <a:pt x="59" y="9"/>
                  </a:lnTo>
                  <a:lnTo>
                    <a:pt x="59" y="11"/>
                  </a:lnTo>
                  <a:lnTo>
                    <a:pt x="61" y="12"/>
                  </a:lnTo>
                  <a:lnTo>
                    <a:pt x="64" y="12"/>
                  </a:lnTo>
                  <a:lnTo>
                    <a:pt x="72" y="9"/>
                  </a:lnTo>
                  <a:lnTo>
                    <a:pt x="74" y="9"/>
                  </a:lnTo>
                  <a:lnTo>
                    <a:pt x="76" y="10"/>
                  </a:lnTo>
                  <a:lnTo>
                    <a:pt x="80" y="8"/>
                  </a:lnTo>
                  <a:lnTo>
                    <a:pt x="81" y="6"/>
                  </a:lnTo>
                  <a:lnTo>
                    <a:pt x="87" y="6"/>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17" name="Freeform 20"/>
            <p:cNvSpPr/>
            <p:nvPr/>
          </p:nvSpPr>
          <p:spPr bwMode="auto">
            <a:xfrm>
              <a:off x="5927440" y="1714081"/>
              <a:ext cx="624449" cy="581678"/>
            </a:xfrm>
            <a:custGeom>
              <a:avLst/>
              <a:gdLst>
                <a:gd name="T0" fmla="*/ 547462 w 73"/>
                <a:gd name="T1" fmla="*/ 188190 h 68"/>
                <a:gd name="T2" fmla="*/ 624449 w 73"/>
                <a:gd name="T3" fmla="*/ 248069 h 68"/>
                <a:gd name="T4" fmla="*/ 607341 w 73"/>
                <a:gd name="T5" fmla="*/ 273731 h 68"/>
                <a:gd name="T6" fmla="*/ 564570 w 73"/>
                <a:gd name="T7" fmla="*/ 299393 h 68"/>
                <a:gd name="T8" fmla="*/ 504692 w 73"/>
                <a:gd name="T9" fmla="*/ 359272 h 68"/>
                <a:gd name="T10" fmla="*/ 496137 w 73"/>
                <a:gd name="T11" fmla="*/ 402042 h 68"/>
                <a:gd name="T12" fmla="*/ 410597 w 73"/>
                <a:gd name="T13" fmla="*/ 436258 h 68"/>
                <a:gd name="T14" fmla="*/ 350718 w 73"/>
                <a:gd name="T15" fmla="*/ 470475 h 68"/>
                <a:gd name="T16" fmla="*/ 333610 w 73"/>
                <a:gd name="T17" fmla="*/ 504691 h 68"/>
                <a:gd name="T18" fmla="*/ 307947 w 73"/>
                <a:gd name="T19" fmla="*/ 581678 h 68"/>
                <a:gd name="T20" fmla="*/ 239515 w 73"/>
                <a:gd name="T21" fmla="*/ 581678 h 68"/>
                <a:gd name="T22" fmla="*/ 248069 w 73"/>
                <a:gd name="T23" fmla="*/ 556016 h 68"/>
                <a:gd name="T24" fmla="*/ 290839 w 73"/>
                <a:gd name="T25" fmla="*/ 521799 h 68"/>
                <a:gd name="T26" fmla="*/ 265177 w 73"/>
                <a:gd name="T27" fmla="*/ 487583 h 68"/>
                <a:gd name="T28" fmla="*/ 265177 w 73"/>
                <a:gd name="T29" fmla="*/ 444813 h 68"/>
                <a:gd name="T30" fmla="*/ 299393 w 73"/>
                <a:gd name="T31" fmla="*/ 410596 h 68"/>
                <a:gd name="T32" fmla="*/ 299393 w 73"/>
                <a:gd name="T33" fmla="*/ 359272 h 68"/>
                <a:gd name="T34" fmla="*/ 265177 w 73"/>
                <a:gd name="T35" fmla="*/ 325055 h 68"/>
                <a:gd name="T36" fmla="*/ 213852 w 73"/>
                <a:gd name="T37" fmla="*/ 325055 h 68"/>
                <a:gd name="T38" fmla="*/ 162528 w 73"/>
                <a:gd name="T39" fmla="*/ 376380 h 68"/>
                <a:gd name="T40" fmla="*/ 153974 w 73"/>
                <a:gd name="T41" fmla="*/ 410596 h 68"/>
                <a:gd name="T42" fmla="*/ 119757 w 73"/>
                <a:gd name="T43" fmla="*/ 444813 h 68"/>
                <a:gd name="T44" fmla="*/ 42770 w 73"/>
                <a:gd name="T45" fmla="*/ 384934 h 68"/>
                <a:gd name="T46" fmla="*/ 0 w 73"/>
                <a:gd name="T47" fmla="*/ 367826 h 68"/>
                <a:gd name="T48" fmla="*/ 0 w 73"/>
                <a:gd name="T49" fmla="*/ 342164 h 68"/>
                <a:gd name="T50" fmla="*/ 34216 w 73"/>
                <a:gd name="T51" fmla="*/ 316501 h 68"/>
                <a:gd name="T52" fmla="*/ 42770 w 73"/>
                <a:gd name="T53" fmla="*/ 307947 h 68"/>
                <a:gd name="T54" fmla="*/ 42770 w 73"/>
                <a:gd name="T55" fmla="*/ 256623 h 68"/>
                <a:gd name="T56" fmla="*/ 17108 w 73"/>
                <a:gd name="T57" fmla="*/ 222406 h 68"/>
                <a:gd name="T58" fmla="*/ 17108 w 73"/>
                <a:gd name="T59" fmla="*/ 196744 h 68"/>
                <a:gd name="T60" fmla="*/ 34216 w 73"/>
                <a:gd name="T61" fmla="*/ 179636 h 68"/>
                <a:gd name="T62" fmla="*/ 51325 w 73"/>
                <a:gd name="T63" fmla="*/ 179636 h 68"/>
                <a:gd name="T64" fmla="*/ 59879 w 73"/>
                <a:gd name="T65" fmla="*/ 188190 h 68"/>
                <a:gd name="T66" fmla="*/ 59879 w 73"/>
                <a:gd name="T67" fmla="*/ 205298 h 68"/>
                <a:gd name="T68" fmla="*/ 85541 w 73"/>
                <a:gd name="T69" fmla="*/ 230960 h 68"/>
                <a:gd name="T70" fmla="*/ 102649 w 73"/>
                <a:gd name="T71" fmla="*/ 230960 h 68"/>
                <a:gd name="T72" fmla="*/ 239515 w 73"/>
                <a:gd name="T73" fmla="*/ 111203 h 68"/>
                <a:gd name="T74" fmla="*/ 273731 w 73"/>
                <a:gd name="T75" fmla="*/ 68433 h 68"/>
                <a:gd name="T76" fmla="*/ 325056 w 73"/>
                <a:gd name="T77" fmla="*/ 68433 h 68"/>
                <a:gd name="T78" fmla="*/ 333610 w 73"/>
                <a:gd name="T79" fmla="*/ 76987 h 68"/>
                <a:gd name="T80" fmla="*/ 350718 w 73"/>
                <a:gd name="T81" fmla="*/ 76987 h 68"/>
                <a:gd name="T82" fmla="*/ 359272 w 73"/>
                <a:gd name="T83" fmla="*/ 68433 h 68"/>
                <a:gd name="T84" fmla="*/ 359272 w 73"/>
                <a:gd name="T85" fmla="*/ 0 h 68"/>
                <a:gd name="T86" fmla="*/ 393488 w 73"/>
                <a:gd name="T87" fmla="*/ 0 h 68"/>
                <a:gd name="T88" fmla="*/ 436259 w 73"/>
                <a:gd name="T89" fmla="*/ 42770 h 68"/>
                <a:gd name="T90" fmla="*/ 461921 w 73"/>
                <a:gd name="T91" fmla="*/ 42770 h 68"/>
                <a:gd name="T92" fmla="*/ 453367 w 73"/>
                <a:gd name="T93" fmla="*/ 25662 h 68"/>
                <a:gd name="T94" fmla="*/ 470475 w 73"/>
                <a:gd name="T95" fmla="*/ 8554 h 68"/>
                <a:gd name="T96" fmla="*/ 487583 w 73"/>
                <a:gd name="T97" fmla="*/ 25662 h 68"/>
                <a:gd name="T98" fmla="*/ 487583 w 73"/>
                <a:gd name="T99" fmla="*/ 59879 h 68"/>
                <a:gd name="T100" fmla="*/ 547462 w 73"/>
                <a:gd name="T101" fmla="*/ 136865 h 68"/>
                <a:gd name="T102" fmla="*/ 547462 w 73"/>
                <a:gd name="T103" fmla="*/ 188190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
                <a:gd name="T157" fmla="*/ 0 h 68"/>
                <a:gd name="T158" fmla="*/ 73 w 73"/>
                <a:gd name="T159" fmla="*/ 68 h 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 h="68">
                  <a:moveTo>
                    <a:pt x="64" y="22"/>
                  </a:moveTo>
                  <a:lnTo>
                    <a:pt x="73" y="29"/>
                  </a:lnTo>
                  <a:lnTo>
                    <a:pt x="71" y="32"/>
                  </a:lnTo>
                  <a:lnTo>
                    <a:pt x="66" y="35"/>
                  </a:lnTo>
                  <a:lnTo>
                    <a:pt x="59" y="42"/>
                  </a:lnTo>
                  <a:lnTo>
                    <a:pt x="58" y="47"/>
                  </a:lnTo>
                  <a:lnTo>
                    <a:pt x="48" y="51"/>
                  </a:lnTo>
                  <a:lnTo>
                    <a:pt x="41" y="55"/>
                  </a:lnTo>
                  <a:lnTo>
                    <a:pt x="39" y="59"/>
                  </a:lnTo>
                  <a:lnTo>
                    <a:pt x="36" y="68"/>
                  </a:lnTo>
                  <a:lnTo>
                    <a:pt x="28" y="68"/>
                  </a:lnTo>
                  <a:lnTo>
                    <a:pt x="29" y="65"/>
                  </a:lnTo>
                  <a:lnTo>
                    <a:pt x="34" y="61"/>
                  </a:lnTo>
                  <a:lnTo>
                    <a:pt x="31" y="57"/>
                  </a:lnTo>
                  <a:lnTo>
                    <a:pt x="31" y="52"/>
                  </a:lnTo>
                  <a:lnTo>
                    <a:pt x="35" y="48"/>
                  </a:lnTo>
                  <a:lnTo>
                    <a:pt x="35" y="42"/>
                  </a:lnTo>
                  <a:lnTo>
                    <a:pt x="31" y="38"/>
                  </a:lnTo>
                  <a:lnTo>
                    <a:pt x="25" y="38"/>
                  </a:lnTo>
                  <a:lnTo>
                    <a:pt x="19" y="44"/>
                  </a:lnTo>
                  <a:lnTo>
                    <a:pt x="18" y="48"/>
                  </a:lnTo>
                  <a:lnTo>
                    <a:pt x="14" y="52"/>
                  </a:lnTo>
                  <a:lnTo>
                    <a:pt x="5" y="45"/>
                  </a:lnTo>
                  <a:lnTo>
                    <a:pt x="0" y="43"/>
                  </a:lnTo>
                  <a:lnTo>
                    <a:pt x="0" y="40"/>
                  </a:lnTo>
                  <a:lnTo>
                    <a:pt x="4" y="37"/>
                  </a:lnTo>
                  <a:lnTo>
                    <a:pt x="5" y="36"/>
                  </a:lnTo>
                  <a:lnTo>
                    <a:pt x="5" y="30"/>
                  </a:lnTo>
                  <a:lnTo>
                    <a:pt x="2" y="26"/>
                  </a:lnTo>
                  <a:lnTo>
                    <a:pt x="2" y="23"/>
                  </a:lnTo>
                  <a:lnTo>
                    <a:pt x="4" y="21"/>
                  </a:lnTo>
                  <a:lnTo>
                    <a:pt x="6" y="21"/>
                  </a:lnTo>
                  <a:lnTo>
                    <a:pt x="7" y="22"/>
                  </a:lnTo>
                  <a:lnTo>
                    <a:pt x="7" y="24"/>
                  </a:lnTo>
                  <a:lnTo>
                    <a:pt x="10" y="27"/>
                  </a:lnTo>
                  <a:lnTo>
                    <a:pt x="12" y="27"/>
                  </a:lnTo>
                  <a:lnTo>
                    <a:pt x="28" y="13"/>
                  </a:lnTo>
                  <a:lnTo>
                    <a:pt x="32" y="8"/>
                  </a:lnTo>
                  <a:lnTo>
                    <a:pt x="38" y="8"/>
                  </a:lnTo>
                  <a:lnTo>
                    <a:pt x="39" y="9"/>
                  </a:lnTo>
                  <a:lnTo>
                    <a:pt x="41" y="9"/>
                  </a:lnTo>
                  <a:lnTo>
                    <a:pt x="42" y="8"/>
                  </a:lnTo>
                  <a:lnTo>
                    <a:pt x="42" y="0"/>
                  </a:lnTo>
                  <a:lnTo>
                    <a:pt x="46" y="0"/>
                  </a:lnTo>
                  <a:lnTo>
                    <a:pt x="51" y="5"/>
                  </a:lnTo>
                  <a:lnTo>
                    <a:pt x="54" y="5"/>
                  </a:lnTo>
                  <a:lnTo>
                    <a:pt x="53" y="3"/>
                  </a:lnTo>
                  <a:lnTo>
                    <a:pt x="55" y="1"/>
                  </a:lnTo>
                  <a:lnTo>
                    <a:pt x="57" y="3"/>
                  </a:lnTo>
                  <a:lnTo>
                    <a:pt x="57" y="7"/>
                  </a:lnTo>
                  <a:lnTo>
                    <a:pt x="64" y="16"/>
                  </a:lnTo>
                  <a:lnTo>
                    <a:pt x="64" y="22"/>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18" name="Freeform 21"/>
            <p:cNvSpPr/>
            <p:nvPr/>
          </p:nvSpPr>
          <p:spPr bwMode="auto">
            <a:xfrm>
              <a:off x="6055751" y="1397580"/>
              <a:ext cx="881072" cy="564570"/>
            </a:xfrm>
            <a:custGeom>
              <a:avLst/>
              <a:gdLst>
                <a:gd name="T0" fmla="*/ 196744 w 103"/>
                <a:gd name="T1" fmla="*/ 282285 h 66"/>
                <a:gd name="T2" fmla="*/ 162528 w 103"/>
                <a:gd name="T3" fmla="*/ 188190 h 66"/>
                <a:gd name="T4" fmla="*/ 119757 w 103"/>
                <a:gd name="T5" fmla="*/ 230960 h 66"/>
                <a:gd name="T6" fmla="*/ 94095 w 103"/>
                <a:gd name="T7" fmla="*/ 239514 h 66"/>
                <a:gd name="T8" fmla="*/ 59879 w 103"/>
                <a:gd name="T9" fmla="*/ 171082 h 66"/>
                <a:gd name="T10" fmla="*/ 17108 w 103"/>
                <a:gd name="T11" fmla="*/ 76987 h 66"/>
                <a:gd name="T12" fmla="*/ 0 w 103"/>
                <a:gd name="T13" fmla="*/ 42770 h 66"/>
                <a:gd name="T14" fmla="*/ 34216 w 103"/>
                <a:gd name="T15" fmla="*/ 25662 h 66"/>
                <a:gd name="T16" fmla="*/ 76987 w 103"/>
                <a:gd name="T17" fmla="*/ 59879 h 66"/>
                <a:gd name="T18" fmla="*/ 145420 w 103"/>
                <a:gd name="T19" fmla="*/ 8554 h 66"/>
                <a:gd name="T20" fmla="*/ 153974 w 103"/>
                <a:gd name="T21" fmla="*/ 0 h 66"/>
                <a:gd name="T22" fmla="*/ 179636 w 103"/>
                <a:gd name="T23" fmla="*/ 17108 h 66"/>
                <a:gd name="T24" fmla="*/ 222407 w 103"/>
                <a:gd name="T25" fmla="*/ 68433 h 66"/>
                <a:gd name="T26" fmla="*/ 307948 w 103"/>
                <a:gd name="T27" fmla="*/ 59879 h 66"/>
                <a:gd name="T28" fmla="*/ 367826 w 103"/>
                <a:gd name="T29" fmla="*/ 17108 h 66"/>
                <a:gd name="T30" fmla="*/ 376380 w 103"/>
                <a:gd name="T31" fmla="*/ 68433 h 66"/>
                <a:gd name="T32" fmla="*/ 402043 w 103"/>
                <a:gd name="T33" fmla="*/ 85541 h 66"/>
                <a:gd name="T34" fmla="*/ 444813 w 103"/>
                <a:gd name="T35" fmla="*/ 68433 h 66"/>
                <a:gd name="T36" fmla="*/ 496138 w 103"/>
                <a:gd name="T37" fmla="*/ 102649 h 66"/>
                <a:gd name="T38" fmla="*/ 556016 w 103"/>
                <a:gd name="T39" fmla="*/ 171082 h 66"/>
                <a:gd name="T40" fmla="*/ 590233 w 103"/>
                <a:gd name="T41" fmla="*/ 128311 h 66"/>
                <a:gd name="T42" fmla="*/ 667220 w 103"/>
                <a:gd name="T43" fmla="*/ 213852 h 66"/>
                <a:gd name="T44" fmla="*/ 727098 w 103"/>
                <a:gd name="T45" fmla="*/ 179636 h 66"/>
                <a:gd name="T46" fmla="*/ 709990 w 103"/>
                <a:gd name="T47" fmla="*/ 171082 h 66"/>
                <a:gd name="T48" fmla="*/ 769869 w 103"/>
                <a:gd name="T49" fmla="*/ 145420 h 66"/>
                <a:gd name="T50" fmla="*/ 786977 w 103"/>
                <a:gd name="T51" fmla="*/ 136865 h 66"/>
                <a:gd name="T52" fmla="*/ 829747 w 103"/>
                <a:gd name="T53" fmla="*/ 188190 h 66"/>
                <a:gd name="T54" fmla="*/ 872518 w 103"/>
                <a:gd name="T55" fmla="*/ 188190 h 66"/>
                <a:gd name="T56" fmla="*/ 881072 w 103"/>
                <a:gd name="T57" fmla="*/ 256623 h 66"/>
                <a:gd name="T58" fmla="*/ 855410 w 103"/>
                <a:gd name="T59" fmla="*/ 325055 h 66"/>
                <a:gd name="T60" fmla="*/ 829747 w 103"/>
                <a:gd name="T61" fmla="*/ 307947 h 66"/>
                <a:gd name="T62" fmla="*/ 795531 w 103"/>
                <a:gd name="T63" fmla="*/ 316501 h 66"/>
                <a:gd name="T64" fmla="*/ 778423 w 103"/>
                <a:gd name="T65" fmla="*/ 248069 h 66"/>
                <a:gd name="T66" fmla="*/ 752761 w 103"/>
                <a:gd name="T67" fmla="*/ 307947 h 66"/>
                <a:gd name="T68" fmla="*/ 684328 w 103"/>
                <a:gd name="T69" fmla="*/ 393488 h 66"/>
                <a:gd name="T70" fmla="*/ 650111 w 103"/>
                <a:gd name="T71" fmla="*/ 419150 h 66"/>
                <a:gd name="T72" fmla="*/ 675774 w 103"/>
                <a:gd name="T73" fmla="*/ 461921 h 66"/>
                <a:gd name="T74" fmla="*/ 598787 w 103"/>
                <a:gd name="T75" fmla="*/ 479029 h 66"/>
                <a:gd name="T76" fmla="*/ 547462 w 103"/>
                <a:gd name="T77" fmla="*/ 453367 h 66"/>
                <a:gd name="T78" fmla="*/ 513246 w 103"/>
                <a:gd name="T79" fmla="*/ 530354 h 66"/>
                <a:gd name="T80" fmla="*/ 419151 w 103"/>
                <a:gd name="T81" fmla="*/ 504691 h 66"/>
                <a:gd name="T82" fmla="*/ 359272 w 103"/>
                <a:gd name="T83" fmla="*/ 376380 h 66"/>
                <a:gd name="T84" fmla="*/ 342164 w 103"/>
                <a:gd name="T85" fmla="*/ 325055 h 66"/>
                <a:gd name="T86" fmla="*/ 333610 w 103"/>
                <a:gd name="T87" fmla="*/ 359272 h 66"/>
                <a:gd name="T88" fmla="*/ 265177 w 103"/>
                <a:gd name="T89" fmla="*/ 316501 h 66"/>
                <a:gd name="T90" fmla="*/ 230961 w 103"/>
                <a:gd name="T91" fmla="*/ 316501 h 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
                <a:gd name="T139" fmla="*/ 0 h 66"/>
                <a:gd name="T140" fmla="*/ 103 w 103"/>
                <a:gd name="T141" fmla="*/ 66 h 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3" h="66">
                  <a:moveTo>
                    <a:pt x="27" y="37"/>
                  </a:moveTo>
                  <a:lnTo>
                    <a:pt x="23" y="33"/>
                  </a:lnTo>
                  <a:lnTo>
                    <a:pt x="23" y="30"/>
                  </a:lnTo>
                  <a:lnTo>
                    <a:pt x="19" y="22"/>
                  </a:lnTo>
                  <a:lnTo>
                    <a:pt x="18" y="22"/>
                  </a:lnTo>
                  <a:lnTo>
                    <a:pt x="14" y="27"/>
                  </a:lnTo>
                  <a:lnTo>
                    <a:pt x="14" y="28"/>
                  </a:lnTo>
                  <a:lnTo>
                    <a:pt x="11" y="28"/>
                  </a:lnTo>
                  <a:lnTo>
                    <a:pt x="9" y="22"/>
                  </a:lnTo>
                  <a:lnTo>
                    <a:pt x="7" y="20"/>
                  </a:lnTo>
                  <a:lnTo>
                    <a:pt x="7" y="14"/>
                  </a:lnTo>
                  <a:lnTo>
                    <a:pt x="2" y="9"/>
                  </a:lnTo>
                  <a:lnTo>
                    <a:pt x="0" y="9"/>
                  </a:lnTo>
                  <a:lnTo>
                    <a:pt x="0" y="5"/>
                  </a:lnTo>
                  <a:lnTo>
                    <a:pt x="2" y="3"/>
                  </a:lnTo>
                  <a:lnTo>
                    <a:pt x="4" y="3"/>
                  </a:lnTo>
                  <a:lnTo>
                    <a:pt x="6" y="5"/>
                  </a:lnTo>
                  <a:lnTo>
                    <a:pt x="9" y="7"/>
                  </a:lnTo>
                  <a:lnTo>
                    <a:pt x="10" y="7"/>
                  </a:lnTo>
                  <a:lnTo>
                    <a:pt x="17" y="1"/>
                  </a:lnTo>
                  <a:lnTo>
                    <a:pt x="18" y="0"/>
                  </a:lnTo>
                  <a:lnTo>
                    <a:pt x="19" y="0"/>
                  </a:lnTo>
                  <a:lnTo>
                    <a:pt x="21" y="2"/>
                  </a:lnTo>
                  <a:lnTo>
                    <a:pt x="23" y="5"/>
                  </a:lnTo>
                  <a:lnTo>
                    <a:pt x="26" y="8"/>
                  </a:lnTo>
                  <a:lnTo>
                    <a:pt x="29" y="10"/>
                  </a:lnTo>
                  <a:lnTo>
                    <a:pt x="36" y="7"/>
                  </a:lnTo>
                  <a:lnTo>
                    <a:pt x="42" y="2"/>
                  </a:lnTo>
                  <a:lnTo>
                    <a:pt x="43" y="2"/>
                  </a:lnTo>
                  <a:lnTo>
                    <a:pt x="44" y="3"/>
                  </a:lnTo>
                  <a:lnTo>
                    <a:pt x="44" y="8"/>
                  </a:lnTo>
                  <a:lnTo>
                    <a:pt x="45" y="10"/>
                  </a:lnTo>
                  <a:lnTo>
                    <a:pt x="47" y="10"/>
                  </a:lnTo>
                  <a:lnTo>
                    <a:pt x="50" y="8"/>
                  </a:lnTo>
                  <a:lnTo>
                    <a:pt x="52" y="8"/>
                  </a:lnTo>
                  <a:lnTo>
                    <a:pt x="55" y="12"/>
                  </a:lnTo>
                  <a:lnTo>
                    <a:pt x="58" y="12"/>
                  </a:lnTo>
                  <a:lnTo>
                    <a:pt x="63" y="20"/>
                  </a:lnTo>
                  <a:lnTo>
                    <a:pt x="65" y="20"/>
                  </a:lnTo>
                  <a:lnTo>
                    <a:pt x="67" y="15"/>
                  </a:lnTo>
                  <a:lnTo>
                    <a:pt x="69" y="15"/>
                  </a:lnTo>
                  <a:lnTo>
                    <a:pt x="71" y="18"/>
                  </a:lnTo>
                  <a:lnTo>
                    <a:pt x="78" y="25"/>
                  </a:lnTo>
                  <a:lnTo>
                    <a:pt x="80" y="25"/>
                  </a:lnTo>
                  <a:lnTo>
                    <a:pt x="85" y="21"/>
                  </a:lnTo>
                  <a:lnTo>
                    <a:pt x="83" y="21"/>
                  </a:lnTo>
                  <a:lnTo>
                    <a:pt x="83" y="20"/>
                  </a:lnTo>
                  <a:lnTo>
                    <a:pt x="88" y="17"/>
                  </a:lnTo>
                  <a:lnTo>
                    <a:pt x="90" y="17"/>
                  </a:lnTo>
                  <a:lnTo>
                    <a:pt x="90" y="15"/>
                  </a:lnTo>
                  <a:lnTo>
                    <a:pt x="92" y="16"/>
                  </a:lnTo>
                  <a:lnTo>
                    <a:pt x="93" y="18"/>
                  </a:lnTo>
                  <a:lnTo>
                    <a:pt x="97" y="22"/>
                  </a:lnTo>
                  <a:lnTo>
                    <a:pt x="100" y="22"/>
                  </a:lnTo>
                  <a:lnTo>
                    <a:pt x="102" y="22"/>
                  </a:lnTo>
                  <a:lnTo>
                    <a:pt x="103" y="24"/>
                  </a:lnTo>
                  <a:lnTo>
                    <a:pt x="103" y="30"/>
                  </a:lnTo>
                  <a:lnTo>
                    <a:pt x="100" y="33"/>
                  </a:lnTo>
                  <a:lnTo>
                    <a:pt x="100" y="38"/>
                  </a:lnTo>
                  <a:lnTo>
                    <a:pt x="98" y="38"/>
                  </a:lnTo>
                  <a:lnTo>
                    <a:pt x="97" y="36"/>
                  </a:lnTo>
                  <a:lnTo>
                    <a:pt x="95" y="37"/>
                  </a:lnTo>
                  <a:lnTo>
                    <a:pt x="93" y="37"/>
                  </a:lnTo>
                  <a:lnTo>
                    <a:pt x="93" y="31"/>
                  </a:lnTo>
                  <a:lnTo>
                    <a:pt x="91" y="29"/>
                  </a:lnTo>
                  <a:lnTo>
                    <a:pt x="90" y="31"/>
                  </a:lnTo>
                  <a:lnTo>
                    <a:pt x="88" y="36"/>
                  </a:lnTo>
                  <a:lnTo>
                    <a:pt x="83" y="44"/>
                  </a:lnTo>
                  <a:lnTo>
                    <a:pt x="80" y="46"/>
                  </a:lnTo>
                  <a:lnTo>
                    <a:pt x="77" y="45"/>
                  </a:lnTo>
                  <a:lnTo>
                    <a:pt x="76" y="49"/>
                  </a:lnTo>
                  <a:lnTo>
                    <a:pt x="79" y="51"/>
                  </a:lnTo>
                  <a:lnTo>
                    <a:pt x="79" y="54"/>
                  </a:lnTo>
                  <a:lnTo>
                    <a:pt x="77" y="56"/>
                  </a:lnTo>
                  <a:lnTo>
                    <a:pt x="70" y="56"/>
                  </a:lnTo>
                  <a:lnTo>
                    <a:pt x="66" y="54"/>
                  </a:lnTo>
                  <a:lnTo>
                    <a:pt x="64" y="53"/>
                  </a:lnTo>
                  <a:lnTo>
                    <a:pt x="61" y="59"/>
                  </a:lnTo>
                  <a:lnTo>
                    <a:pt x="60" y="62"/>
                  </a:lnTo>
                  <a:lnTo>
                    <a:pt x="58" y="66"/>
                  </a:lnTo>
                  <a:lnTo>
                    <a:pt x="49" y="59"/>
                  </a:lnTo>
                  <a:lnTo>
                    <a:pt x="49" y="53"/>
                  </a:lnTo>
                  <a:lnTo>
                    <a:pt x="42" y="44"/>
                  </a:lnTo>
                  <a:lnTo>
                    <a:pt x="42" y="40"/>
                  </a:lnTo>
                  <a:lnTo>
                    <a:pt x="40" y="38"/>
                  </a:lnTo>
                  <a:lnTo>
                    <a:pt x="38" y="40"/>
                  </a:lnTo>
                  <a:lnTo>
                    <a:pt x="39" y="42"/>
                  </a:lnTo>
                  <a:lnTo>
                    <a:pt x="36" y="42"/>
                  </a:lnTo>
                  <a:lnTo>
                    <a:pt x="31" y="37"/>
                  </a:lnTo>
                  <a:lnTo>
                    <a:pt x="27" y="37"/>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19" name="Freeform 23"/>
            <p:cNvSpPr/>
            <p:nvPr/>
          </p:nvSpPr>
          <p:spPr bwMode="auto">
            <a:xfrm>
              <a:off x="3207237" y="2278652"/>
              <a:ext cx="1291669" cy="949504"/>
            </a:xfrm>
            <a:custGeom>
              <a:avLst/>
              <a:gdLst>
                <a:gd name="T0" fmla="*/ 692882 w 151"/>
                <a:gd name="T1" fmla="*/ 915288 h 111"/>
                <a:gd name="T2" fmla="*/ 641557 w 151"/>
                <a:gd name="T3" fmla="*/ 949504 h 111"/>
                <a:gd name="T4" fmla="*/ 590233 w 151"/>
                <a:gd name="T5" fmla="*/ 923842 h 111"/>
                <a:gd name="T6" fmla="*/ 564571 w 151"/>
                <a:gd name="T7" fmla="*/ 940950 h 111"/>
                <a:gd name="T8" fmla="*/ 530354 w 151"/>
                <a:gd name="T9" fmla="*/ 872517 h 111"/>
                <a:gd name="T10" fmla="*/ 479029 w 151"/>
                <a:gd name="T11" fmla="*/ 821193 h 111"/>
                <a:gd name="T12" fmla="*/ 367826 w 151"/>
                <a:gd name="T13" fmla="*/ 804085 h 111"/>
                <a:gd name="T14" fmla="*/ 290839 w 151"/>
                <a:gd name="T15" fmla="*/ 795530 h 111"/>
                <a:gd name="T16" fmla="*/ 222407 w 151"/>
                <a:gd name="T17" fmla="*/ 761314 h 111"/>
                <a:gd name="T18" fmla="*/ 145420 w 151"/>
                <a:gd name="T19" fmla="*/ 701435 h 111"/>
                <a:gd name="T20" fmla="*/ 51325 w 151"/>
                <a:gd name="T21" fmla="*/ 667219 h 111"/>
                <a:gd name="T22" fmla="*/ 0 w 151"/>
                <a:gd name="T23" fmla="*/ 556016 h 111"/>
                <a:gd name="T24" fmla="*/ 17108 w 151"/>
                <a:gd name="T25" fmla="*/ 393488 h 111"/>
                <a:gd name="T26" fmla="*/ 8554 w 151"/>
                <a:gd name="T27" fmla="*/ 350718 h 111"/>
                <a:gd name="T28" fmla="*/ 51325 w 151"/>
                <a:gd name="T29" fmla="*/ 342164 h 111"/>
                <a:gd name="T30" fmla="*/ 85541 w 151"/>
                <a:gd name="T31" fmla="*/ 325055 h 111"/>
                <a:gd name="T32" fmla="*/ 119757 w 151"/>
                <a:gd name="T33" fmla="*/ 350718 h 111"/>
                <a:gd name="T34" fmla="*/ 162528 w 151"/>
                <a:gd name="T35" fmla="*/ 342164 h 111"/>
                <a:gd name="T36" fmla="*/ 136866 w 151"/>
                <a:gd name="T37" fmla="*/ 290839 h 111"/>
                <a:gd name="T38" fmla="*/ 188190 w 151"/>
                <a:gd name="T39" fmla="*/ 230960 h 111"/>
                <a:gd name="T40" fmla="*/ 162528 w 151"/>
                <a:gd name="T41" fmla="*/ 179636 h 111"/>
                <a:gd name="T42" fmla="*/ 128311 w 151"/>
                <a:gd name="T43" fmla="*/ 136865 h 111"/>
                <a:gd name="T44" fmla="*/ 119757 w 151"/>
                <a:gd name="T45" fmla="*/ 111203 h 111"/>
                <a:gd name="T46" fmla="*/ 102649 w 151"/>
                <a:gd name="T47" fmla="*/ 76987 h 111"/>
                <a:gd name="T48" fmla="*/ 136866 w 151"/>
                <a:gd name="T49" fmla="*/ 51325 h 111"/>
                <a:gd name="T50" fmla="*/ 239515 w 151"/>
                <a:gd name="T51" fmla="*/ 51325 h 111"/>
                <a:gd name="T52" fmla="*/ 350718 w 151"/>
                <a:gd name="T53" fmla="*/ 0 h 111"/>
                <a:gd name="T54" fmla="*/ 402043 w 151"/>
                <a:gd name="T55" fmla="*/ 0 h 111"/>
                <a:gd name="T56" fmla="*/ 521800 w 151"/>
                <a:gd name="T57" fmla="*/ 8554 h 111"/>
                <a:gd name="T58" fmla="*/ 701436 w 151"/>
                <a:gd name="T59" fmla="*/ 128311 h 111"/>
                <a:gd name="T60" fmla="*/ 744207 w 151"/>
                <a:gd name="T61" fmla="*/ 119757 h 111"/>
                <a:gd name="T62" fmla="*/ 735653 w 151"/>
                <a:gd name="T63" fmla="*/ 59879 h 111"/>
                <a:gd name="T64" fmla="*/ 769869 w 151"/>
                <a:gd name="T65" fmla="*/ 51325 h 111"/>
                <a:gd name="T66" fmla="*/ 821193 w 151"/>
                <a:gd name="T67" fmla="*/ 76987 h 111"/>
                <a:gd name="T68" fmla="*/ 932397 w 151"/>
                <a:gd name="T69" fmla="*/ 111203 h 111"/>
                <a:gd name="T70" fmla="*/ 1009384 w 151"/>
                <a:gd name="T71" fmla="*/ 145420 h 111"/>
                <a:gd name="T72" fmla="*/ 1035046 w 151"/>
                <a:gd name="T73" fmla="*/ 136865 h 111"/>
                <a:gd name="T74" fmla="*/ 1103479 w 151"/>
                <a:gd name="T75" fmla="*/ 213852 h 111"/>
                <a:gd name="T76" fmla="*/ 1214682 w 151"/>
                <a:gd name="T77" fmla="*/ 248069 h 111"/>
                <a:gd name="T78" fmla="*/ 1240344 w 151"/>
                <a:gd name="T79" fmla="*/ 325055 h 111"/>
                <a:gd name="T80" fmla="*/ 1274561 w 151"/>
                <a:gd name="T81" fmla="*/ 436259 h 111"/>
                <a:gd name="T82" fmla="*/ 1274561 w 151"/>
                <a:gd name="T83" fmla="*/ 496137 h 111"/>
                <a:gd name="T84" fmla="*/ 1240344 w 151"/>
                <a:gd name="T85" fmla="*/ 521799 h 111"/>
                <a:gd name="T86" fmla="*/ 1197574 w 151"/>
                <a:gd name="T87" fmla="*/ 581678 h 111"/>
                <a:gd name="T88" fmla="*/ 1171912 w 151"/>
                <a:gd name="T89" fmla="*/ 615895 h 111"/>
                <a:gd name="T90" fmla="*/ 1206128 w 151"/>
                <a:gd name="T91" fmla="*/ 658665 h 111"/>
                <a:gd name="T92" fmla="*/ 1163358 w 151"/>
                <a:gd name="T93" fmla="*/ 667219 h 111"/>
                <a:gd name="T94" fmla="*/ 1077816 w 151"/>
                <a:gd name="T95" fmla="*/ 641557 h 111"/>
                <a:gd name="T96" fmla="*/ 1077816 w 151"/>
                <a:gd name="T97" fmla="*/ 684327 h 111"/>
                <a:gd name="T98" fmla="*/ 1103479 w 151"/>
                <a:gd name="T99" fmla="*/ 761314 h 111"/>
                <a:gd name="T100" fmla="*/ 1129141 w 151"/>
                <a:gd name="T101" fmla="*/ 812639 h 111"/>
                <a:gd name="T102" fmla="*/ 1077816 w 151"/>
                <a:gd name="T103" fmla="*/ 846855 h 111"/>
                <a:gd name="T104" fmla="*/ 1043600 w 151"/>
                <a:gd name="T105" fmla="*/ 863963 h 111"/>
                <a:gd name="T106" fmla="*/ 1000829 w 151"/>
                <a:gd name="T107" fmla="*/ 846855 h 111"/>
                <a:gd name="T108" fmla="*/ 975167 w 151"/>
                <a:gd name="T109" fmla="*/ 829747 h 111"/>
                <a:gd name="T110" fmla="*/ 940951 w 151"/>
                <a:gd name="T111" fmla="*/ 846855 h 111"/>
                <a:gd name="T112" fmla="*/ 915289 w 151"/>
                <a:gd name="T113" fmla="*/ 829747 h 111"/>
                <a:gd name="T114" fmla="*/ 855410 w 151"/>
                <a:gd name="T115" fmla="*/ 744206 h 111"/>
                <a:gd name="T116" fmla="*/ 735653 w 151"/>
                <a:gd name="T117" fmla="*/ 692881 h 111"/>
                <a:gd name="T118" fmla="*/ 727098 w 151"/>
                <a:gd name="T119" fmla="*/ 727098 h 111"/>
                <a:gd name="T120" fmla="*/ 752761 w 151"/>
                <a:gd name="T121" fmla="*/ 786976 h 111"/>
                <a:gd name="T122" fmla="*/ 718544 w 151"/>
                <a:gd name="T123" fmla="*/ 829747 h 1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1"/>
                <a:gd name="T187" fmla="*/ 0 h 111"/>
                <a:gd name="T188" fmla="*/ 151 w 151"/>
                <a:gd name="T189" fmla="*/ 111 h 1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1" h="111">
                  <a:moveTo>
                    <a:pt x="86" y="100"/>
                  </a:moveTo>
                  <a:lnTo>
                    <a:pt x="81" y="107"/>
                  </a:lnTo>
                  <a:lnTo>
                    <a:pt x="78" y="110"/>
                  </a:lnTo>
                  <a:lnTo>
                    <a:pt x="75" y="111"/>
                  </a:lnTo>
                  <a:lnTo>
                    <a:pt x="72" y="108"/>
                  </a:lnTo>
                  <a:lnTo>
                    <a:pt x="69" y="108"/>
                  </a:lnTo>
                  <a:lnTo>
                    <a:pt x="68" y="110"/>
                  </a:lnTo>
                  <a:lnTo>
                    <a:pt x="66" y="110"/>
                  </a:lnTo>
                  <a:lnTo>
                    <a:pt x="63" y="106"/>
                  </a:lnTo>
                  <a:lnTo>
                    <a:pt x="62" y="102"/>
                  </a:lnTo>
                  <a:lnTo>
                    <a:pt x="58" y="97"/>
                  </a:lnTo>
                  <a:lnTo>
                    <a:pt x="56" y="96"/>
                  </a:lnTo>
                  <a:lnTo>
                    <a:pt x="52" y="94"/>
                  </a:lnTo>
                  <a:lnTo>
                    <a:pt x="43" y="94"/>
                  </a:lnTo>
                  <a:lnTo>
                    <a:pt x="38" y="94"/>
                  </a:lnTo>
                  <a:lnTo>
                    <a:pt x="34" y="93"/>
                  </a:lnTo>
                  <a:lnTo>
                    <a:pt x="30" y="89"/>
                  </a:lnTo>
                  <a:lnTo>
                    <a:pt x="26" y="89"/>
                  </a:lnTo>
                  <a:lnTo>
                    <a:pt x="20" y="86"/>
                  </a:lnTo>
                  <a:lnTo>
                    <a:pt x="17" y="82"/>
                  </a:lnTo>
                  <a:lnTo>
                    <a:pt x="13" y="82"/>
                  </a:lnTo>
                  <a:lnTo>
                    <a:pt x="6" y="78"/>
                  </a:lnTo>
                  <a:lnTo>
                    <a:pt x="2" y="72"/>
                  </a:lnTo>
                  <a:lnTo>
                    <a:pt x="0" y="65"/>
                  </a:lnTo>
                  <a:lnTo>
                    <a:pt x="0" y="50"/>
                  </a:lnTo>
                  <a:lnTo>
                    <a:pt x="2" y="46"/>
                  </a:lnTo>
                  <a:lnTo>
                    <a:pt x="2" y="43"/>
                  </a:lnTo>
                  <a:lnTo>
                    <a:pt x="1" y="41"/>
                  </a:lnTo>
                  <a:lnTo>
                    <a:pt x="2" y="40"/>
                  </a:lnTo>
                  <a:lnTo>
                    <a:pt x="6" y="40"/>
                  </a:lnTo>
                  <a:lnTo>
                    <a:pt x="6" y="38"/>
                  </a:lnTo>
                  <a:lnTo>
                    <a:pt x="10" y="38"/>
                  </a:lnTo>
                  <a:lnTo>
                    <a:pt x="11" y="40"/>
                  </a:lnTo>
                  <a:lnTo>
                    <a:pt x="14" y="41"/>
                  </a:lnTo>
                  <a:lnTo>
                    <a:pt x="17" y="41"/>
                  </a:lnTo>
                  <a:lnTo>
                    <a:pt x="19" y="40"/>
                  </a:lnTo>
                  <a:lnTo>
                    <a:pt x="19" y="38"/>
                  </a:lnTo>
                  <a:lnTo>
                    <a:pt x="16" y="34"/>
                  </a:lnTo>
                  <a:lnTo>
                    <a:pt x="16" y="32"/>
                  </a:lnTo>
                  <a:lnTo>
                    <a:pt x="22" y="27"/>
                  </a:lnTo>
                  <a:lnTo>
                    <a:pt x="22" y="24"/>
                  </a:lnTo>
                  <a:lnTo>
                    <a:pt x="19" y="21"/>
                  </a:lnTo>
                  <a:lnTo>
                    <a:pt x="19" y="19"/>
                  </a:lnTo>
                  <a:lnTo>
                    <a:pt x="15" y="16"/>
                  </a:lnTo>
                  <a:lnTo>
                    <a:pt x="13" y="13"/>
                  </a:lnTo>
                  <a:lnTo>
                    <a:pt x="14" y="13"/>
                  </a:lnTo>
                  <a:lnTo>
                    <a:pt x="14" y="11"/>
                  </a:lnTo>
                  <a:lnTo>
                    <a:pt x="12" y="9"/>
                  </a:lnTo>
                  <a:lnTo>
                    <a:pt x="12" y="7"/>
                  </a:lnTo>
                  <a:lnTo>
                    <a:pt x="16" y="6"/>
                  </a:lnTo>
                  <a:lnTo>
                    <a:pt x="25" y="6"/>
                  </a:lnTo>
                  <a:lnTo>
                    <a:pt x="28" y="6"/>
                  </a:lnTo>
                  <a:lnTo>
                    <a:pt x="36" y="2"/>
                  </a:lnTo>
                  <a:lnTo>
                    <a:pt x="41" y="0"/>
                  </a:lnTo>
                  <a:lnTo>
                    <a:pt x="44" y="0"/>
                  </a:lnTo>
                  <a:lnTo>
                    <a:pt x="47" y="0"/>
                  </a:lnTo>
                  <a:lnTo>
                    <a:pt x="48" y="1"/>
                  </a:lnTo>
                  <a:lnTo>
                    <a:pt x="61" y="1"/>
                  </a:lnTo>
                  <a:lnTo>
                    <a:pt x="65" y="3"/>
                  </a:lnTo>
                  <a:lnTo>
                    <a:pt x="82" y="15"/>
                  </a:lnTo>
                  <a:lnTo>
                    <a:pt x="86" y="15"/>
                  </a:lnTo>
                  <a:lnTo>
                    <a:pt x="87" y="14"/>
                  </a:lnTo>
                  <a:lnTo>
                    <a:pt x="87" y="10"/>
                  </a:lnTo>
                  <a:lnTo>
                    <a:pt x="86" y="7"/>
                  </a:lnTo>
                  <a:lnTo>
                    <a:pt x="88" y="6"/>
                  </a:lnTo>
                  <a:lnTo>
                    <a:pt x="90" y="6"/>
                  </a:lnTo>
                  <a:lnTo>
                    <a:pt x="93" y="6"/>
                  </a:lnTo>
                  <a:lnTo>
                    <a:pt x="96" y="9"/>
                  </a:lnTo>
                  <a:lnTo>
                    <a:pt x="103" y="10"/>
                  </a:lnTo>
                  <a:lnTo>
                    <a:pt x="109" y="13"/>
                  </a:lnTo>
                  <a:lnTo>
                    <a:pt x="114" y="17"/>
                  </a:lnTo>
                  <a:lnTo>
                    <a:pt x="118" y="17"/>
                  </a:lnTo>
                  <a:lnTo>
                    <a:pt x="120" y="16"/>
                  </a:lnTo>
                  <a:lnTo>
                    <a:pt x="121" y="16"/>
                  </a:lnTo>
                  <a:lnTo>
                    <a:pt x="123" y="20"/>
                  </a:lnTo>
                  <a:lnTo>
                    <a:pt x="129" y="25"/>
                  </a:lnTo>
                  <a:lnTo>
                    <a:pt x="135" y="29"/>
                  </a:lnTo>
                  <a:lnTo>
                    <a:pt x="142" y="29"/>
                  </a:lnTo>
                  <a:lnTo>
                    <a:pt x="144" y="34"/>
                  </a:lnTo>
                  <a:lnTo>
                    <a:pt x="145" y="38"/>
                  </a:lnTo>
                  <a:lnTo>
                    <a:pt x="148" y="45"/>
                  </a:lnTo>
                  <a:lnTo>
                    <a:pt x="149" y="51"/>
                  </a:lnTo>
                  <a:lnTo>
                    <a:pt x="151" y="54"/>
                  </a:lnTo>
                  <a:lnTo>
                    <a:pt x="149" y="58"/>
                  </a:lnTo>
                  <a:lnTo>
                    <a:pt x="146" y="60"/>
                  </a:lnTo>
                  <a:lnTo>
                    <a:pt x="145" y="61"/>
                  </a:lnTo>
                  <a:lnTo>
                    <a:pt x="144" y="63"/>
                  </a:lnTo>
                  <a:lnTo>
                    <a:pt x="140" y="68"/>
                  </a:lnTo>
                  <a:lnTo>
                    <a:pt x="137" y="70"/>
                  </a:lnTo>
                  <a:lnTo>
                    <a:pt x="137" y="72"/>
                  </a:lnTo>
                  <a:lnTo>
                    <a:pt x="141" y="75"/>
                  </a:lnTo>
                  <a:lnTo>
                    <a:pt x="141" y="77"/>
                  </a:lnTo>
                  <a:lnTo>
                    <a:pt x="139" y="78"/>
                  </a:lnTo>
                  <a:lnTo>
                    <a:pt x="136" y="78"/>
                  </a:lnTo>
                  <a:lnTo>
                    <a:pt x="132" y="75"/>
                  </a:lnTo>
                  <a:lnTo>
                    <a:pt x="126" y="75"/>
                  </a:lnTo>
                  <a:lnTo>
                    <a:pt x="126" y="76"/>
                  </a:lnTo>
                  <a:lnTo>
                    <a:pt x="126" y="80"/>
                  </a:lnTo>
                  <a:lnTo>
                    <a:pt x="131" y="86"/>
                  </a:lnTo>
                  <a:lnTo>
                    <a:pt x="129" y="89"/>
                  </a:lnTo>
                  <a:lnTo>
                    <a:pt x="130" y="91"/>
                  </a:lnTo>
                  <a:lnTo>
                    <a:pt x="132" y="95"/>
                  </a:lnTo>
                  <a:lnTo>
                    <a:pt x="131" y="99"/>
                  </a:lnTo>
                  <a:lnTo>
                    <a:pt x="126" y="99"/>
                  </a:lnTo>
                  <a:lnTo>
                    <a:pt x="124" y="101"/>
                  </a:lnTo>
                  <a:lnTo>
                    <a:pt x="122" y="101"/>
                  </a:lnTo>
                  <a:lnTo>
                    <a:pt x="121" y="99"/>
                  </a:lnTo>
                  <a:lnTo>
                    <a:pt x="117" y="99"/>
                  </a:lnTo>
                  <a:lnTo>
                    <a:pt x="116" y="97"/>
                  </a:lnTo>
                  <a:lnTo>
                    <a:pt x="114" y="97"/>
                  </a:lnTo>
                  <a:lnTo>
                    <a:pt x="112" y="99"/>
                  </a:lnTo>
                  <a:lnTo>
                    <a:pt x="110" y="99"/>
                  </a:lnTo>
                  <a:lnTo>
                    <a:pt x="109" y="97"/>
                  </a:lnTo>
                  <a:lnTo>
                    <a:pt x="107" y="97"/>
                  </a:lnTo>
                  <a:lnTo>
                    <a:pt x="100" y="89"/>
                  </a:lnTo>
                  <a:lnTo>
                    <a:pt x="100" y="87"/>
                  </a:lnTo>
                  <a:lnTo>
                    <a:pt x="96" y="81"/>
                  </a:lnTo>
                  <a:lnTo>
                    <a:pt x="86" y="81"/>
                  </a:lnTo>
                  <a:lnTo>
                    <a:pt x="85" y="82"/>
                  </a:lnTo>
                  <a:lnTo>
                    <a:pt x="85" y="85"/>
                  </a:lnTo>
                  <a:lnTo>
                    <a:pt x="89" y="88"/>
                  </a:lnTo>
                  <a:lnTo>
                    <a:pt x="88" y="92"/>
                  </a:lnTo>
                  <a:lnTo>
                    <a:pt x="86" y="93"/>
                  </a:lnTo>
                  <a:lnTo>
                    <a:pt x="84" y="97"/>
                  </a:lnTo>
                  <a:lnTo>
                    <a:pt x="86" y="100"/>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20" name="Freeform 24"/>
            <p:cNvSpPr/>
            <p:nvPr/>
          </p:nvSpPr>
          <p:spPr bwMode="auto">
            <a:xfrm>
              <a:off x="3566509" y="1885163"/>
              <a:ext cx="1471305" cy="1248898"/>
            </a:xfrm>
            <a:custGeom>
              <a:avLst/>
              <a:gdLst>
                <a:gd name="T0" fmla="*/ 470475 w 172"/>
                <a:gd name="T1" fmla="*/ 17108 h 146"/>
                <a:gd name="T2" fmla="*/ 487584 w 172"/>
                <a:gd name="T3" fmla="*/ 102649 h 146"/>
                <a:gd name="T4" fmla="*/ 479029 w 172"/>
                <a:gd name="T5" fmla="*/ 188190 h 146"/>
                <a:gd name="T6" fmla="*/ 547462 w 172"/>
                <a:gd name="T7" fmla="*/ 290839 h 146"/>
                <a:gd name="T8" fmla="*/ 684328 w 172"/>
                <a:gd name="T9" fmla="*/ 256623 h 146"/>
                <a:gd name="T10" fmla="*/ 675774 w 172"/>
                <a:gd name="T11" fmla="*/ 325056 h 146"/>
                <a:gd name="T12" fmla="*/ 641557 w 172"/>
                <a:gd name="T13" fmla="*/ 384934 h 146"/>
                <a:gd name="T14" fmla="*/ 718544 w 172"/>
                <a:gd name="T15" fmla="*/ 436259 h 146"/>
                <a:gd name="T16" fmla="*/ 804085 w 172"/>
                <a:gd name="T17" fmla="*/ 530354 h 146"/>
                <a:gd name="T18" fmla="*/ 829748 w 172"/>
                <a:gd name="T19" fmla="*/ 496137 h 146"/>
                <a:gd name="T20" fmla="*/ 906734 w 172"/>
                <a:gd name="T21" fmla="*/ 461921 h 146"/>
                <a:gd name="T22" fmla="*/ 1000829 w 172"/>
                <a:gd name="T23" fmla="*/ 436259 h 146"/>
                <a:gd name="T24" fmla="*/ 1035046 w 172"/>
                <a:gd name="T25" fmla="*/ 487583 h 146"/>
                <a:gd name="T26" fmla="*/ 975167 w 172"/>
                <a:gd name="T27" fmla="*/ 598787 h 146"/>
                <a:gd name="T28" fmla="*/ 1077816 w 172"/>
                <a:gd name="T29" fmla="*/ 675774 h 146"/>
                <a:gd name="T30" fmla="*/ 1163358 w 172"/>
                <a:gd name="T31" fmla="*/ 821193 h 146"/>
                <a:gd name="T32" fmla="*/ 1257453 w 172"/>
                <a:gd name="T33" fmla="*/ 898180 h 146"/>
                <a:gd name="T34" fmla="*/ 1300223 w 172"/>
                <a:gd name="T35" fmla="*/ 838301 h 146"/>
                <a:gd name="T36" fmla="*/ 1257453 w 172"/>
                <a:gd name="T37" fmla="*/ 769869 h 146"/>
                <a:gd name="T38" fmla="*/ 1308777 w 172"/>
                <a:gd name="T39" fmla="*/ 701436 h 146"/>
                <a:gd name="T40" fmla="*/ 1342994 w 172"/>
                <a:gd name="T41" fmla="*/ 701436 h 146"/>
                <a:gd name="T42" fmla="*/ 1402872 w 172"/>
                <a:gd name="T43" fmla="*/ 761314 h 146"/>
                <a:gd name="T44" fmla="*/ 1471305 w 172"/>
                <a:gd name="T45" fmla="*/ 812639 h 146"/>
                <a:gd name="T46" fmla="*/ 1462751 w 172"/>
                <a:gd name="T47" fmla="*/ 898180 h 146"/>
                <a:gd name="T48" fmla="*/ 1419980 w 172"/>
                <a:gd name="T49" fmla="*/ 923842 h 146"/>
                <a:gd name="T50" fmla="*/ 1385764 w 172"/>
                <a:gd name="T51" fmla="*/ 983721 h 146"/>
                <a:gd name="T52" fmla="*/ 1308777 w 172"/>
                <a:gd name="T53" fmla="*/ 958059 h 146"/>
                <a:gd name="T54" fmla="*/ 1257453 w 172"/>
                <a:gd name="T55" fmla="*/ 1026491 h 146"/>
                <a:gd name="T56" fmla="*/ 1214682 w 172"/>
                <a:gd name="T57" fmla="*/ 1137695 h 146"/>
                <a:gd name="T58" fmla="*/ 1223236 w 172"/>
                <a:gd name="T59" fmla="*/ 1206128 h 146"/>
                <a:gd name="T60" fmla="*/ 1171912 w 172"/>
                <a:gd name="T61" fmla="*/ 1248898 h 146"/>
                <a:gd name="T62" fmla="*/ 1043600 w 172"/>
                <a:gd name="T63" fmla="*/ 1171911 h 146"/>
                <a:gd name="T64" fmla="*/ 915289 w 172"/>
                <a:gd name="T65" fmla="*/ 1060708 h 146"/>
                <a:gd name="T66" fmla="*/ 863964 w 172"/>
                <a:gd name="T67" fmla="*/ 1094924 h 146"/>
                <a:gd name="T68" fmla="*/ 855410 w 172"/>
                <a:gd name="T69" fmla="*/ 1171911 h 146"/>
                <a:gd name="T70" fmla="*/ 718544 w 172"/>
                <a:gd name="T71" fmla="*/ 1077816 h 146"/>
                <a:gd name="T72" fmla="*/ 769869 w 172"/>
                <a:gd name="T73" fmla="*/ 1035045 h 146"/>
                <a:gd name="T74" fmla="*/ 846856 w 172"/>
                <a:gd name="T75" fmla="*/ 1052154 h 146"/>
                <a:gd name="T76" fmla="*/ 812639 w 172"/>
                <a:gd name="T77" fmla="*/ 992275 h 146"/>
                <a:gd name="T78" fmla="*/ 881072 w 172"/>
                <a:gd name="T79" fmla="*/ 915288 h 146"/>
                <a:gd name="T80" fmla="*/ 932397 w 172"/>
                <a:gd name="T81" fmla="*/ 855409 h 146"/>
                <a:gd name="T82" fmla="*/ 881072 w 172"/>
                <a:gd name="T83" fmla="*/ 718544 h 146"/>
                <a:gd name="T84" fmla="*/ 795531 w 172"/>
                <a:gd name="T85" fmla="*/ 641557 h 146"/>
                <a:gd name="T86" fmla="*/ 675774 w 172"/>
                <a:gd name="T87" fmla="*/ 530354 h 146"/>
                <a:gd name="T88" fmla="*/ 615895 w 172"/>
                <a:gd name="T89" fmla="*/ 538908 h 146"/>
                <a:gd name="T90" fmla="*/ 461921 w 172"/>
                <a:gd name="T91" fmla="*/ 470475 h 146"/>
                <a:gd name="T92" fmla="*/ 393489 w 172"/>
                <a:gd name="T93" fmla="*/ 444813 h 146"/>
                <a:gd name="T94" fmla="*/ 384934 w 172"/>
                <a:gd name="T95" fmla="*/ 513246 h 146"/>
                <a:gd name="T96" fmla="*/ 196744 w 172"/>
                <a:gd name="T97" fmla="*/ 419151 h 146"/>
                <a:gd name="T98" fmla="*/ 42770 w 172"/>
                <a:gd name="T99" fmla="*/ 393488 h 146"/>
                <a:gd name="T100" fmla="*/ 0 w 172"/>
                <a:gd name="T101" fmla="*/ 316502 h 146"/>
                <a:gd name="T102" fmla="*/ 25662 w 172"/>
                <a:gd name="T103" fmla="*/ 256623 h 146"/>
                <a:gd name="T104" fmla="*/ 119757 w 172"/>
                <a:gd name="T105" fmla="*/ 213852 h 146"/>
                <a:gd name="T106" fmla="*/ 171082 w 172"/>
                <a:gd name="T107" fmla="*/ 145420 h 146"/>
                <a:gd name="T108" fmla="*/ 325056 w 172"/>
                <a:gd name="T109" fmla="*/ 111203 h 146"/>
                <a:gd name="T110" fmla="*/ 342164 w 172"/>
                <a:gd name="T111" fmla="*/ 0 h 1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46"/>
                <a:gd name="T170" fmla="*/ 172 w 172"/>
                <a:gd name="T171" fmla="*/ 146 h 1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46">
                  <a:moveTo>
                    <a:pt x="43" y="0"/>
                  </a:moveTo>
                  <a:lnTo>
                    <a:pt x="49" y="1"/>
                  </a:lnTo>
                  <a:lnTo>
                    <a:pt x="55" y="2"/>
                  </a:lnTo>
                  <a:lnTo>
                    <a:pt x="53" y="3"/>
                  </a:lnTo>
                  <a:lnTo>
                    <a:pt x="53" y="7"/>
                  </a:lnTo>
                  <a:lnTo>
                    <a:pt x="57" y="12"/>
                  </a:lnTo>
                  <a:lnTo>
                    <a:pt x="57" y="17"/>
                  </a:lnTo>
                  <a:lnTo>
                    <a:pt x="56" y="20"/>
                  </a:lnTo>
                  <a:lnTo>
                    <a:pt x="56" y="22"/>
                  </a:lnTo>
                  <a:lnTo>
                    <a:pt x="62" y="28"/>
                  </a:lnTo>
                  <a:lnTo>
                    <a:pt x="62" y="34"/>
                  </a:lnTo>
                  <a:lnTo>
                    <a:pt x="64" y="34"/>
                  </a:lnTo>
                  <a:lnTo>
                    <a:pt x="68" y="31"/>
                  </a:lnTo>
                  <a:lnTo>
                    <a:pt x="74" y="30"/>
                  </a:lnTo>
                  <a:lnTo>
                    <a:pt x="80" y="30"/>
                  </a:lnTo>
                  <a:lnTo>
                    <a:pt x="81" y="32"/>
                  </a:lnTo>
                  <a:lnTo>
                    <a:pt x="81" y="33"/>
                  </a:lnTo>
                  <a:lnTo>
                    <a:pt x="79" y="38"/>
                  </a:lnTo>
                  <a:lnTo>
                    <a:pt x="75" y="41"/>
                  </a:lnTo>
                  <a:lnTo>
                    <a:pt x="74" y="43"/>
                  </a:lnTo>
                  <a:lnTo>
                    <a:pt x="75" y="45"/>
                  </a:lnTo>
                  <a:lnTo>
                    <a:pt x="77" y="44"/>
                  </a:lnTo>
                  <a:lnTo>
                    <a:pt x="81" y="49"/>
                  </a:lnTo>
                  <a:lnTo>
                    <a:pt x="84" y="51"/>
                  </a:lnTo>
                  <a:lnTo>
                    <a:pt x="86" y="55"/>
                  </a:lnTo>
                  <a:lnTo>
                    <a:pt x="91" y="60"/>
                  </a:lnTo>
                  <a:lnTo>
                    <a:pt x="94" y="62"/>
                  </a:lnTo>
                  <a:lnTo>
                    <a:pt x="96" y="62"/>
                  </a:lnTo>
                  <a:lnTo>
                    <a:pt x="97" y="61"/>
                  </a:lnTo>
                  <a:lnTo>
                    <a:pt x="97" y="58"/>
                  </a:lnTo>
                  <a:lnTo>
                    <a:pt x="98" y="55"/>
                  </a:lnTo>
                  <a:lnTo>
                    <a:pt x="100" y="54"/>
                  </a:lnTo>
                  <a:lnTo>
                    <a:pt x="106" y="54"/>
                  </a:lnTo>
                  <a:lnTo>
                    <a:pt x="108" y="56"/>
                  </a:lnTo>
                  <a:lnTo>
                    <a:pt x="109" y="56"/>
                  </a:lnTo>
                  <a:lnTo>
                    <a:pt x="117" y="51"/>
                  </a:lnTo>
                  <a:lnTo>
                    <a:pt x="121" y="50"/>
                  </a:lnTo>
                  <a:lnTo>
                    <a:pt x="123" y="53"/>
                  </a:lnTo>
                  <a:lnTo>
                    <a:pt x="121" y="57"/>
                  </a:lnTo>
                  <a:lnTo>
                    <a:pt x="115" y="62"/>
                  </a:lnTo>
                  <a:lnTo>
                    <a:pt x="114" y="64"/>
                  </a:lnTo>
                  <a:lnTo>
                    <a:pt x="114" y="70"/>
                  </a:lnTo>
                  <a:lnTo>
                    <a:pt x="118" y="78"/>
                  </a:lnTo>
                  <a:lnTo>
                    <a:pt x="123" y="79"/>
                  </a:lnTo>
                  <a:lnTo>
                    <a:pt x="126" y="79"/>
                  </a:lnTo>
                  <a:lnTo>
                    <a:pt x="134" y="87"/>
                  </a:lnTo>
                  <a:lnTo>
                    <a:pt x="135" y="89"/>
                  </a:lnTo>
                  <a:lnTo>
                    <a:pt x="136" y="96"/>
                  </a:lnTo>
                  <a:lnTo>
                    <a:pt x="136" y="101"/>
                  </a:lnTo>
                  <a:lnTo>
                    <a:pt x="143" y="107"/>
                  </a:lnTo>
                  <a:lnTo>
                    <a:pt x="147" y="105"/>
                  </a:lnTo>
                  <a:lnTo>
                    <a:pt x="148" y="103"/>
                  </a:lnTo>
                  <a:lnTo>
                    <a:pt x="152" y="101"/>
                  </a:lnTo>
                  <a:lnTo>
                    <a:pt x="152" y="98"/>
                  </a:lnTo>
                  <a:lnTo>
                    <a:pt x="150" y="95"/>
                  </a:lnTo>
                  <a:lnTo>
                    <a:pt x="147" y="94"/>
                  </a:lnTo>
                  <a:lnTo>
                    <a:pt x="147" y="90"/>
                  </a:lnTo>
                  <a:lnTo>
                    <a:pt x="150" y="86"/>
                  </a:lnTo>
                  <a:lnTo>
                    <a:pt x="150" y="82"/>
                  </a:lnTo>
                  <a:lnTo>
                    <a:pt x="153" y="82"/>
                  </a:lnTo>
                  <a:lnTo>
                    <a:pt x="155" y="80"/>
                  </a:lnTo>
                  <a:lnTo>
                    <a:pt x="157" y="80"/>
                  </a:lnTo>
                  <a:lnTo>
                    <a:pt x="157" y="82"/>
                  </a:lnTo>
                  <a:lnTo>
                    <a:pt x="156" y="84"/>
                  </a:lnTo>
                  <a:lnTo>
                    <a:pt x="156" y="87"/>
                  </a:lnTo>
                  <a:lnTo>
                    <a:pt x="164" y="89"/>
                  </a:lnTo>
                  <a:lnTo>
                    <a:pt x="170" y="94"/>
                  </a:lnTo>
                  <a:lnTo>
                    <a:pt x="172" y="93"/>
                  </a:lnTo>
                  <a:lnTo>
                    <a:pt x="172" y="95"/>
                  </a:lnTo>
                  <a:lnTo>
                    <a:pt x="170" y="98"/>
                  </a:lnTo>
                  <a:lnTo>
                    <a:pt x="171" y="101"/>
                  </a:lnTo>
                  <a:lnTo>
                    <a:pt x="171" y="105"/>
                  </a:lnTo>
                  <a:lnTo>
                    <a:pt x="170" y="109"/>
                  </a:lnTo>
                  <a:lnTo>
                    <a:pt x="168" y="109"/>
                  </a:lnTo>
                  <a:lnTo>
                    <a:pt x="166" y="108"/>
                  </a:lnTo>
                  <a:lnTo>
                    <a:pt x="163" y="108"/>
                  </a:lnTo>
                  <a:lnTo>
                    <a:pt x="162" y="110"/>
                  </a:lnTo>
                  <a:lnTo>
                    <a:pt x="162" y="115"/>
                  </a:lnTo>
                  <a:lnTo>
                    <a:pt x="159" y="115"/>
                  </a:lnTo>
                  <a:lnTo>
                    <a:pt x="156" y="112"/>
                  </a:lnTo>
                  <a:lnTo>
                    <a:pt x="153" y="112"/>
                  </a:lnTo>
                  <a:lnTo>
                    <a:pt x="149" y="112"/>
                  </a:lnTo>
                  <a:lnTo>
                    <a:pt x="146" y="115"/>
                  </a:lnTo>
                  <a:lnTo>
                    <a:pt x="147" y="120"/>
                  </a:lnTo>
                  <a:lnTo>
                    <a:pt x="149" y="125"/>
                  </a:lnTo>
                  <a:lnTo>
                    <a:pt x="149" y="133"/>
                  </a:lnTo>
                  <a:lnTo>
                    <a:pt x="142" y="133"/>
                  </a:lnTo>
                  <a:lnTo>
                    <a:pt x="140" y="136"/>
                  </a:lnTo>
                  <a:lnTo>
                    <a:pt x="143" y="138"/>
                  </a:lnTo>
                  <a:lnTo>
                    <a:pt x="143" y="141"/>
                  </a:lnTo>
                  <a:lnTo>
                    <a:pt x="142" y="144"/>
                  </a:lnTo>
                  <a:lnTo>
                    <a:pt x="140" y="144"/>
                  </a:lnTo>
                  <a:lnTo>
                    <a:pt x="137" y="146"/>
                  </a:lnTo>
                  <a:lnTo>
                    <a:pt x="128" y="146"/>
                  </a:lnTo>
                  <a:lnTo>
                    <a:pt x="124" y="143"/>
                  </a:lnTo>
                  <a:lnTo>
                    <a:pt x="122" y="137"/>
                  </a:lnTo>
                  <a:lnTo>
                    <a:pt x="114" y="130"/>
                  </a:lnTo>
                  <a:lnTo>
                    <a:pt x="110" y="128"/>
                  </a:lnTo>
                  <a:lnTo>
                    <a:pt x="107" y="124"/>
                  </a:lnTo>
                  <a:lnTo>
                    <a:pt x="105" y="124"/>
                  </a:lnTo>
                  <a:lnTo>
                    <a:pt x="101" y="126"/>
                  </a:lnTo>
                  <a:lnTo>
                    <a:pt x="101" y="128"/>
                  </a:lnTo>
                  <a:lnTo>
                    <a:pt x="101" y="131"/>
                  </a:lnTo>
                  <a:lnTo>
                    <a:pt x="102" y="134"/>
                  </a:lnTo>
                  <a:lnTo>
                    <a:pt x="100" y="137"/>
                  </a:lnTo>
                  <a:lnTo>
                    <a:pt x="96" y="137"/>
                  </a:lnTo>
                  <a:lnTo>
                    <a:pt x="89" y="132"/>
                  </a:lnTo>
                  <a:lnTo>
                    <a:pt x="84" y="126"/>
                  </a:lnTo>
                  <a:lnTo>
                    <a:pt x="84" y="122"/>
                  </a:lnTo>
                  <a:lnTo>
                    <a:pt x="84" y="121"/>
                  </a:lnTo>
                  <a:lnTo>
                    <a:pt x="90" y="121"/>
                  </a:lnTo>
                  <a:lnTo>
                    <a:pt x="94" y="124"/>
                  </a:lnTo>
                  <a:lnTo>
                    <a:pt x="97" y="124"/>
                  </a:lnTo>
                  <a:lnTo>
                    <a:pt x="99" y="123"/>
                  </a:lnTo>
                  <a:lnTo>
                    <a:pt x="99" y="121"/>
                  </a:lnTo>
                  <a:lnTo>
                    <a:pt x="95" y="118"/>
                  </a:lnTo>
                  <a:lnTo>
                    <a:pt x="95" y="116"/>
                  </a:lnTo>
                  <a:lnTo>
                    <a:pt x="98" y="114"/>
                  </a:lnTo>
                  <a:lnTo>
                    <a:pt x="102" y="109"/>
                  </a:lnTo>
                  <a:lnTo>
                    <a:pt x="103" y="107"/>
                  </a:lnTo>
                  <a:lnTo>
                    <a:pt x="104" y="106"/>
                  </a:lnTo>
                  <a:lnTo>
                    <a:pt x="107" y="104"/>
                  </a:lnTo>
                  <a:lnTo>
                    <a:pt x="109" y="100"/>
                  </a:lnTo>
                  <a:lnTo>
                    <a:pt x="107" y="97"/>
                  </a:lnTo>
                  <a:lnTo>
                    <a:pt x="106" y="91"/>
                  </a:lnTo>
                  <a:lnTo>
                    <a:pt x="103" y="84"/>
                  </a:lnTo>
                  <a:lnTo>
                    <a:pt x="102" y="80"/>
                  </a:lnTo>
                  <a:lnTo>
                    <a:pt x="100" y="75"/>
                  </a:lnTo>
                  <a:lnTo>
                    <a:pt x="93" y="75"/>
                  </a:lnTo>
                  <a:lnTo>
                    <a:pt x="87" y="71"/>
                  </a:lnTo>
                  <a:lnTo>
                    <a:pt x="81" y="66"/>
                  </a:lnTo>
                  <a:lnTo>
                    <a:pt x="79" y="62"/>
                  </a:lnTo>
                  <a:lnTo>
                    <a:pt x="78" y="62"/>
                  </a:lnTo>
                  <a:lnTo>
                    <a:pt x="76" y="63"/>
                  </a:lnTo>
                  <a:lnTo>
                    <a:pt x="72" y="63"/>
                  </a:lnTo>
                  <a:lnTo>
                    <a:pt x="67" y="59"/>
                  </a:lnTo>
                  <a:lnTo>
                    <a:pt x="61" y="56"/>
                  </a:lnTo>
                  <a:lnTo>
                    <a:pt x="54" y="55"/>
                  </a:lnTo>
                  <a:lnTo>
                    <a:pt x="51" y="52"/>
                  </a:lnTo>
                  <a:lnTo>
                    <a:pt x="48" y="52"/>
                  </a:lnTo>
                  <a:lnTo>
                    <a:pt x="46" y="52"/>
                  </a:lnTo>
                  <a:lnTo>
                    <a:pt x="44" y="53"/>
                  </a:lnTo>
                  <a:lnTo>
                    <a:pt x="45" y="56"/>
                  </a:lnTo>
                  <a:lnTo>
                    <a:pt x="45" y="60"/>
                  </a:lnTo>
                  <a:lnTo>
                    <a:pt x="44" y="61"/>
                  </a:lnTo>
                  <a:lnTo>
                    <a:pt x="40" y="61"/>
                  </a:lnTo>
                  <a:lnTo>
                    <a:pt x="23" y="49"/>
                  </a:lnTo>
                  <a:lnTo>
                    <a:pt x="19" y="47"/>
                  </a:lnTo>
                  <a:lnTo>
                    <a:pt x="6" y="47"/>
                  </a:lnTo>
                  <a:lnTo>
                    <a:pt x="5" y="46"/>
                  </a:lnTo>
                  <a:lnTo>
                    <a:pt x="2" y="46"/>
                  </a:lnTo>
                  <a:lnTo>
                    <a:pt x="3" y="44"/>
                  </a:lnTo>
                  <a:lnTo>
                    <a:pt x="0" y="37"/>
                  </a:lnTo>
                  <a:lnTo>
                    <a:pt x="0" y="35"/>
                  </a:lnTo>
                  <a:lnTo>
                    <a:pt x="2" y="32"/>
                  </a:lnTo>
                  <a:lnTo>
                    <a:pt x="3" y="30"/>
                  </a:lnTo>
                  <a:lnTo>
                    <a:pt x="8" y="29"/>
                  </a:lnTo>
                  <a:lnTo>
                    <a:pt x="14" y="27"/>
                  </a:lnTo>
                  <a:lnTo>
                    <a:pt x="14" y="25"/>
                  </a:lnTo>
                  <a:lnTo>
                    <a:pt x="17" y="22"/>
                  </a:lnTo>
                  <a:lnTo>
                    <a:pt x="18" y="20"/>
                  </a:lnTo>
                  <a:lnTo>
                    <a:pt x="20" y="17"/>
                  </a:lnTo>
                  <a:lnTo>
                    <a:pt x="24" y="14"/>
                  </a:lnTo>
                  <a:lnTo>
                    <a:pt x="34" y="14"/>
                  </a:lnTo>
                  <a:lnTo>
                    <a:pt x="38" y="13"/>
                  </a:lnTo>
                  <a:lnTo>
                    <a:pt x="37" y="3"/>
                  </a:lnTo>
                  <a:lnTo>
                    <a:pt x="38" y="1"/>
                  </a:lnTo>
                  <a:lnTo>
                    <a:pt x="40" y="0"/>
                  </a:lnTo>
                  <a:lnTo>
                    <a:pt x="43" y="0"/>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21" name="Freeform 25"/>
            <p:cNvSpPr/>
            <p:nvPr/>
          </p:nvSpPr>
          <p:spPr bwMode="auto">
            <a:xfrm>
              <a:off x="3925781" y="2945871"/>
              <a:ext cx="1035045" cy="1017937"/>
            </a:xfrm>
            <a:custGeom>
              <a:avLst/>
              <a:gdLst>
                <a:gd name="T0" fmla="*/ 983720 w 121"/>
                <a:gd name="T1" fmla="*/ 367826 h 119"/>
                <a:gd name="T2" fmla="*/ 889625 w 121"/>
                <a:gd name="T3" fmla="*/ 453367 h 119"/>
                <a:gd name="T4" fmla="*/ 812639 w 121"/>
                <a:gd name="T5" fmla="*/ 410596 h 119"/>
                <a:gd name="T6" fmla="*/ 812639 w 121"/>
                <a:gd name="T7" fmla="*/ 564570 h 119"/>
                <a:gd name="T8" fmla="*/ 846855 w 121"/>
                <a:gd name="T9" fmla="*/ 667219 h 119"/>
                <a:gd name="T10" fmla="*/ 838301 w 121"/>
                <a:gd name="T11" fmla="*/ 718544 h 119"/>
                <a:gd name="T12" fmla="*/ 898180 w 121"/>
                <a:gd name="T13" fmla="*/ 778422 h 119"/>
                <a:gd name="T14" fmla="*/ 795531 w 121"/>
                <a:gd name="T15" fmla="*/ 778422 h 119"/>
                <a:gd name="T16" fmla="*/ 752760 w 121"/>
                <a:gd name="T17" fmla="*/ 761314 h 119"/>
                <a:gd name="T18" fmla="*/ 684327 w 121"/>
                <a:gd name="T19" fmla="*/ 701436 h 119"/>
                <a:gd name="T20" fmla="*/ 633003 w 121"/>
                <a:gd name="T21" fmla="*/ 667219 h 119"/>
                <a:gd name="T22" fmla="*/ 590232 w 121"/>
                <a:gd name="T23" fmla="*/ 718544 h 119"/>
                <a:gd name="T24" fmla="*/ 607341 w 121"/>
                <a:gd name="T25" fmla="*/ 795531 h 119"/>
                <a:gd name="T26" fmla="*/ 547462 w 121"/>
                <a:gd name="T27" fmla="*/ 855409 h 119"/>
                <a:gd name="T28" fmla="*/ 573124 w 121"/>
                <a:gd name="T29" fmla="*/ 940950 h 119"/>
                <a:gd name="T30" fmla="*/ 547462 w 121"/>
                <a:gd name="T31" fmla="*/ 958058 h 119"/>
                <a:gd name="T32" fmla="*/ 461921 w 121"/>
                <a:gd name="T33" fmla="*/ 1000829 h 119"/>
                <a:gd name="T34" fmla="*/ 402042 w 121"/>
                <a:gd name="T35" fmla="*/ 1009383 h 119"/>
                <a:gd name="T36" fmla="*/ 376380 w 121"/>
                <a:gd name="T37" fmla="*/ 923842 h 119"/>
                <a:gd name="T38" fmla="*/ 350718 w 121"/>
                <a:gd name="T39" fmla="*/ 829747 h 119"/>
                <a:gd name="T40" fmla="*/ 273731 w 121"/>
                <a:gd name="T41" fmla="*/ 752760 h 119"/>
                <a:gd name="T42" fmla="*/ 213852 w 121"/>
                <a:gd name="T43" fmla="*/ 641557 h 119"/>
                <a:gd name="T44" fmla="*/ 188190 w 121"/>
                <a:gd name="T45" fmla="*/ 692882 h 119"/>
                <a:gd name="T46" fmla="*/ 162528 w 121"/>
                <a:gd name="T47" fmla="*/ 692882 h 119"/>
                <a:gd name="T48" fmla="*/ 145420 w 121"/>
                <a:gd name="T49" fmla="*/ 624449 h 119"/>
                <a:gd name="T50" fmla="*/ 153974 w 121"/>
                <a:gd name="T51" fmla="*/ 615895 h 119"/>
                <a:gd name="T52" fmla="*/ 145420 w 121"/>
                <a:gd name="T53" fmla="*/ 487583 h 119"/>
                <a:gd name="T54" fmla="*/ 145420 w 121"/>
                <a:gd name="T55" fmla="*/ 393488 h 119"/>
                <a:gd name="T56" fmla="*/ 94095 w 121"/>
                <a:gd name="T57" fmla="*/ 299393 h 119"/>
                <a:gd name="T58" fmla="*/ 17108 w 121"/>
                <a:gd name="T59" fmla="*/ 188190 h 119"/>
                <a:gd name="T60" fmla="*/ 17108 w 121"/>
                <a:gd name="T61" fmla="*/ 128311 h 119"/>
                <a:gd name="T62" fmla="*/ 8554 w 121"/>
                <a:gd name="T63" fmla="*/ 59879 h 119"/>
                <a:gd name="T64" fmla="*/ 102649 w 121"/>
                <a:gd name="T65" fmla="*/ 25662 h 119"/>
                <a:gd name="T66" fmla="*/ 196744 w 121"/>
                <a:gd name="T67" fmla="*/ 162528 h 119"/>
                <a:gd name="T68" fmla="*/ 239515 w 121"/>
                <a:gd name="T69" fmla="*/ 179636 h 119"/>
                <a:gd name="T70" fmla="*/ 282285 w 121"/>
                <a:gd name="T71" fmla="*/ 179636 h 119"/>
                <a:gd name="T72" fmla="*/ 342164 w 121"/>
                <a:gd name="T73" fmla="*/ 196744 h 119"/>
                <a:gd name="T74" fmla="*/ 410596 w 121"/>
                <a:gd name="T75" fmla="*/ 145420 h 119"/>
                <a:gd name="T76" fmla="*/ 402042 w 121"/>
                <a:gd name="T77" fmla="*/ 68433 h 119"/>
                <a:gd name="T78" fmla="*/ 513245 w 121"/>
                <a:gd name="T79" fmla="*/ 85541 h 119"/>
                <a:gd name="T80" fmla="*/ 504691 w 121"/>
                <a:gd name="T81" fmla="*/ 17108 h 119"/>
                <a:gd name="T82" fmla="*/ 581678 w 121"/>
                <a:gd name="T83" fmla="*/ 34216 h 119"/>
                <a:gd name="T84" fmla="*/ 701436 w 121"/>
                <a:gd name="T85" fmla="*/ 162528 h 119"/>
                <a:gd name="T86" fmla="*/ 838301 w 121"/>
                <a:gd name="T87" fmla="*/ 171082 h 119"/>
                <a:gd name="T88" fmla="*/ 906734 w 121"/>
                <a:gd name="T89" fmla="*/ 188190 h 119"/>
                <a:gd name="T90" fmla="*/ 1000829 w 121"/>
                <a:gd name="T91" fmla="*/ 213852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1"/>
                <a:gd name="T139" fmla="*/ 0 h 119"/>
                <a:gd name="T140" fmla="*/ 121 w 121"/>
                <a:gd name="T141" fmla="*/ 119 h 1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1" h="119">
                  <a:moveTo>
                    <a:pt x="120" y="35"/>
                  </a:moveTo>
                  <a:lnTo>
                    <a:pt x="118" y="37"/>
                  </a:lnTo>
                  <a:lnTo>
                    <a:pt x="115" y="43"/>
                  </a:lnTo>
                  <a:lnTo>
                    <a:pt x="113" y="48"/>
                  </a:lnTo>
                  <a:lnTo>
                    <a:pt x="108" y="52"/>
                  </a:lnTo>
                  <a:lnTo>
                    <a:pt x="104" y="53"/>
                  </a:lnTo>
                  <a:lnTo>
                    <a:pt x="97" y="47"/>
                  </a:lnTo>
                  <a:lnTo>
                    <a:pt x="95" y="46"/>
                  </a:lnTo>
                  <a:lnTo>
                    <a:pt x="95" y="48"/>
                  </a:lnTo>
                  <a:lnTo>
                    <a:pt x="95" y="50"/>
                  </a:lnTo>
                  <a:lnTo>
                    <a:pt x="96" y="53"/>
                  </a:lnTo>
                  <a:lnTo>
                    <a:pt x="95" y="66"/>
                  </a:lnTo>
                  <a:lnTo>
                    <a:pt x="101" y="71"/>
                  </a:lnTo>
                  <a:lnTo>
                    <a:pt x="101" y="76"/>
                  </a:lnTo>
                  <a:lnTo>
                    <a:pt x="99" y="78"/>
                  </a:lnTo>
                  <a:lnTo>
                    <a:pt x="97" y="79"/>
                  </a:lnTo>
                  <a:lnTo>
                    <a:pt x="97" y="82"/>
                  </a:lnTo>
                  <a:lnTo>
                    <a:pt x="98" y="84"/>
                  </a:lnTo>
                  <a:lnTo>
                    <a:pt x="100" y="84"/>
                  </a:lnTo>
                  <a:lnTo>
                    <a:pt x="105" y="87"/>
                  </a:lnTo>
                  <a:lnTo>
                    <a:pt x="105" y="91"/>
                  </a:lnTo>
                  <a:lnTo>
                    <a:pt x="104" y="94"/>
                  </a:lnTo>
                  <a:lnTo>
                    <a:pt x="96" y="93"/>
                  </a:lnTo>
                  <a:lnTo>
                    <a:pt x="93" y="91"/>
                  </a:lnTo>
                  <a:lnTo>
                    <a:pt x="93" y="88"/>
                  </a:lnTo>
                  <a:lnTo>
                    <a:pt x="92" y="86"/>
                  </a:lnTo>
                  <a:lnTo>
                    <a:pt x="88" y="89"/>
                  </a:lnTo>
                  <a:lnTo>
                    <a:pt x="84" y="89"/>
                  </a:lnTo>
                  <a:lnTo>
                    <a:pt x="80" y="84"/>
                  </a:lnTo>
                  <a:lnTo>
                    <a:pt x="80" y="82"/>
                  </a:lnTo>
                  <a:lnTo>
                    <a:pt x="80" y="80"/>
                  </a:lnTo>
                  <a:lnTo>
                    <a:pt x="78" y="78"/>
                  </a:lnTo>
                  <a:lnTo>
                    <a:pt x="74" y="78"/>
                  </a:lnTo>
                  <a:lnTo>
                    <a:pt x="72" y="80"/>
                  </a:lnTo>
                  <a:lnTo>
                    <a:pt x="72" y="82"/>
                  </a:lnTo>
                  <a:lnTo>
                    <a:pt x="69" y="84"/>
                  </a:lnTo>
                  <a:lnTo>
                    <a:pt x="69" y="87"/>
                  </a:lnTo>
                  <a:lnTo>
                    <a:pt x="71" y="90"/>
                  </a:lnTo>
                  <a:lnTo>
                    <a:pt x="71" y="93"/>
                  </a:lnTo>
                  <a:lnTo>
                    <a:pt x="68" y="96"/>
                  </a:lnTo>
                  <a:lnTo>
                    <a:pt x="66" y="97"/>
                  </a:lnTo>
                  <a:lnTo>
                    <a:pt x="64" y="100"/>
                  </a:lnTo>
                  <a:lnTo>
                    <a:pt x="64" y="104"/>
                  </a:lnTo>
                  <a:lnTo>
                    <a:pt x="67" y="107"/>
                  </a:lnTo>
                  <a:lnTo>
                    <a:pt x="67" y="110"/>
                  </a:lnTo>
                  <a:lnTo>
                    <a:pt x="66" y="110"/>
                  </a:lnTo>
                  <a:lnTo>
                    <a:pt x="66" y="112"/>
                  </a:lnTo>
                  <a:lnTo>
                    <a:pt x="64" y="112"/>
                  </a:lnTo>
                  <a:lnTo>
                    <a:pt x="59" y="116"/>
                  </a:lnTo>
                  <a:lnTo>
                    <a:pt x="57" y="116"/>
                  </a:lnTo>
                  <a:lnTo>
                    <a:pt x="54" y="117"/>
                  </a:lnTo>
                  <a:lnTo>
                    <a:pt x="52" y="116"/>
                  </a:lnTo>
                  <a:lnTo>
                    <a:pt x="48" y="119"/>
                  </a:lnTo>
                  <a:lnTo>
                    <a:pt x="47" y="118"/>
                  </a:lnTo>
                  <a:lnTo>
                    <a:pt x="47" y="111"/>
                  </a:lnTo>
                  <a:lnTo>
                    <a:pt x="44" y="109"/>
                  </a:lnTo>
                  <a:lnTo>
                    <a:pt x="44" y="108"/>
                  </a:lnTo>
                  <a:lnTo>
                    <a:pt x="46" y="106"/>
                  </a:lnTo>
                  <a:lnTo>
                    <a:pt x="46" y="103"/>
                  </a:lnTo>
                  <a:lnTo>
                    <a:pt x="41" y="97"/>
                  </a:lnTo>
                  <a:lnTo>
                    <a:pt x="37" y="89"/>
                  </a:lnTo>
                  <a:lnTo>
                    <a:pt x="35" y="89"/>
                  </a:lnTo>
                  <a:lnTo>
                    <a:pt x="32" y="88"/>
                  </a:lnTo>
                  <a:lnTo>
                    <a:pt x="27" y="81"/>
                  </a:lnTo>
                  <a:lnTo>
                    <a:pt x="27" y="78"/>
                  </a:lnTo>
                  <a:lnTo>
                    <a:pt x="25" y="75"/>
                  </a:lnTo>
                  <a:lnTo>
                    <a:pt x="24" y="75"/>
                  </a:lnTo>
                  <a:lnTo>
                    <a:pt x="22" y="76"/>
                  </a:lnTo>
                  <a:lnTo>
                    <a:pt x="22" y="81"/>
                  </a:lnTo>
                  <a:lnTo>
                    <a:pt x="22" y="83"/>
                  </a:lnTo>
                  <a:lnTo>
                    <a:pt x="20" y="83"/>
                  </a:lnTo>
                  <a:lnTo>
                    <a:pt x="19" y="81"/>
                  </a:lnTo>
                  <a:lnTo>
                    <a:pt x="19" y="79"/>
                  </a:lnTo>
                  <a:lnTo>
                    <a:pt x="17" y="75"/>
                  </a:lnTo>
                  <a:lnTo>
                    <a:pt x="17" y="73"/>
                  </a:lnTo>
                  <a:lnTo>
                    <a:pt x="15" y="72"/>
                  </a:lnTo>
                  <a:lnTo>
                    <a:pt x="17" y="73"/>
                  </a:lnTo>
                  <a:lnTo>
                    <a:pt x="18" y="72"/>
                  </a:lnTo>
                  <a:lnTo>
                    <a:pt x="19" y="66"/>
                  </a:lnTo>
                  <a:lnTo>
                    <a:pt x="17" y="63"/>
                  </a:lnTo>
                  <a:lnTo>
                    <a:pt x="17" y="57"/>
                  </a:lnTo>
                  <a:lnTo>
                    <a:pt x="20" y="54"/>
                  </a:lnTo>
                  <a:lnTo>
                    <a:pt x="19" y="49"/>
                  </a:lnTo>
                  <a:lnTo>
                    <a:pt x="17" y="46"/>
                  </a:lnTo>
                  <a:lnTo>
                    <a:pt x="15" y="40"/>
                  </a:lnTo>
                  <a:lnTo>
                    <a:pt x="14" y="36"/>
                  </a:lnTo>
                  <a:lnTo>
                    <a:pt x="11" y="35"/>
                  </a:lnTo>
                  <a:lnTo>
                    <a:pt x="6" y="25"/>
                  </a:lnTo>
                  <a:lnTo>
                    <a:pt x="2" y="22"/>
                  </a:lnTo>
                  <a:lnTo>
                    <a:pt x="0" y="19"/>
                  </a:lnTo>
                  <a:lnTo>
                    <a:pt x="2" y="15"/>
                  </a:lnTo>
                  <a:lnTo>
                    <a:pt x="4" y="14"/>
                  </a:lnTo>
                  <a:lnTo>
                    <a:pt x="5" y="10"/>
                  </a:lnTo>
                  <a:lnTo>
                    <a:pt x="1" y="7"/>
                  </a:lnTo>
                  <a:lnTo>
                    <a:pt x="1" y="4"/>
                  </a:lnTo>
                  <a:lnTo>
                    <a:pt x="2" y="3"/>
                  </a:lnTo>
                  <a:lnTo>
                    <a:pt x="12" y="3"/>
                  </a:lnTo>
                  <a:lnTo>
                    <a:pt x="16" y="9"/>
                  </a:lnTo>
                  <a:lnTo>
                    <a:pt x="16" y="11"/>
                  </a:lnTo>
                  <a:lnTo>
                    <a:pt x="23" y="19"/>
                  </a:lnTo>
                  <a:lnTo>
                    <a:pt x="25" y="19"/>
                  </a:lnTo>
                  <a:lnTo>
                    <a:pt x="26" y="21"/>
                  </a:lnTo>
                  <a:lnTo>
                    <a:pt x="28" y="21"/>
                  </a:lnTo>
                  <a:lnTo>
                    <a:pt x="30" y="19"/>
                  </a:lnTo>
                  <a:lnTo>
                    <a:pt x="32" y="19"/>
                  </a:lnTo>
                  <a:lnTo>
                    <a:pt x="33" y="21"/>
                  </a:lnTo>
                  <a:lnTo>
                    <a:pt x="37" y="21"/>
                  </a:lnTo>
                  <a:lnTo>
                    <a:pt x="38" y="23"/>
                  </a:lnTo>
                  <a:lnTo>
                    <a:pt x="40" y="23"/>
                  </a:lnTo>
                  <a:lnTo>
                    <a:pt x="42" y="21"/>
                  </a:lnTo>
                  <a:lnTo>
                    <a:pt x="47" y="21"/>
                  </a:lnTo>
                  <a:lnTo>
                    <a:pt x="48" y="17"/>
                  </a:lnTo>
                  <a:lnTo>
                    <a:pt x="46" y="13"/>
                  </a:lnTo>
                  <a:lnTo>
                    <a:pt x="45" y="11"/>
                  </a:lnTo>
                  <a:lnTo>
                    <a:pt x="47" y="8"/>
                  </a:lnTo>
                  <a:lnTo>
                    <a:pt x="54" y="13"/>
                  </a:lnTo>
                  <a:lnTo>
                    <a:pt x="58" y="13"/>
                  </a:lnTo>
                  <a:lnTo>
                    <a:pt x="60" y="10"/>
                  </a:lnTo>
                  <a:lnTo>
                    <a:pt x="59" y="7"/>
                  </a:lnTo>
                  <a:lnTo>
                    <a:pt x="59" y="4"/>
                  </a:lnTo>
                  <a:lnTo>
                    <a:pt x="59" y="2"/>
                  </a:lnTo>
                  <a:lnTo>
                    <a:pt x="63" y="0"/>
                  </a:lnTo>
                  <a:lnTo>
                    <a:pt x="65" y="0"/>
                  </a:lnTo>
                  <a:lnTo>
                    <a:pt x="68" y="4"/>
                  </a:lnTo>
                  <a:lnTo>
                    <a:pt x="72" y="6"/>
                  </a:lnTo>
                  <a:lnTo>
                    <a:pt x="80" y="13"/>
                  </a:lnTo>
                  <a:lnTo>
                    <a:pt x="82" y="19"/>
                  </a:lnTo>
                  <a:lnTo>
                    <a:pt x="86" y="22"/>
                  </a:lnTo>
                  <a:lnTo>
                    <a:pt x="95" y="22"/>
                  </a:lnTo>
                  <a:lnTo>
                    <a:pt x="98" y="20"/>
                  </a:lnTo>
                  <a:lnTo>
                    <a:pt x="100" y="20"/>
                  </a:lnTo>
                  <a:lnTo>
                    <a:pt x="102" y="21"/>
                  </a:lnTo>
                  <a:lnTo>
                    <a:pt x="106" y="22"/>
                  </a:lnTo>
                  <a:lnTo>
                    <a:pt x="111" y="22"/>
                  </a:lnTo>
                  <a:lnTo>
                    <a:pt x="114" y="25"/>
                  </a:lnTo>
                  <a:lnTo>
                    <a:pt x="117" y="25"/>
                  </a:lnTo>
                  <a:lnTo>
                    <a:pt x="121" y="28"/>
                  </a:lnTo>
                  <a:lnTo>
                    <a:pt x="120" y="35"/>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22" name="Freeform 26"/>
            <p:cNvSpPr>
              <a:spLocks noEditPoints="1"/>
            </p:cNvSpPr>
            <p:nvPr/>
          </p:nvSpPr>
          <p:spPr bwMode="auto">
            <a:xfrm>
              <a:off x="4601555" y="2329976"/>
              <a:ext cx="325056" cy="470475"/>
            </a:xfrm>
            <a:custGeom>
              <a:avLst/>
              <a:gdLst>
                <a:gd name="T0" fmla="*/ 299394 w 38"/>
                <a:gd name="T1" fmla="*/ 239515 h 55"/>
                <a:gd name="T2" fmla="*/ 290840 w 38"/>
                <a:gd name="T3" fmla="*/ 239515 h 55"/>
                <a:gd name="T4" fmla="*/ 273731 w 38"/>
                <a:gd name="T5" fmla="*/ 256623 h 55"/>
                <a:gd name="T6" fmla="*/ 248069 w 38"/>
                <a:gd name="T7" fmla="*/ 256623 h 55"/>
                <a:gd name="T8" fmla="*/ 248069 w 38"/>
                <a:gd name="T9" fmla="*/ 290839 h 55"/>
                <a:gd name="T10" fmla="*/ 222407 w 38"/>
                <a:gd name="T11" fmla="*/ 325055 h 55"/>
                <a:gd name="T12" fmla="*/ 222407 w 38"/>
                <a:gd name="T13" fmla="*/ 359272 h 55"/>
                <a:gd name="T14" fmla="*/ 248069 w 38"/>
                <a:gd name="T15" fmla="*/ 367826 h 55"/>
                <a:gd name="T16" fmla="*/ 265177 w 38"/>
                <a:gd name="T17" fmla="*/ 393488 h 55"/>
                <a:gd name="T18" fmla="*/ 265177 w 38"/>
                <a:gd name="T19" fmla="*/ 419150 h 55"/>
                <a:gd name="T20" fmla="*/ 230961 w 38"/>
                <a:gd name="T21" fmla="*/ 436259 h 55"/>
                <a:gd name="T22" fmla="*/ 222407 w 38"/>
                <a:gd name="T23" fmla="*/ 453367 h 55"/>
                <a:gd name="T24" fmla="*/ 188190 w 38"/>
                <a:gd name="T25" fmla="*/ 470475 h 55"/>
                <a:gd name="T26" fmla="*/ 128312 w 38"/>
                <a:gd name="T27" fmla="*/ 419150 h 55"/>
                <a:gd name="T28" fmla="*/ 128312 w 38"/>
                <a:gd name="T29" fmla="*/ 376380 h 55"/>
                <a:gd name="T30" fmla="*/ 119757 w 38"/>
                <a:gd name="T31" fmla="*/ 316501 h 55"/>
                <a:gd name="T32" fmla="*/ 111203 w 38"/>
                <a:gd name="T33" fmla="*/ 299393 h 55"/>
                <a:gd name="T34" fmla="*/ 42771 w 38"/>
                <a:gd name="T35" fmla="*/ 230960 h 55"/>
                <a:gd name="T36" fmla="*/ 17108 w 38"/>
                <a:gd name="T37" fmla="*/ 230960 h 55"/>
                <a:gd name="T38" fmla="*/ 34216 w 38"/>
                <a:gd name="T39" fmla="*/ 213852 h 55"/>
                <a:gd name="T40" fmla="*/ 59879 w 38"/>
                <a:gd name="T41" fmla="*/ 196744 h 55"/>
                <a:gd name="T42" fmla="*/ 102649 w 38"/>
                <a:gd name="T43" fmla="*/ 196744 h 55"/>
                <a:gd name="T44" fmla="*/ 119757 w 38"/>
                <a:gd name="T45" fmla="*/ 179636 h 55"/>
                <a:gd name="T46" fmla="*/ 145420 w 38"/>
                <a:gd name="T47" fmla="*/ 179636 h 55"/>
                <a:gd name="T48" fmla="*/ 162528 w 38"/>
                <a:gd name="T49" fmla="*/ 153974 h 55"/>
                <a:gd name="T50" fmla="*/ 162528 w 38"/>
                <a:gd name="T51" fmla="*/ 111203 h 55"/>
                <a:gd name="T52" fmla="*/ 171082 w 38"/>
                <a:gd name="T53" fmla="*/ 76987 h 55"/>
                <a:gd name="T54" fmla="*/ 188190 w 38"/>
                <a:gd name="T55" fmla="*/ 51325 h 55"/>
                <a:gd name="T56" fmla="*/ 188190 w 38"/>
                <a:gd name="T57" fmla="*/ 25662 h 55"/>
                <a:gd name="T58" fmla="*/ 213853 w 38"/>
                <a:gd name="T59" fmla="*/ 17108 h 55"/>
                <a:gd name="T60" fmla="*/ 230961 w 38"/>
                <a:gd name="T61" fmla="*/ 0 h 55"/>
                <a:gd name="T62" fmla="*/ 248069 w 38"/>
                <a:gd name="T63" fmla="*/ 0 h 55"/>
                <a:gd name="T64" fmla="*/ 265177 w 38"/>
                <a:gd name="T65" fmla="*/ 25662 h 55"/>
                <a:gd name="T66" fmla="*/ 265177 w 38"/>
                <a:gd name="T67" fmla="*/ 59879 h 55"/>
                <a:gd name="T68" fmla="*/ 239515 w 38"/>
                <a:gd name="T69" fmla="*/ 119757 h 55"/>
                <a:gd name="T70" fmla="*/ 239515 w 38"/>
                <a:gd name="T71" fmla="*/ 136865 h 55"/>
                <a:gd name="T72" fmla="*/ 239515 w 38"/>
                <a:gd name="T73" fmla="*/ 145420 h 55"/>
                <a:gd name="T74" fmla="*/ 282285 w 38"/>
                <a:gd name="T75" fmla="*/ 153974 h 55"/>
                <a:gd name="T76" fmla="*/ 325056 w 38"/>
                <a:gd name="T77" fmla="*/ 188190 h 55"/>
                <a:gd name="T78" fmla="*/ 299394 w 38"/>
                <a:gd name="T79" fmla="*/ 239515 h 55"/>
                <a:gd name="T80" fmla="*/ 0 w 38"/>
                <a:gd name="T81" fmla="*/ 222406 h 55"/>
                <a:gd name="T82" fmla="*/ 0 w 38"/>
                <a:gd name="T83" fmla="*/ 222406 h 55"/>
                <a:gd name="T84" fmla="*/ 17108 w 38"/>
                <a:gd name="T85" fmla="*/ 230960 h 55"/>
                <a:gd name="T86" fmla="*/ 17108 w 38"/>
                <a:gd name="T87" fmla="*/ 230960 h 55"/>
                <a:gd name="T88" fmla="*/ 0 w 38"/>
                <a:gd name="T89" fmla="*/ 222406 h 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
                <a:gd name="T136" fmla="*/ 0 h 55"/>
                <a:gd name="T137" fmla="*/ 38 w 38"/>
                <a:gd name="T138" fmla="*/ 55 h 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 h="55">
                  <a:moveTo>
                    <a:pt x="35" y="28"/>
                  </a:moveTo>
                  <a:lnTo>
                    <a:pt x="34" y="28"/>
                  </a:lnTo>
                  <a:lnTo>
                    <a:pt x="32" y="30"/>
                  </a:lnTo>
                  <a:lnTo>
                    <a:pt x="29" y="30"/>
                  </a:lnTo>
                  <a:lnTo>
                    <a:pt x="29" y="34"/>
                  </a:lnTo>
                  <a:lnTo>
                    <a:pt x="26" y="38"/>
                  </a:lnTo>
                  <a:lnTo>
                    <a:pt x="26" y="42"/>
                  </a:lnTo>
                  <a:lnTo>
                    <a:pt x="29" y="43"/>
                  </a:lnTo>
                  <a:lnTo>
                    <a:pt x="31" y="46"/>
                  </a:lnTo>
                  <a:lnTo>
                    <a:pt x="31" y="49"/>
                  </a:lnTo>
                  <a:lnTo>
                    <a:pt x="27" y="51"/>
                  </a:lnTo>
                  <a:lnTo>
                    <a:pt x="26" y="53"/>
                  </a:lnTo>
                  <a:lnTo>
                    <a:pt x="22" y="55"/>
                  </a:lnTo>
                  <a:lnTo>
                    <a:pt x="15" y="49"/>
                  </a:lnTo>
                  <a:lnTo>
                    <a:pt x="15" y="44"/>
                  </a:lnTo>
                  <a:lnTo>
                    <a:pt x="14" y="37"/>
                  </a:lnTo>
                  <a:lnTo>
                    <a:pt x="13" y="35"/>
                  </a:lnTo>
                  <a:lnTo>
                    <a:pt x="5" y="27"/>
                  </a:lnTo>
                  <a:lnTo>
                    <a:pt x="2" y="27"/>
                  </a:lnTo>
                  <a:lnTo>
                    <a:pt x="4" y="25"/>
                  </a:lnTo>
                  <a:lnTo>
                    <a:pt x="7" y="23"/>
                  </a:lnTo>
                  <a:lnTo>
                    <a:pt x="12" y="23"/>
                  </a:lnTo>
                  <a:lnTo>
                    <a:pt x="14" y="21"/>
                  </a:lnTo>
                  <a:lnTo>
                    <a:pt x="17" y="21"/>
                  </a:lnTo>
                  <a:lnTo>
                    <a:pt x="19" y="18"/>
                  </a:lnTo>
                  <a:lnTo>
                    <a:pt x="19" y="13"/>
                  </a:lnTo>
                  <a:lnTo>
                    <a:pt x="20" y="9"/>
                  </a:lnTo>
                  <a:lnTo>
                    <a:pt x="22" y="6"/>
                  </a:lnTo>
                  <a:lnTo>
                    <a:pt x="22" y="3"/>
                  </a:lnTo>
                  <a:lnTo>
                    <a:pt x="25" y="2"/>
                  </a:lnTo>
                  <a:lnTo>
                    <a:pt x="27" y="0"/>
                  </a:lnTo>
                  <a:lnTo>
                    <a:pt x="29" y="0"/>
                  </a:lnTo>
                  <a:lnTo>
                    <a:pt x="31" y="3"/>
                  </a:lnTo>
                  <a:lnTo>
                    <a:pt x="31" y="7"/>
                  </a:lnTo>
                  <a:lnTo>
                    <a:pt x="28" y="14"/>
                  </a:lnTo>
                  <a:lnTo>
                    <a:pt x="28" y="16"/>
                  </a:lnTo>
                  <a:lnTo>
                    <a:pt x="28" y="17"/>
                  </a:lnTo>
                  <a:lnTo>
                    <a:pt x="33" y="18"/>
                  </a:lnTo>
                  <a:lnTo>
                    <a:pt x="38" y="22"/>
                  </a:lnTo>
                  <a:lnTo>
                    <a:pt x="35" y="28"/>
                  </a:lnTo>
                  <a:moveTo>
                    <a:pt x="0" y="26"/>
                  </a:moveTo>
                  <a:lnTo>
                    <a:pt x="0" y="26"/>
                  </a:lnTo>
                  <a:lnTo>
                    <a:pt x="2" y="27"/>
                  </a:lnTo>
                  <a:lnTo>
                    <a:pt x="0" y="26"/>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23" name="Freeform 27"/>
            <p:cNvSpPr>
              <a:spLocks noEditPoints="1"/>
            </p:cNvSpPr>
            <p:nvPr/>
          </p:nvSpPr>
          <p:spPr bwMode="auto">
            <a:xfrm>
              <a:off x="4550230" y="3536103"/>
              <a:ext cx="641557" cy="581678"/>
            </a:xfrm>
            <a:custGeom>
              <a:avLst/>
              <a:gdLst>
                <a:gd name="T0" fmla="*/ 402042 w 75"/>
                <a:gd name="T1" fmla="*/ 34216 h 68"/>
                <a:gd name="T2" fmla="*/ 427705 w 75"/>
                <a:gd name="T3" fmla="*/ 0 h 68"/>
                <a:gd name="T4" fmla="*/ 487583 w 75"/>
                <a:gd name="T5" fmla="*/ 17108 h 68"/>
                <a:gd name="T6" fmla="*/ 496137 w 75"/>
                <a:gd name="T7" fmla="*/ 68433 h 68"/>
                <a:gd name="T8" fmla="*/ 581678 w 75"/>
                <a:gd name="T9" fmla="*/ 136865 h 68"/>
                <a:gd name="T10" fmla="*/ 598787 w 75"/>
                <a:gd name="T11" fmla="*/ 205298 h 68"/>
                <a:gd name="T12" fmla="*/ 564570 w 75"/>
                <a:gd name="T13" fmla="*/ 239514 h 68"/>
                <a:gd name="T14" fmla="*/ 530354 w 75"/>
                <a:gd name="T15" fmla="*/ 248069 h 68"/>
                <a:gd name="T16" fmla="*/ 556016 w 75"/>
                <a:gd name="T17" fmla="*/ 273731 h 68"/>
                <a:gd name="T18" fmla="*/ 598787 w 75"/>
                <a:gd name="T19" fmla="*/ 256623 h 68"/>
                <a:gd name="T20" fmla="*/ 624449 w 75"/>
                <a:gd name="T21" fmla="*/ 367826 h 68"/>
                <a:gd name="T22" fmla="*/ 641557 w 75"/>
                <a:gd name="T23" fmla="*/ 402042 h 68"/>
                <a:gd name="T24" fmla="*/ 581678 w 75"/>
                <a:gd name="T25" fmla="*/ 419150 h 68"/>
                <a:gd name="T26" fmla="*/ 487583 w 75"/>
                <a:gd name="T27" fmla="*/ 496137 h 68"/>
                <a:gd name="T28" fmla="*/ 410596 w 75"/>
                <a:gd name="T29" fmla="*/ 479029 h 68"/>
                <a:gd name="T30" fmla="*/ 367826 w 75"/>
                <a:gd name="T31" fmla="*/ 461921 h 68"/>
                <a:gd name="T32" fmla="*/ 359272 w 75"/>
                <a:gd name="T33" fmla="*/ 487583 h 68"/>
                <a:gd name="T34" fmla="*/ 290839 w 75"/>
                <a:gd name="T35" fmla="*/ 556016 h 68"/>
                <a:gd name="T36" fmla="*/ 248069 w 75"/>
                <a:gd name="T37" fmla="*/ 564570 h 68"/>
                <a:gd name="T38" fmla="*/ 153974 w 75"/>
                <a:gd name="T39" fmla="*/ 521799 h 68"/>
                <a:gd name="T40" fmla="*/ 102649 w 75"/>
                <a:gd name="T41" fmla="*/ 564570 h 68"/>
                <a:gd name="T42" fmla="*/ 111203 w 75"/>
                <a:gd name="T43" fmla="*/ 513245 h 68"/>
                <a:gd name="T44" fmla="*/ 94095 w 75"/>
                <a:gd name="T45" fmla="*/ 470475 h 68"/>
                <a:gd name="T46" fmla="*/ 68433 w 75"/>
                <a:gd name="T47" fmla="*/ 436258 h 68"/>
                <a:gd name="T48" fmla="*/ 94095 w 75"/>
                <a:gd name="T49" fmla="*/ 342164 h 68"/>
                <a:gd name="T50" fmla="*/ 42770 w 75"/>
                <a:gd name="T51" fmla="*/ 325055 h 68"/>
                <a:gd name="T52" fmla="*/ 8554 w 75"/>
                <a:gd name="T53" fmla="*/ 325055 h 68"/>
                <a:gd name="T54" fmla="*/ 0 w 75"/>
                <a:gd name="T55" fmla="*/ 290839 h 68"/>
                <a:gd name="T56" fmla="*/ 25662 w 75"/>
                <a:gd name="T57" fmla="*/ 239514 h 68"/>
                <a:gd name="T58" fmla="*/ 94095 w 75"/>
                <a:gd name="T59" fmla="*/ 222406 h 68"/>
                <a:gd name="T60" fmla="*/ 119757 w 75"/>
                <a:gd name="T61" fmla="*/ 239514 h 68"/>
                <a:gd name="T62" fmla="*/ 162528 w 75"/>
                <a:gd name="T63" fmla="*/ 222406 h 68"/>
                <a:gd name="T64" fmla="*/ 171082 w 75"/>
                <a:gd name="T65" fmla="*/ 162528 h 68"/>
                <a:gd name="T66" fmla="*/ 196744 w 75"/>
                <a:gd name="T67" fmla="*/ 205298 h 68"/>
                <a:gd name="T68" fmla="*/ 273731 w 75"/>
                <a:gd name="T69" fmla="*/ 188190 h 68"/>
                <a:gd name="T70" fmla="*/ 230960 w 75"/>
                <a:gd name="T71" fmla="*/ 128311 h 68"/>
                <a:gd name="T72" fmla="*/ 205298 w 75"/>
                <a:gd name="T73" fmla="*/ 111203 h 68"/>
                <a:gd name="T74" fmla="*/ 222406 w 75"/>
                <a:gd name="T75" fmla="*/ 76987 h 68"/>
                <a:gd name="T76" fmla="*/ 273731 w 75"/>
                <a:gd name="T77" fmla="*/ 102649 h 68"/>
                <a:gd name="T78" fmla="*/ 333610 w 75"/>
                <a:gd name="T79" fmla="*/ 94095 h 68"/>
                <a:gd name="T80" fmla="*/ 111203 w 75"/>
                <a:gd name="T81" fmla="*/ 581678 h 68"/>
                <a:gd name="T82" fmla="*/ 102649 w 75"/>
                <a:gd name="T83" fmla="*/ 573124 h 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5"/>
                <a:gd name="T127" fmla="*/ 0 h 68"/>
                <a:gd name="T128" fmla="*/ 75 w 75"/>
                <a:gd name="T129" fmla="*/ 68 h 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5" h="68">
                  <a:moveTo>
                    <a:pt x="39" y="11"/>
                  </a:moveTo>
                  <a:lnTo>
                    <a:pt x="47" y="4"/>
                  </a:lnTo>
                  <a:lnTo>
                    <a:pt x="48" y="1"/>
                  </a:lnTo>
                  <a:lnTo>
                    <a:pt x="50" y="0"/>
                  </a:lnTo>
                  <a:lnTo>
                    <a:pt x="54" y="0"/>
                  </a:lnTo>
                  <a:lnTo>
                    <a:pt x="57" y="2"/>
                  </a:lnTo>
                  <a:lnTo>
                    <a:pt x="58" y="6"/>
                  </a:lnTo>
                  <a:lnTo>
                    <a:pt x="58" y="8"/>
                  </a:lnTo>
                  <a:lnTo>
                    <a:pt x="66" y="16"/>
                  </a:lnTo>
                  <a:lnTo>
                    <a:pt x="68" y="16"/>
                  </a:lnTo>
                  <a:lnTo>
                    <a:pt x="70" y="21"/>
                  </a:lnTo>
                  <a:lnTo>
                    <a:pt x="70" y="24"/>
                  </a:lnTo>
                  <a:lnTo>
                    <a:pt x="68" y="26"/>
                  </a:lnTo>
                  <a:lnTo>
                    <a:pt x="66" y="28"/>
                  </a:lnTo>
                  <a:lnTo>
                    <a:pt x="64" y="28"/>
                  </a:lnTo>
                  <a:lnTo>
                    <a:pt x="62" y="29"/>
                  </a:lnTo>
                  <a:lnTo>
                    <a:pt x="62" y="32"/>
                  </a:lnTo>
                  <a:lnTo>
                    <a:pt x="65" y="32"/>
                  </a:lnTo>
                  <a:lnTo>
                    <a:pt x="67" y="30"/>
                  </a:lnTo>
                  <a:lnTo>
                    <a:pt x="70" y="30"/>
                  </a:lnTo>
                  <a:lnTo>
                    <a:pt x="70" y="40"/>
                  </a:lnTo>
                  <a:lnTo>
                    <a:pt x="73" y="43"/>
                  </a:lnTo>
                  <a:lnTo>
                    <a:pt x="74" y="45"/>
                  </a:lnTo>
                  <a:lnTo>
                    <a:pt x="75" y="47"/>
                  </a:lnTo>
                  <a:lnTo>
                    <a:pt x="73" y="47"/>
                  </a:lnTo>
                  <a:lnTo>
                    <a:pt x="68" y="49"/>
                  </a:lnTo>
                  <a:lnTo>
                    <a:pt x="65" y="52"/>
                  </a:lnTo>
                  <a:lnTo>
                    <a:pt x="57" y="58"/>
                  </a:lnTo>
                  <a:lnTo>
                    <a:pt x="51" y="58"/>
                  </a:lnTo>
                  <a:lnTo>
                    <a:pt x="48" y="56"/>
                  </a:lnTo>
                  <a:lnTo>
                    <a:pt x="45" y="54"/>
                  </a:lnTo>
                  <a:lnTo>
                    <a:pt x="43" y="54"/>
                  </a:lnTo>
                  <a:lnTo>
                    <a:pt x="42" y="55"/>
                  </a:lnTo>
                  <a:lnTo>
                    <a:pt x="42" y="57"/>
                  </a:lnTo>
                  <a:lnTo>
                    <a:pt x="39" y="59"/>
                  </a:lnTo>
                  <a:lnTo>
                    <a:pt x="34" y="65"/>
                  </a:lnTo>
                  <a:lnTo>
                    <a:pt x="31" y="66"/>
                  </a:lnTo>
                  <a:lnTo>
                    <a:pt x="29" y="66"/>
                  </a:lnTo>
                  <a:lnTo>
                    <a:pt x="23" y="61"/>
                  </a:lnTo>
                  <a:lnTo>
                    <a:pt x="18" y="61"/>
                  </a:lnTo>
                  <a:lnTo>
                    <a:pt x="15" y="62"/>
                  </a:lnTo>
                  <a:lnTo>
                    <a:pt x="12" y="66"/>
                  </a:lnTo>
                  <a:lnTo>
                    <a:pt x="12" y="61"/>
                  </a:lnTo>
                  <a:lnTo>
                    <a:pt x="13" y="60"/>
                  </a:lnTo>
                  <a:lnTo>
                    <a:pt x="13" y="55"/>
                  </a:lnTo>
                  <a:lnTo>
                    <a:pt x="11" y="55"/>
                  </a:lnTo>
                  <a:lnTo>
                    <a:pt x="8" y="53"/>
                  </a:lnTo>
                  <a:lnTo>
                    <a:pt x="8" y="51"/>
                  </a:lnTo>
                  <a:lnTo>
                    <a:pt x="11" y="43"/>
                  </a:lnTo>
                  <a:lnTo>
                    <a:pt x="11" y="40"/>
                  </a:lnTo>
                  <a:lnTo>
                    <a:pt x="10" y="38"/>
                  </a:lnTo>
                  <a:lnTo>
                    <a:pt x="5" y="38"/>
                  </a:lnTo>
                  <a:lnTo>
                    <a:pt x="4" y="39"/>
                  </a:lnTo>
                  <a:lnTo>
                    <a:pt x="1" y="38"/>
                  </a:lnTo>
                  <a:lnTo>
                    <a:pt x="1" y="35"/>
                  </a:lnTo>
                  <a:lnTo>
                    <a:pt x="0" y="34"/>
                  </a:lnTo>
                  <a:lnTo>
                    <a:pt x="0" y="31"/>
                  </a:lnTo>
                  <a:lnTo>
                    <a:pt x="3" y="28"/>
                  </a:lnTo>
                  <a:lnTo>
                    <a:pt x="8" y="26"/>
                  </a:lnTo>
                  <a:lnTo>
                    <a:pt x="11" y="26"/>
                  </a:lnTo>
                  <a:lnTo>
                    <a:pt x="12" y="27"/>
                  </a:lnTo>
                  <a:lnTo>
                    <a:pt x="14" y="28"/>
                  </a:lnTo>
                  <a:lnTo>
                    <a:pt x="17" y="28"/>
                  </a:lnTo>
                  <a:lnTo>
                    <a:pt x="19" y="26"/>
                  </a:lnTo>
                  <a:lnTo>
                    <a:pt x="20" y="24"/>
                  </a:lnTo>
                  <a:lnTo>
                    <a:pt x="20" y="19"/>
                  </a:lnTo>
                  <a:lnTo>
                    <a:pt x="20" y="22"/>
                  </a:lnTo>
                  <a:lnTo>
                    <a:pt x="23" y="24"/>
                  </a:lnTo>
                  <a:lnTo>
                    <a:pt x="31" y="25"/>
                  </a:lnTo>
                  <a:lnTo>
                    <a:pt x="32" y="22"/>
                  </a:lnTo>
                  <a:lnTo>
                    <a:pt x="32" y="18"/>
                  </a:lnTo>
                  <a:lnTo>
                    <a:pt x="27" y="15"/>
                  </a:lnTo>
                  <a:lnTo>
                    <a:pt x="25" y="15"/>
                  </a:lnTo>
                  <a:lnTo>
                    <a:pt x="24" y="13"/>
                  </a:lnTo>
                  <a:lnTo>
                    <a:pt x="24" y="10"/>
                  </a:lnTo>
                  <a:lnTo>
                    <a:pt x="26" y="9"/>
                  </a:lnTo>
                  <a:lnTo>
                    <a:pt x="28" y="9"/>
                  </a:lnTo>
                  <a:lnTo>
                    <a:pt x="32" y="12"/>
                  </a:lnTo>
                  <a:lnTo>
                    <a:pt x="37" y="12"/>
                  </a:lnTo>
                  <a:lnTo>
                    <a:pt x="39" y="11"/>
                  </a:lnTo>
                  <a:moveTo>
                    <a:pt x="13" y="68"/>
                  </a:moveTo>
                  <a:lnTo>
                    <a:pt x="13" y="68"/>
                  </a:lnTo>
                  <a:lnTo>
                    <a:pt x="12" y="67"/>
                  </a:lnTo>
                  <a:lnTo>
                    <a:pt x="13" y="68"/>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24" name="Freeform 28"/>
            <p:cNvSpPr/>
            <p:nvPr/>
          </p:nvSpPr>
          <p:spPr bwMode="auto">
            <a:xfrm>
              <a:off x="4738420" y="3168277"/>
              <a:ext cx="487583" cy="504691"/>
            </a:xfrm>
            <a:custGeom>
              <a:avLst/>
              <a:gdLst>
                <a:gd name="T0" fmla="*/ 325055 w 57"/>
                <a:gd name="T1" fmla="*/ 8554 h 59"/>
                <a:gd name="T2" fmla="*/ 376380 w 57"/>
                <a:gd name="T3" fmla="*/ 59879 h 59"/>
                <a:gd name="T4" fmla="*/ 410596 w 57"/>
                <a:gd name="T5" fmla="*/ 59879 h 59"/>
                <a:gd name="T6" fmla="*/ 444813 w 57"/>
                <a:gd name="T7" fmla="*/ 85541 h 59"/>
                <a:gd name="T8" fmla="*/ 487583 w 57"/>
                <a:gd name="T9" fmla="*/ 128311 h 59"/>
                <a:gd name="T10" fmla="*/ 487583 w 57"/>
                <a:gd name="T11" fmla="*/ 153974 h 59"/>
                <a:gd name="T12" fmla="*/ 470475 w 57"/>
                <a:gd name="T13" fmla="*/ 162528 h 59"/>
                <a:gd name="T14" fmla="*/ 410596 w 57"/>
                <a:gd name="T15" fmla="*/ 205298 h 59"/>
                <a:gd name="T16" fmla="*/ 333609 w 57"/>
                <a:gd name="T17" fmla="*/ 205298 h 59"/>
                <a:gd name="T18" fmla="*/ 307947 w 57"/>
                <a:gd name="T19" fmla="*/ 213852 h 59"/>
                <a:gd name="T20" fmla="*/ 299393 w 57"/>
                <a:gd name="T21" fmla="*/ 230960 h 59"/>
                <a:gd name="T22" fmla="*/ 316501 w 57"/>
                <a:gd name="T23" fmla="*/ 239514 h 59"/>
                <a:gd name="T24" fmla="*/ 307947 w 57"/>
                <a:gd name="T25" fmla="*/ 256623 h 59"/>
                <a:gd name="T26" fmla="*/ 299393 w 57"/>
                <a:gd name="T27" fmla="*/ 265177 h 59"/>
                <a:gd name="T28" fmla="*/ 299393 w 57"/>
                <a:gd name="T29" fmla="*/ 290839 h 59"/>
                <a:gd name="T30" fmla="*/ 316501 w 57"/>
                <a:gd name="T31" fmla="*/ 307947 h 59"/>
                <a:gd name="T32" fmla="*/ 359272 w 57"/>
                <a:gd name="T33" fmla="*/ 342163 h 59"/>
                <a:gd name="T34" fmla="*/ 384934 w 57"/>
                <a:gd name="T35" fmla="*/ 384934 h 59"/>
                <a:gd name="T36" fmla="*/ 393488 w 57"/>
                <a:gd name="T37" fmla="*/ 402042 h 59"/>
                <a:gd name="T38" fmla="*/ 393488 w 57"/>
                <a:gd name="T39" fmla="*/ 504691 h 59"/>
                <a:gd name="T40" fmla="*/ 376380 w 57"/>
                <a:gd name="T41" fmla="*/ 504691 h 59"/>
                <a:gd name="T42" fmla="*/ 307947 w 57"/>
                <a:gd name="T43" fmla="*/ 436258 h 59"/>
                <a:gd name="T44" fmla="*/ 307947 w 57"/>
                <a:gd name="T45" fmla="*/ 419150 h 59"/>
                <a:gd name="T46" fmla="*/ 299393 w 57"/>
                <a:gd name="T47" fmla="*/ 384934 h 59"/>
                <a:gd name="T48" fmla="*/ 273731 w 57"/>
                <a:gd name="T49" fmla="*/ 367826 h 59"/>
                <a:gd name="T50" fmla="*/ 239514 w 57"/>
                <a:gd name="T51" fmla="*/ 367826 h 59"/>
                <a:gd name="T52" fmla="*/ 222406 w 57"/>
                <a:gd name="T53" fmla="*/ 376380 h 59"/>
                <a:gd name="T54" fmla="*/ 213852 w 57"/>
                <a:gd name="T55" fmla="*/ 402042 h 59"/>
                <a:gd name="T56" fmla="*/ 145420 w 57"/>
                <a:gd name="T57" fmla="*/ 461921 h 59"/>
                <a:gd name="T58" fmla="*/ 128311 w 57"/>
                <a:gd name="T59" fmla="*/ 470475 h 59"/>
                <a:gd name="T60" fmla="*/ 85541 w 57"/>
                <a:gd name="T61" fmla="*/ 470475 h 59"/>
                <a:gd name="T62" fmla="*/ 51325 w 57"/>
                <a:gd name="T63" fmla="*/ 444812 h 59"/>
                <a:gd name="T64" fmla="*/ 34216 w 57"/>
                <a:gd name="T65" fmla="*/ 444812 h 59"/>
                <a:gd name="T66" fmla="*/ 51325 w 57"/>
                <a:gd name="T67" fmla="*/ 427704 h 59"/>
                <a:gd name="T68" fmla="*/ 51325 w 57"/>
                <a:gd name="T69" fmla="*/ 384934 h 59"/>
                <a:gd name="T70" fmla="*/ 0 w 57"/>
                <a:gd name="T71" fmla="*/ 342163 h 59"/>
                <a:gd name="T72" fmla="*/ 8554 w 57"/>
                <a:gd name="T73" fmla="*/ 230960 h 59"/>
                <a:gd name="T74" fmla="*/ 0 w 57"/>
                <a:gd name="T75" fmla="*/ 205298 h 59"/>
                <a:gd name="T76" fmla="*/ 0 w 57"/>
                <a:gd name="T77" fmla="*/ 188190 h 59"/>
                <a:gd name="T78" fmla="*/ 0 w 57"/>
                <a:gd name="T79" fmla="*/ 171082 h 59"/>
                <a:gd name="T80" fmla="*/ 17108 w 57"/>
                <a:gd name="T81" fmla="*/ 179636 h 59"/>
                <a:gd name="T82" fmla="*/ 76987 w 57"/>
                <a:gd name="T83" fmla="*/ 230960 h 59"/>
                <a:gd name="T84" fmla="*/ 111203 w 57"/>
                <a:gd name="T85" fmla="*/ 222406 h 59"/>
                <a:gd name="T86" fmla="*/ 153974 w 57"/>
                <a:gd name="T87" fmla="*/ 188190 h 59"/>
                <a:gd name="T88" fmla="*/ 171082 w 57"/>
                <a:gd name="T89" fmla="*/ 145419 h 59"/>
                <a:gd name="T90" fmla="*/ 196744 w 57"/>
                <a:gd name="T91" fmla="*/ 94095 h 59"/>
                <a:gd name="T92" fmla="*/ 213852 w 57"/>
                <a:gd name="T93" fmla="*/ 76987 h 59"/>
                <a:gd name="T94" fmla="*/ 222406 w 57"/>
                <a:gd name="T95" fmla="*/ 17108 h 59"/>
                <a:gd name="T96" fmla="*/ 256623 w 57"/>
                <a:gd name="T97" fmla="*/ 0 h 59"/>
                <a:gd name="T98" fmla="*/ 307947 w 57"/>
                <a:gd name="T99" fmla="*/ 0 h 59"/>
                <a:gd name="T100" fmla="*/ 325055 w 57"/>
                <a:gd name="T101" fmla="*/ 8554 h 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
                <a:gd name="T154" fmla="*/ 0 h 59"/>
                <a:gd name="T155" fmla="*/ 57 w 57"/>
                <a:gd name="T156" fmla="*/ 59 h 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 h="59">
                  <a:moveTo>
                    <a:pt x="38" y="1"/>
                  </a:moveTo>
                  <a:lnTo>
                    <a:pt x="44" y="7"/>
                  </a:lnTo>
                  <a:lnTo>
                    <a:pt x="48" y="7"/>
                  </a:lnTo>
                  <a:lnTo>
                    <a:pt x="52" y="10"/>
                  </a:lnTo>
                  <a:lnTo>
                    <a:pt x="57" y="15"/>
                  </a:lnTo>
                  <a:lnTo>
                    <a:pt x="57" y="18"/>
                  </a:lnTo>
                  <a:lnTo>
                    <a:pt x="55" y="19"/>
                  </a:lnTo>
                  <a:lnTo>
                    <a:pt x="48" y="24"/>
                  </a:lnTo>
                  <a:lnTo>
                    <a:pt x="39" y="24"/>
                  </a:lnTo>
                  <a:lnTo>
                    <a:pt x="36" y="25"/>
                  </a:lnTo>
                  <a:lnTo>
                    <a:pt x="35" y="27"/>
                  </a:lnTo>
                  <a:lnTo>
                    <a:pt x="37" y="28"/>
                  </a:lnTo>
                  <a:lnTo>
                    <a:pt x="36" y="30"/>
                  </a:lnTo>
                  <a:lnTo>
                    <a:pt x="35" y="31"/>
                  </a:lnTo>
                  <a:lnTo>
                    <a:pt x="35" y="34"/>
                  </a:lnTo>
                  <a:lnTo>
                    <a:pt x="37" y="36"/>
                  </a:lnTo>
                  <a:lnTo>
                    <a:pt x="42" y="40"/>
                  </a:lnTo>
                  <a:lnTo>
                    <a:pt x="45" y="45"/>
                  </a:lnTo>
                  <a:lnTo>
                    <a:pt x="46" y="47"/>
                  </a:lnTo>
                  <a:lnTo>
                    <a:pt x="46" y="59"/>
                  </a:lnTo>
                  <a:lnTo>
                    <a:pt x="44" y="59"/>
                  </a:lnTo>
                  <a:lnTo>
                    <a:pt x="36" y="51"/>
                  </a:lnTo>
                  <a:lnTo>
                    <a:pt x="36" y="49"/>
                  </a:lnTo>
                  <a:lnTo>
                    <a:pt x="35" y="45"/>
                  </a:lnTo>
                  <a:lnTo>
                    <a:pt x="32" y="43"/>
                  </a:lnTo>
                  <a:lnTo>
                    <a:pt x="28" y="43"/>
                  </a:lnTo>
                  <a:lnTo>
                    <a:pt x="26" y="44"/>
                  </a:lnTo>
                  <a:lnTo>
                    <a:pt x="25" y="47"/>
                  </a:lnTo>
                  <a:lnTo>
                    <a:pt x="17" y="54"/>
                  </a:lnTo>
                  <a:lnTo>
                    <a:pt x="15" y="55"/>
                  </a:lnTo>
                  <a:lnTo>
                    <a:pt x="10" y="55"/>
                  </a:lnTo>
                  <a:lnTo>
                    <a:pt x="6" y="52"/>
                  </a:lnTo>
                  <a:lnTo>
                    <a:pt x="4" y="52"/>
                  </a:lnTo>
                  <a:lnTo>
                    <a:pt x="6" y="50"/>
                  </a:lnTo>
                  <a:lnTo>
                    <a:pt x="6" y="45"/>
                  </a:lnTo>
                  <a:lnTo>
                    <a:pt x="0" y="40"/>
                  </a:lnTo>
                  <a:lnTo>
                    <a:pt x="1" y="27"/>
                  </a:lnTo>
                  <a:lnTo>
                    <a:pt x="0" y="24"/>
                  </a:lnTo>
                  <a:lnTo>
                    <a:pt x="0" y="22"/>
                  </a:lnTo>
                  <a:lnTo>
                    <a:pt x="0" y="20"/>
                  </a:lnTo>
                  <a:lnTo>
                    <a:pt x="2" y="21"/>
                  </a:lnTo>
                  <a:lnTo>
                    <a:pt x="9" y="27"/>
                  </a:lnTo>
                  <a:lnTo>
                    <a:pt x="13" y="26"/>
                  </a:lnTo>
                  <a:lnTo>
                    <a:pt x="18" y="22"/>
                  </a:lnTo>
                  <a:lnTo>
                    <a:pt x="20" y="17"/>
                  </a:lnTo>
                  <a:lnTo>
                    <a:pt x="23" y="11"/>
                  </a:lnTo>
                  <a:lnTo>
                    <a:pt x="25" y="9"/>
                  </a:lnTo>
                  <a:lnTo>
                    <a:pt x="26" y="2"/>
                  </a:lnTo>
                  <a:lnTo>
                    <a:pt x="30" y="0"/>
                  </a:lnTo>
                  <a:lnTo>
                    <a:pt x="36" y="0"/>
                  </a:lnTo>
                  <a:lnTo>
                    <a:pt x="38" y="1"/>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25" name="Freeform 29"/>
            <p:cNvSpPr/>
            <p:nvPr/>
          </p:nvSpPr>
          <p:spPr bwMode="auto">
            <a:xfrm>
              <a:off x="4764083" y="2295760"/>
              <a:ext cx="521800" cy="932396"/>
            </a:xfrm>
            <a:custGeom>
              <a:avLst/>
              <a:gdLst>
                <a:gd name="T0" fmla="*/ 453367 w 61"/>
                <a:gd name="T1" fmla="*/ 153974 h 109"/>
                <a:gd name="T2" fmla="*/ 470475 w 61"/>
                <a:gd name="T3" fmla="*/ 230960 h 109"/>
                <a:gd name="T4" fmla="*/ 427705 w 61"/>
                <a:gd name="T5" fmla="*/ 316501 h 109"/>
                <a:gd name="T6" fmla="*/ 444813 w 61"/>
                <a:gd name="T7" fmla="*/ 427705 h 109"/>
                <a:gd name="T8" fmla="*/ 436259 w 61"/>
                <a:gd name="T9" fmla="*/ 547462 h 109"/>
                <a:gd name="T10" fmla="*/ 461921 w 61"/>
                <a:gd name="T11" fmla="*/ 633003 h 109"/>
                <a:gd name="T12" fmla="*/ 521800 w 61"/>
                <a:gd name="T13" fmla="*/ 727098 h 109"/>
                <a:gd name="T14" fmla="*/ 521800 w 61"/>
                <a:gd name="T15" fmla="*/ 769868 h 109"/>
                <a:gd name="T16" fmla="*/ 384934 w 61"/>
                <a:gd name="T17" fmla="*/ 769868 h 109"/>
                <a:gd name="T18" fmla="*/ 427705 w 61"/>
                <a:gd name="T19" fmla="*/ 812639 h 109"/>
                <a:gd name="T20" fmla="*/ 410597 w 61"/>
                <a:gd name="T21" fmla="*/ 838301 h 109"/>
                <a:gd name="T22" fmla="*/ 376380 w 61"/>
                <a:gd name="T23" fmla="*/ 923842 h 109"/>
                <a:gd name="T24" fmla="*/ 350718 w 61"/>
                <a:gd name="T25" fmla="*/ 932396 h 109"/>
                <a:gd name="T26" fmla="*/ 282285 w 61"/>
                <a:gd name="T27" fmla="*/ 872517 h 109"/>
                <a:gd name="T28" fmla="*/ 196744 w 61"/>
                <a:gd name="T29" fmla="*/ 889626 h 109"/>
                <a:gd name="T30" fmla="*/ 136866 w 61"/>
                <a:gd name="T31" fmla="*/ 863963 h 109"/>
                <a:gd name="T32" fmla="*/ 68433 w 61"/>
                <a:gd name="T33" fmla="*/ 838301 h 109"/>
                <a:gd name="T34" fmla="*/ 17108 w 61"/>
                <a:gd name="T35" fmla="*/ 821193 h 109"/>
                <a:gd name="T36" fmla="*/ 25662 w 61"/>
                <a:gd name="T37" fmla="*/ 769868 h 109"/>
                <a:gd name="T38" fmla="*/ 17108 w 61"/>
                <a:gd name="T39" fmla="*/ 727098 h 109"/>
                <a:gd name="T40" fmla="*/ 76987 w 61"/>
                <a:gd name="T41" fmla="*/ 658665 h 109"/>
                <a:gd name="T42" fmla="*/ 51325 w 61"/>
                <a:gd name="T43" fmla="*/ 573124 h 109"/>
                <a:gd name="T44" fmla="*/ 111203 w 61"/>
                <a:gd name="T45" fmla="*/ 547462 h 109"/>
                <a:gd name="T46" fmla="*/ 162528 w 61"/>
                <a:gd name="T47" fmla="*/ 573124 h 109"/>
                <a:gd name="T48" fmla="*/ 188190 w 61"/>
                <a:gd name="T49" fmla="*/ 530354 h 109"/>
                <a:gd name="T50" fmla="*/ 222407 w 61"/>
                <a:gd name="T51" fmla="*/ 513245 h 109"/>
                <a:gd name="T52" fmla="*/ 256623 w 61"/>
                <a:gd name="T53" fmla="*/ 521800 h 109"/>
                <a:gd name="T54" fmla="*/ 265177 w 61"/>
                <a:gd name="T55" fmla="*/ 453367 h 109"/>
                <a:gd name="T56" fmla="*/ 273731 w 61"/>
                <a:gd name="T57" fmla="*/ 402042 h 109"/>
                <a:gd name="T58" fmla="*/ 256623 w 61"/>
                <a:gd name="T59" fmla="*/ 393488 h 109"/>
                <a:gd name="T60" fmla="*/ 136866 w 61"/>
                <a:gd name="T61" fmla="*/ 333610 h 109"/>
                <a:gd name="T62" fmla="*/ 145420 w 61"/>
                <a:gd name="T63" fmla="*/ 290839 h 109"/>
                <a:gd name="T64" fmla="*/ 136866 w 61"/>
                <a:gd name="T65" fmla="*/ 273731 h 109"/>
                <a:gd name="T66" fmla="*/ 230961 w 61"/>
                <a:gd name="T67" fmla="*/ 230960 h 109"/>
                <a:gd name="T68" fmla="*/ 290839 w 61"/>
                <a:gd name="T69" fmla="*/ 136865 h 109"/>
                <a:gd name="T70" fmla="*/ 333610 w 61"/>
                <a:gd name="T71" fmla="*/ 85541 h 109"/>
                <a:gd name="T72" fmla="*/ 384934 w 61"/>
                <a:gd name="T73" fmla="*/ 42770 h 109"/>
                <a:gd name="T74" fmla="*/ 419151 w 61"/>
                <a:gd name="T75" fmla="*/ 8554 h 109"/>
                <a:gd name="T76" fmla="*/ 444813 w 61"/>
                <a:gd name="T77" fmla="*/ 17108 h 109"/>
                <a:gd name="T78" fmla="*/ 479030 w 61"/>
                <a:gd name="T79" fmla="*/ 0 h 109"/>
                <a:gd name="T80" fmla="*/ 496138 w 61"/>
                <a:gd name="T81" fmla="*/ 42770 h 109"/>
                <a:gd name="T82" fmla="*/ 479030 w 61"/>
                <a:gd name="T83" fmla="*/ 111203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109"/>
                <a:gd name="T128" fmla="*/ 61 w 61"/>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109">
                  <a:moveTo>
                    <a:pt x="56" y="13"/>
                  </a:moveTo>
                  <a:lnTo>
                    <a:pt x="53" y="18"/>
                  </a:lnTo>
                  <a:lnTo>
                    <a:pt x="53" y="22"/>
                  </a:lnTo>
                  <a:lnTo>
                    <a:pt x="55" y="27"/>
                  </a:lnTo>
                  <a:lnTo>
                    <a:pt x="53" y="33"/>
                  </a:lnTo>
                  <a:lnTo>
                    <a:pt x="50" y="37"/>
                  </a:lnTo>
                  <a:lnTo>
                    <a:pt x="51" y="43"/>
                  </a:lnTo>
                  <a:lnTo>
                    <a:pt x="52" y="50"/>
                  </a:lnTo>
                  <a:lnTo>
                    <a:pt x="52" y="57"/>
                  </a:lnTo>
                  <a:lnTo>
                    <a:pt x="51" y="64"/>
                  </a:lnTo>
                  <a:lnTo>
                    <a:pt x="55" y="69"/>
                  </a:lnTo>
                  <a:lnTo>
                    <a:pt x="54" y="74"/>
                  </a:lnTo>
                  <a:lnTo>
                    <a:pt x="58" y="81"/>
                  </a:lnTo>
                  <a:lnTo>
                    <a:pt x="61" y="85"/>
                  </a:lnTo>
                  <a:lnTo>
                    <a:pt x="61" y="88"/>
                  </a:lnTo>
                  <a:lnTo>
                    <a:pt x="61" y="90"/>
                  </a:lnTo>
                  <a:lnTo>
                    <a:pt x="45" y="89"/>
                  </a:lnTo>
                  <a:lnTo>
                    <a:pt x="45" y="90"/>
                  </a:lnTo>
                  <a:lnTo>
                    <a:pt x="48" y="92"/>
                  </a:lnTo>
                  <a:lnTo>
                    <a:pt x="50" y="95"/>
                  </a:lnTo>
                  <a:lnTo>
                    <a:pt x="50" y="97"/>
                  </a:lnTo>
                  <a:lnTo>
                    <a:pt x="48" y="98"/>
                  </a:lnTo>
                  <a:lnTo>
                    <a:pt x="44" y="101"/>
                  </a:lnTo>
                  <a:lnTo>
                    <a:pt x="44" y="108"/>
                  </a:lnTo>
                  <a:lnTo>
                    <a:pt x="45" y="109"/>
                  </a:lnTo>
                  <a:lnTo>
                    <a:pt x="41" y="109"/>
                  </a:lnTo>
                  <a:lnTo>
                    <a:pt x="35" y="103"/>
                  </a:lnTo>
                  <a:lnTo>
                    <a:pt x="33" y="102"/>
                  </a:lnTo>
                  <a:lnTo>
                    <a:pt x="27" y="102"/>
                  </a:lnTo>
                  <a:lnTo>
                    <a:pt x="23" y="104"/>
                  </a:lnTo>
                  <a:lnTo>
                    <a:pt x="19" y="101"/>
                  </a:lnTo>
                  <a:lnTo>
                    <a:pt x="16" y="101"/>
                  </a:lnTo>
                  <a:lnTo>
                    <a:pt x="13" y="98"/>
                  </a:lnTo>
                  <a:lnTo>
                    <a:pt x="8" y="98"/>
                  </a:lnTo>
                  <a:lnTo>
                    <a:pt x="4" y="97"/>
                  </a:lnTo>
                  <a:lnTo>
                    <a:pt x="2" y="96"/>
                  </a:lnTo>
                  <a:lnTo>
                    <a:pt x="3" y="93"/>
                  </a:lnTo>
                  <a:lnTo>
                    <a:pt x="3" y="90"/>
                  </a:lnTo>
                  <a:lnTo>
                    <a:pt x="0" y="88"/>
                  </a:lnTo>
                  <a:lnTo>
                    <a:pt x="2" y="85"/>
                  </a:lnTo>
                  <a:lnTo>
                    <a:pt x="9" y="85"/>
                  </a:lnTo>
                  <a:lnTo>
                    <a:pt x="9" y="77"/>
                  </a:lnTo>
                  <a:lnTo>
                    <a:pt x="7" y="72"/>
                  </a:lnTo>
                  <a:lnTo>
                    <a:pt x="6" y="67"/>
                  </a:lnTo>
                  <a:lnTo>
                    <a:pt x="9" y="64"/>
                  </a:lnTo>
                  <a:lnTo>
                    <a:pt x="13" y="64"/>
                  </a:lnTo>
                  <a:lnTo>
                    <a:pt x="16" y="64"/>
                  </a:lnTo>
                  <a:lnTo>
                    <a:pt x="19" y="67"/>
                  </a:lnTo>
                  <a:lnTo>
                    <a:pt x="22" y="67"/>
                  </a:lnTo>
                  <a:lnTo>
                    <a:pt x="22" y="62"/>
                  </a:lnTo>
                  <a:lnTo>
                    <a:pt x="23" y="60"/>
                  </a:lnTo>
                  <a:lnTo>
                    <a:pt x="26" y="60"/>
                  </a:lnTo>
                  <a:lnTo>
                    <a:pt x="28" y="61"/>
                  </a:lnTo>
                  <a:lnTo>
                    <a:pt x="30" y="61"/>
                  </a:lnTo>
                  <a:lnTo>
                    <a:pt x="31" y="57"/>
                  </a:lnTo>
                  <a:lnTo>
                    <a:pt x="31" y="53"/>
                  </a:lnTo>
                  <a:lnTo>
                    <a:pt x="30" y="50"/>
                  </a:lnTo>
                  <a:lnTo>
                    <a:pt x="32" y="47"/>
                  </a:lnTo>
                  <a:lnTo>
                    <a:pt x="32" y="45"/>
                  </a:lnTo>
                  <a:lnTo>
                    <a:pt x="30" y="46"/>
                  </a:lnTo>
                  <a:lnTo>
                    <a:pt x="24" y="41"/>
                  </a:lnTo>
                  <a:lnTo>
                    <a:pt x="16" y="39"/>
                  </a:lnTo>
                  <a:lnTo>
                    <a:pt x="16" y="36"/>
                  </a:lnTo>
                  <a:lnTo>
                    <a:pt x="17" y="34"/>
                  </a:lnTo>
                  <a:lnTo>
                    <a:pt x="17" y="32"/>
                  </a:lnTo>
                  <a:lnTo>
                    <a:pt x="16" y="32"/>
                  </a:lnTo>
                  <a:lnTo>
                    <a:pt x="19" y="26"/>
                  </a:lnTo>
                  <a:lnTo>
                    <a:pt x="27" y="27"/>
                  </a:lnTo>
                  <a:lnTo>
                    <a:pt x="34" y="27"/>
                  </a:lnTo>
                  <a:lnTo>
                    <a:pt x="34" y="16"/>
                  </a:lnTo>
                  <a:lnTo>
                    <a:pt x="38" y="13"/>
                  </a:lnTo>
                  <a:lnTo>
                    <a:pt x="39" y="10"/>
                  </a:lnTo>
                  <a:lnTo>
                    <a:pt x="42" y="6"/>
                  </a:lnTo>
                  <a:lnTo>
                    <a:pt x="45" y="5"/>
                  </a:lnTo>
                  <a:lnTo>
                    <a:pt x="47" y="1"/>
                  </a:lnTo>
                  <a:lnTo>
                    <a:pt x="49" y="1"/>
                  </a:lnTo>
                  <a:lnTo>
                    <a:pt x="51" y="3"/>
                  </a:lnTo>
                  <a:lnTo>
                    <a:pt x="52" y="2"/>
                  </a:lnTo>
                  <a:lnTo>
                    <a:pt x="52" y="0"/>
                  </a:lnTo>
                  <a:lnTo>
                    <a:pt x="56" y="0"/>
                  </a:lnTo>
                  <a:lnTo>
                    <a:pt x="59" y="2"/>
                  </a:lnTo>
                  <a:lnTo>
                    <a:pt x="58" y="5"/>
                  </a:lnTo>
                  <a:lnTo>
                    <a:pt x="56" y="8"/>
                  </a:lnTo>
                  <a:lnTo>
                    <a:pt x="56" y="13"/>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26" name="Freeform 30"/>
            <p:cNvSpPr>
              <a:spLocks noEditPoints="1"/>
            </p:cNvSpPr>
            <p:nvPr/>
          </p:nvSpPr>
          <p:spPr bwMode="auto">
            <a:xfrm>
              <a:off x="5474072" y="1876609"/>
              <a:ext cx="607341" cy="846855"/>
            </a:xfrm>
            <a:custGeom>
              <a:avLst/>
              <a:gdLst>
                <a:gd name="T0" fmla="*/ 513246 w 71"/>
                <a:gd name="T1" fmla="*/ 367826 h 99"/>
                <a:gd name="T2" fmla="*/ 419151 w 71"/>
                <a:gd name="T3" fmla="*/ 410596 h 99"/>
                <a:gd name="T4" fmla="*/ 367826 w 71"/>
                <a:gd name="T5" fmla="*/ 487583 h 99"/>
                <a:gd name="T6" fmla="*/ 402043 w 71"/>
                <a:gd name="T7" fmla="*/ 530354 h 99"/>
                <a:gd name="T8" fmla="*/ 359272 w 71"/>
                <a:gd name="T9" fmla="*/ 547462 h 99"/>
                <a:gd name="T10" fmla="*/ 325056 w 71"/>
                <a:gd name="T11" fmla="*/ 598786 h 99"/>
                <a:gd name="T12" fmla="*/ 196744 w 71"/>
                <a:gd name="T13" fmla="*/ 727098 h 99"/>
                <a:gd name="T14" fmla="*/ 213852 w 71"/>
                <a:gd name="T15" fmla="*/ 778422 h 99"/>
                <a:gd name="T16" fmla="*/ 213852 w 71"/>
                <a:gd name="T17" fmla="*/ 812639 h 99"/>
                <a:gd name="T18" fmla="*/ 102649 w 71"/>
                <a:gd name="T19" fmla="*/ 795530 h 99"/>
                <a:gd name="T20" fmla="*/ 34216 w 71"/>
                <a:gd name="T21" fmla="*/ 769868 h 99"/>
                <a:gd name="T22" fmla="*/ 17108 w 71"/>
                <a:gd name="T23" fmla="*/ 744206 h 99"/>
                <a:gd name="T24" fmla="*/ 68433 w 71"/>
                <a:gd name="T25" fmla="*/ 650111 h 99"/>
                <a:gd name="T26" fmla="*/ 42770 w 71"/>
                <a:gd name="T27" fmla="*/ 564570 h 99"/>
                <a:gd name="T28" fmla="*/ 8554 w 71"/>
                <a:gd name="T29" fmla="*/ 504691 h 99"/>
                <a:gd name="T30" fmla="*/ 68433 w 71"/>
                <a:gd name="T31" fmla="*/ 461921 h 99"/>
                <a:gd name="T32" fmla="*/ 85541 w 71"/>
                <a:gd name="T33" fmla="*/ 402042 h 99"/>
                <a:gd name="T34" fmla="*/ 51325 w 71"/>
                <a:gd name="T35" fmla="*/ 299393 h 99"/>
                <a:gd name="T36" fmla="*/ 25662 w 71"/>
                <a:gd name="T37" fmla="*/ 248069 h 99"/>
                <a:gd name="T38" fmla="*/ 0 w 71"/>
                <a:gd name="T39" fmla="*/ 171082 h 99"/>
                <a:gd name="T40" fmla="*/ 34216 w 71"/>
                <a:gd name="T41" fmla="*/ 145420 h 99"/>
                <a:gd name="T42" fmla="*/ 51325 w 71"/>
                <a:gd name="T43" fmla="*/ 76987 h 99"/>
                <a:gd name="T44" fmla="*/ 102649 w 71"/>
                <a:gd name="T45" fmla="*/ 111203 h 99"/>
                <a:gd name="T46" fmla="*/ 85541 w 71"/>
                <a:gd name="T47" fmla="*/ 136865 h 99"/>
                <a:gd name="T48" fmla="*/ 111203 w 71"/>
                <a:gd name="T49" fmla="*/ 171082 h 99"/>
                <a:gd name="T50" fmla="*/ 136866 w 71"/>
                <a:gd name="T51" fmla="*/ 145420 h 99"/>
                <a:gd name="T52" fmla="*/ 205298 w 71"/>
                <a:gd name="T53" fmla="*/ 102649 h 99"/>
                <a:gd name="T54" fmla="*/ 256623 w 71"/>
                <a:gd name="T55" fmla="*/ 34216 h 99"/>
                <a:gd name="T56" fmla="*/ 333610 w 71"/>
                <a:gd name="T57" fmla="*/ 0 h 99"/>
                <a:gd name="T58" fmla="*/ 359272 w 71"/>
                <a:gd name="T59" fmla="*/ 51325 h 99"/>
                <a:gd name="T60" fmla="*/ 402043 w 71"/>
                <a:gd name="T61" fmla="*/ 136865 h 99"/>
                <a:gd name="T62" fmla="*/ 496138 w 71"/>
                <a:gd name="T63" fmla="*/ 145420 h 99"/>
                <a:gd name="T64" fmla="*/ 487584 w 71"/>
                <a:gd name="T65" fmla="*/ 153974 h 99"/>
                <a:gd name="T66" fmla="*/ 453367 w 71"/>
                <a:gd name="T67" fmla="*/ 205298 h 99"/>
                <a:gd name="T68" fmla="*/ 573125 w 71"/>
                <a:gd name="T69" fmla="*/ 282285 h 99"/>
                <a:gd name="T70" fmla="*/ 607341 w 71"/>
                <a:gd name="T71" fmla="*/ 846855 h 99"/>
                <a:gd name="T72" fmla="*/ 607341 w 71"/>
                <a:gd name="T73" fmla="*/ 846855 h 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99"/>
                <a:gd name="T113" fmla="*/ 71 w 71"/>
                <a:gd name="T114" fmla="*/ 99 h 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99">
                  <a:moveTo>
                    <a:pt x="63" y="36"/>
                  </a:moveTo>
                  <a:lnTo>
                    <a:pt x="60" y="43"/>
                  </a:lnTo>
                  <a:lnTo>
                    <a:pt x="54" y="47"/>
                  </a:lnTo>
                  <a:lnTo>
                    <a:pt x="49" y="48"/>
                  </a:lnTo>
                  <a:lnTo>
                    <a:pt x="44" y="51"/>
                  </a:lnTo>
                  <a:lnTo>
                    <a:pt x="43" y="57"/>
                  </a:lnTo>
                  <a:lnTo>
                    <a:pt x="47" y="61"/>
                  </a:lnTo>
                  <a:lnTo>
                    <a:pt x="47" y="62"/>
                  </a:lnTo>
                  <a:lnTo>
                    <a:pt x="44" y="62"/>
                  </a:lnTo>
                  <a:lnTo>
                    <a:pt x="42" y="64"/>
                  </a:lnTo>
                  <a:lnTo>
                    <a:pt x="42" y="67"/>
                  </a:lnTo>
                  <a:lnTo>
                    <a:pt x="38" y="70"/>
                  </a:lnTo>
                  <a:lnTo>
                    <a:pt x="35" y="71"/>
                  </a:lnTo>
                  <a:lnTo>
                    <a:pt x="23" y="85"/>
                  </a:lnTo>
                  <a:lnTo>
                    <a:pt x="23" y="88"/>
                  </a:lnTo>
                  <a:lnTo>
                    <a:pt x="25" y="91"/>
                  </a:lnTo>
                  <a:lnTo>
                    <a:pt x="26" y="96"/>
                  </a:lnTo>
                  <a:lnTo>
                    <a:pt x="25" y="95"/>
                  </a:lnTo>
                  <a:lnTo>
                    <a:pt x="22" y="92"/>
                  </a:lnTo>
                  <a:lnTo>
                    <a:pt x="12" y="93"/>
                  </a:lnTo>
                  <a:lnTo>
                    <a:pt x="8" y="92"/>
                  </a:lnTo>
                  <a:lnTo>
                    <a:pt x="4" y="90"/>
                  </a:lnTo>
                  <a:lnTo>
                    <a:pt x="2" y="87"/>
                  </a:lnTo>
                  <a:lnTo>
                    <a:pt x="6" y="82"/>
                  </a:lnTo>
                  <a:lnTo>
                    <a:pt x="8" y="76"/>
                  </a:lnTo>
                  <a:lnTo>
                    <a:pt x="8" y="71"/>
                  </a:lnTo>
                  <a:lnTo>
                    <a:pt x="5" y="66"/>
                  </a:lnTo>
                  <a:lnTo>
                    <a:pt x="1" y="63"/>
                  </a:lnTo>
                  <a:lnTo>
                    <a:pt x="1" y="59"/>
                  </a:lnTo>
                  <a:lnTo>
                    <a:pt x="4" y="56"/>
                  </a:lnTo>
                  <a:lnTo>
                    <a:pt x="8" y="54"/>
                  </a:lnTo>
                  <a:lnTo>
                    <a:pt x="10" y="51"/>
                  </a:lnTo>
                  <a:lnTo>
                    <a:pt x="10" y="47"/>
                  </a:lnTo>
                  <a:lnTo>
                    <a:pt x="2" y="39"/>
                  </a:lnTo>
                  <a:lnTo>
                    <a:pt x="6" y="35"/>
                  </a:lnTo>
                  <a:lnTo>
                    <a:pt x="3" y="32"/>
                  </a:lnTo>
                  <a:lnTo>
                    <a:pt x="3" y="29"/>
                  </a:lnTo>
                  <a:lnTo>
                    <a:pt x="0" y="27"/>
                  </a:lnTo>
                  <a:lnTo>
                    <a:pt x="0" y="20"/>
                  </a:lnTo>
                  <a:lnTo>
                    <a:pt x="2" y="17"/>
                  </a:lnTo>
                  <a:lnTo>
                    <a:pt x="4" y="17"/>
                  </a:lnTo>
                  <a:lnTo>
                    <a:pt x="4" y="11"/>
                  </a:lnTo>
                  <a:lnTo>
                    <a:pt x="6" y="9"/>
                  </a:lnTo>
                  <a:lnTo>
                    <a:pt x="8" y="10"/>
                  </a:lnTo>
                  <a:lnTo>
                    <a:pt x="12" y="13"/>
                  </a:lnTo>
                  <a:lnTo>
                    <a:pt x="12" y="15"/>
                  </a:lnTo>
                  <a:lnTo>
                    <a:pt x="10" y="16"/>
                  </a:lnTo>
                  <a:lnTo>
                    <a:pt x="10" y="17"/>
                  </a:lnTo>
                  <a:lnTo>
                    <a:pt x="13" y="20"/>
                  </a:lnTo>
                  <a:lnTo>
                    <a:pt x="14" y="20"/>
                  </a:lnTo>
                  <a:lnTo>
                    <a:pt x="16" y="17"/>
                  </a:lnTo>
                  <a:lnTo>
                    <a:pt x="20" y="13"/>
                  </a:lnTo>
                  <a:lnTo>
                    <a:pt x="24" y="12"/>
                  </a:lnTo>
                  <a:lnTo>
                    <a:pt x="30" y="12"/>
                  </a:lnTo>
                  <a:lnTo>
                    <a:pt x="30" y="4"/>
                  </a:lnTo>
                  <a:lnTo>
                    <a:pt x="36" y="0"/>
                  </a:lnTo>
                  <a:lnTo>
                    <a:pt x="39" y="0"/>
                  </a:lnTo>
                  <a:lnTo>
                    <a:pt x="41" y="1"/>
                  </a:lnTo>
                  <a:lnTo>
                    <a:pt x="42" y="6"/>
                  </a:lnTo>
                  <a:lnTo>
                    <a:pt x="47" y="14"/>
                  </a:lnTo>
                  <a:lnTo>
                    <a:pt x="47" y="16"/>
                  </a:lnTo>
                  <a:lnTo>
                    <a:pt x="48" y="17"/>
                  </a:lnTo>
                  <a:lnTo>
                    <a:pt x="58" y="17"/>
                  </a:lnTo>
                  <a:lnTo>
                    <a:pt x="57" y="18"/>
                  </a:lnTo>
                  <a:lnTo>
                    <a:pt x="53" y="21"/>
                  </a:lnTo>
                  <a:lnTo>
                    <a:pt x="53" y="24"/>
                  </a:lnTo>
                  <a:lnTo>
                    <a:pt x="58" y="26"/>
                  </a:lnTo>
                  <a:lnTo>
                    <a:pt x="67" y="33"/>
                  </a:lnTo>
                  <a:lnTo>
                    <a:pt x="63" y="36"/>
                  </a:lnTo>
                  <a:moveTo>
                    <a:pt x="71" y="99"/>
                  </a:moveTo>
                  <a:lnTo>
                    <a:pt x="71" y="99"/>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27" name="Freeform 31"/>
            <p:cNvSpPr/>
            <p:nvPr/>
          </p:nvSpPr>
          <p:spPr bwMode="auto">
            <a:xfrm>
              <a:off x="5191788" y="2150340"/>
              <a:ext cx="367826" cy="727098"/>
            </a:xfrm>
            <a:custGeom>
              <a:avLst/>
              <a:gdLst>
                <a:gd name="T0" fmla="*/ 316501 w 43"/>
                <a:gd name="T1" fmla="*/ 581678 h 85"/>
                <a:gd name="T2" fmla="*/ 256623 w 43"/>
                <a:gd name="T3" fmla="*/ 641557 h 85"/>
                <a:gd name="T4" fmla="*/ 188190 w 43"/>
                <a:gd name="T5" fmla="*/ 650111 h 85"/>
                <a:gd name="T6" fmla="*/ 136866 w 43"/>
                <a:gd name="T7" fmla="*/ 684328 h 85"/>
                <a:gd name="T8" fmla="*/ 102649 w 43"/>
                <a:gd name="T9" fmla="*/ 684328 h 85"/>
                <a:gd name="T10" fmla="*/ 59879 w 43"/>
                <a:gd name="T11" fmla="*/ 727098 h 85"/>
                <a:gd name="T12" fmla="*/ 34216 w 43"/>
                <a:gd name="T13" fmla="*/ 727098 h 85"/>
                <a:gd name="T14" fmla="*/ 8554 w 43"/>
                <a:gd name="T15" fmla="*/ 692882 h 85"/>
                <a:gd name="T16" fmla="*/ 17108 w 43"/>
                <a:gd name="T17" fmla="*/ 633003 h 85"/>
                <a:gd name="T18" fmla="*/ 17108 w 43"/>
                <a:gd name="T19" fmla="*/ 573124 h 85"/>
                <a:gd name="T20" fmla="*/ 8554 w 43"/>
                <a:gd name="T21" fmla="*/ 513246 h 85"/>
                <a:gd name="T22" fmla="*/ 0 w 43"/>
                <a:gd name="T23" fmla="*/ 461921 h 85"/>
                <a:gd name="T24" fmla="*/ 25662 w 43"/>
                <a:gd name="T25" fmla="*/ 427705 h 85"/>
                <a:gd name="T26" fmla="*/ 42770 w 43"/>
                <a:gd name="T27" fmla="*/ 376380 h 85"/>
                <a:gd name="T28" fmla="*/ 25662 w 43"/>
                <a:gd name="T29" fmla="*/ 333610 h 85"/>
                <a:gd name="T30" fmla="*/ 25662 w 43"/>
                <a:gd name="T31" fmla="*/ 299393 h 85"/>
                <a:gd name="T32" fmla="*/ 51325 w 43"/>
                <a:gd name="T33" fmla="*/ 256623 h 85"/>
                <a:gd name="T34" fmla="*/ 51325 w 43"/>
                <a:gd name="T35" fmla="*/ 213852 h 85"/>
                <a:gd name="T36" fmla="*/ 68433 w 43"/>
                <a:gd name="T37" fmla="*/ 188190 h 85"/>
                <a:gd name="T38" fmla="*/ 76987 w 43"/>
                <a:gd name="T39" fmla="*/ 162528 h 85"/>
                <a:gd name="T40" fmla="*/ 85541 w 43"/>
                <a:gd name="T41" fmla="*/ 145420 h 85"/>
                <a:gd name="T42" fmla="*/ 111203 w 43"/>
                <a:gd name="T43" fmla="*/ 119757 h 85"/>
                <a:gd name="T44" fmla="*/ 145420 w 43"/>
                <a:gd name="T45" fmla="*/ 68433 h 85"/>
                <a:gd name="T46" fmla="*/ 179636 w 43"/>
                <a:gd name="T47" fmla="*/ 42770 h 85"/>
                <a:gd name="T48" fmla="*/ 248069 w 43"/>
                <a:gd name="T49" fmla="*/ 42770 h 85"/>
                <a:gd name="T50" fmla="*/ 307947 w 43"/>
                <a:gd name="T51" fmla="*/ 0 h 85"/>
                <a:gd name="T52" fmla="*/ 333610 w 43"/>
                <a:gd name="T53" fmla="*/ 25662 h 85"/>
                <a:gd name="T54" fmla="*/ 299393 w 43"/>
                <a:gd name="T55" fmla="*/ 59879 h 85"/>
                <a:gd name="T56" fmla="*/ 367826 w 43"/>
                <a:gd name="T57" fmla="*/ 128311 h 85"/>
                <a:gd name="T58" fmla="*/ 367826 w 43"/>
                <a:gd name="T59" fmla="*/ 162528 h 85"/>
                <a:gd name="T60" fmla="*/ 350718 w 43"/>
                <a:gd name="T61" fmla="*/ 188190 h 85"/>
                <a:gd name="T62" fmla="*/ 316501 w 43"/>
                <a:gd name="T63" fmla="*/ 205298 h 85"/>
                <a:gd name="T64" fmla="*/ 290839 w 43"/>
                <a:gd name="T65" fmla="*/ 230961 h 85"/>
                <a:gd name="T66" fmla="*/ 290839 w 43"/>
                <a:gd name="T67" fmla="*/ 265177 h 85"/>
                <a:gd name="T68" fmla="*/ 325056 w 43"/>
                <a:gd name="T69" fmla="*/ 290839 h 85"/>
                <a:gd name="T70" fmla="*/ 350718 w 43"/>
                <a:gd name="T71" fmla="*/ 333610 h 85"/>
                <a:gd name="T72" fmla="*/ 350718 w 43"/>
                <a:gd name="T73" fmla="*/ 376380 h 85"/>
                <a:gd name="T74" fmla="*/ 333610 w 43"/>
                <a:gd name="T75" fmla="*/ 427705 h 85"/>
                <a:gd name="T76" fmla="*/ 299393 w 43"/>
                <a:gd name="T77" fmla="*/ 470475 h 85"/>
                <a:gd name="T78" fmla="*/ 299393 w 43"/>
                <a:gd name="T79" fmla="*/ 470475 h 85"/>
                <a:gd name="T80" fmla="*/ 316501 w 43"/>
                <a:gd name="T81" fmla="*/ 496137 h 85"/>
                <a:gd name="T82" fmla="*/ 333610 w 43"/>
                <a:gd name="T83" fmla="*/ 513246 h 85"/>
                <a:gd name="T84" fmla="*/ 325056 w 43"/>
                <a:gd name="T85" fmla="*/ 556016 h 85"/>
                <a:gd name="T86" fmla="*/ 316501 w 43"/>
                <a:gd name="T87" fmla="*/ 58167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
                <a:gd name="T133" fmla="*/ 0 h 85"/>
                <a:gd name="T134" fmla="*/ 43 w 43"/>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 h="85">
                  <a:moveTo>
                    <a:pt x="37" y="68"/>
                  </a:moveTo>
                  <a:lnTo>
                    <a:pt x="30" y="75"/>
                  </a:lnTo>
                  <a:lnTo>
                    <a:pt x="22" y="76"/>
                  </a:lnTo>
                  <a:lnTo>
                    <a:pt x="16" y="80"/>
                  </a:lnTo>
                  <a:lnTo>
                    <a:pt x="12" y="80"/>
                  </a:lnTo>
                  <a:lnTo>
                    <a:pt x="7" y="85"/>
                  </a:lnTo>
                  <a:lnTo>
                    <a:pt x="4" y="85"/>
                  </a:lnTo>
                  <a:lnTo>
                    <a:pt x="1" y="81"/>
                  </a:lnTo>
                  <a:lnTo>
                    <a:pt x="2" y="74"/>
                  </a:lnTo>
                  <a:lnTo>
                    <a:pt x="2" y="67"/>
                  </a:lnTo>
                  <a:lnTo>
                    <a:pt x="1" y="60"/>
                  </a:lnTo>
                  <a:lnTo>
                    <a:pt x="0" y="54"/>
                  </a:lnTo>
                  <a:lnTo>
                    <a:pt x="3" y="50"/>
                  </a:lnTo>
                  <a:lnTo>
                    <a:pt x="5" y="44"/>
                  </a:lnTo>
                  <a:lnTo>
                    <a:pt x="3" y="39"/>
                  </a:lnTo>
                  <a:lnTo>
                    <a:pt x="3" y="35"/>
                  </a:lnTo>
                  <a:lnTo>
                    <a:pt x="6" y="30"/>
                  </a:lnTo>
                  <a:lnTo>
                    <a:pt x="6" y="25"/>
                  </a:lnTo>
                  <a:lnTo>
                    <a:pt x="8" y="22"/>
                  </a:lnTo>
                  <a:lnTo>
                    <a:pt x="9" y="19"/>
                  </a:lnTo>
                  <a:lnTo>
                    <a:pt x="10" y="17"/>
                  </a:lnTo>
                  <a:lnTo>
                    <a:pt x="13" y="14"/>
                  </a:lnTo>
                  <a:lnTo>
                    <a:pt x="17" y="8"/>
                  </a:lnTo>
                  <a:lnTo>
                    <a:pt x="21" y="5"/>
                  </a:lnTo>
                  <a:lnTo>
                    <a:pt x="29" y="5"/>
                  </a:lnTo>
                  <a:lnTo>
                    <a:pt x="36" y="0"/>
                  </a:lnTo>
                  <a:lnTo>
                    <a:pt x="39" y="3"/>
                  </a:lnTo>
                  <a:lnTo>
                    <a:pt x="35" y="7"/>
                  </a:lnTo>
                  <a:lnTo>
                    <a:pt x="43" y="15"/>
                  </a:lnTo>
                  <a:lnTo>
                    <a:pt x="43" y="19"/>
                  </a:lnTo>
                  <a:lnTo>
                    <a:pt x="41" y="22"/>
                  </a:lnTo>
                  <a:lnTo>
                    <a:pt x="37" y="24"/>
                  </a:lnTo>
                  <a:lnTo>
                    <a:pt x="34" y="27"/>
                  </a:lnTo>
                  <a:lnTo>
                    <a:pt x="34" y="31"/>
                  </a:lnTo>
                  <a:lnTo>
                    <a:pt x="38" y="34"/>
                  </a:lnTo>
                  <a:lnTo>
                    <a:pt x="41" y="39"/>
                  </a:lnTo>
                  <a:lnTo>
                    <a:pt x="41" y="44"/>
                  </a:lnTo>
                  <a:lnTo>
                    <a:pt x="39" y="50"/>
                  </a:lnTo>
                  <a:lnTo>
                    <a:pt x="35" y="55"/>
                  </a:lnTo>
                  <a:lnTo>
                    <a:pt x="37" y="58"/>
                  </a:lnTo>
                  <a:lnTo>
                    <a:pt x="39" y="60"/>
                  </a:lnTo>
                  <a:lnTo>
                    <a:pt x="38" y="65"/>
                  </a:lnTo>
                  <a:lnTo>
                    <a:pt x="37" y="68"/>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28" name="Freeform 32"/>
            <p:cNvSpPr/>
            <p:nvPr/>
          </p:nvSpPr>
          <p:spPr bwMode="auto">
            <a:xfrm>
              <a:off x="5226003" y="2646478"/>
              <a:ext cx="590232" cy="581678"/>
            </a:xfrm>
            <a:custGeom>
              <a:avLst/>
              <a:gdLst>
                <a:gd name="T0" fmla="*/ 504691 w 69"/>
                <a:gd name="T1" fmla="*/ 265177 h 68"/>
                <a:gd name="T2" fmla="*/ 504691 w 69"/>
                <a:gd name="T3" fmla="*/ 290839 h 68"/>
                <a:gd name="T4" fmla="*/ 504691 w 69"/>
                <a:gd name="T5" fmla="*/ 342164 h 68"/>
                <a:gd name="T6" fmla="*/ 453367 w 69"/>
                <a:gd name="T7" fmla="*/ 384934 h 68"/>
                <a:gd name="T8" fmla="*/ 461921 w 69"/>
                <a:gd name="T9" fmla="*/ 410596 h 68"/>
                <a:gd name="T10" fmla="*/ 470475 w 69"/>
                <a:gd name="T11" fmla="*/ 419150 h 68"/>
                <a:gd name="T12" fmla="*/ 487583 w 69"/>
                <a:gd name="T13" fmla="*/ 436258 h 68"/>
                <a:gd name="T14" fmla="*/ 487583 w 69"/>
                <a:gd name="T15" fmla="*/ 461921 h 68"/>
                <a:gd name="T16" fmla="*/ 504691 w 69"/>
                <a:gd name="T17" fmla="*/ 470475 h 68"/>
                <a:gd name="T18" fmla="*/ 521799 w 69"/>
                <a:gd name="T19" fmla="*/ 461921 h 68"/>
                <a:gd name="T20" fmla="*/ 538907 w 69"/>
                <a:gd name="T21" fmla="*/ 461921 h 68"/>
                <a:gd name="T22" fmla="*/ 556016 w 69"/>
                <a:gd name="T23" fmla="*/ 504691 h 68"/>
                <a:gd name="T24" fmla="*/ 556016 w 69"/>
                <a:gd name="T25" fmla="*/ 530353 h 68"/>
                <a:gd name="T26" fmla="*/ 547462 w 69"/>
                <a:gd name="T27" fmla="*/ 547462 h 68"/>
                <a:gd name="T28" fmla="*/ 513245 w 69"/>
                <a:gd name="T29" fmla="*/ 564570 h 68"/>
                <a:gd name="T30" fmla="*/ 504691 w 69"/>
                <a:gd name="T31" fmla="*/ 581678 h 68"/>
                <a:gd name="T32" fmla="*/ 461921 w 69"/>
                <a:gd name="T33" fmla="*/ 581678 h 68"/>
                <a:gd name="T34" fmla="*/ 419150 w 69"/>
                <a:gd name="T35" fmla="*/ 556016 h 68"/>
                <a:gd name="T36" fmla="*/ 367826 w 69"/>
                <a:gd name="T37" fmla="*/ 556016 h 68"/>
                <a:gd name="T38" fmla="*/ 342163 w 69"/>
                <a:gd name="T39" fmla="*/ 538907 h 68"/>
                <a:gd name="T40" fmla="*/ 333609 w 69"/>
                <a:gd name="T41" fmla="*/ 513245 h 68"/>
                <a:gd name="T42" fmla="*/ 290839 w 69"/>
                <a:gd name="T43" fmla="*/ 487583 h 68"/>
                <a:gd name="T44" fmla="*/ 171082 w 69"/>
                <a:gd name="T45" fmla="*/ 487583 h 68"/>
                <a:gd name="T46" fmla="*/ 111203 w 69"/>
                <a:gd name="T47" fmla="*/ 470475 h 68"/>
                <a:gd name="T48" fmla="*/ 59879 w 69"/>
                <a:gd name="T49" fmla="*/ 419150 h 68"/>
                <a:gd name="T50" fmla="*/ 59879 w 69"/>
                <a:gd name="T51" fmla="*/ 402042 h 68"/>
                <a:gd name="T52" fmla="*/ 59879 w 69"/>
                <a:gd name="T53" fmla="*/ 376380 h 68"/>
                <a:gd name="T54" fmla="*/ 34216 w 69"/>
                <a:gd name="T55" fmla="*/ 342164 h 68"/>
                <a:gd name="T56" fmla="*/ 0 w 69"/>
                <a:gd name="T57" fmla="*/ 282285 h 68"/>
                <a:gd name="T58" fmla="*/ 8554 w 69"/>
                <a:gd name="T59" fmla="*/ 239514 h 68"/>
                <a:gd name="T60" fmla="*/ 0 w 69"/>
                <a:gd name="T61" fmla="*/ 230960 h 68"/>
                <a:gd name="T62" fmla="*/ 25662 w 69"/>
                <a:gd name="T63" fmla="*/ 230960 h 68"/>
                <a:gd name="T64" fmla="*/ 68433 w 69"/>
                <a:gd name="T65" fmla="*/ 188190 h 68"/>
                <a:gd name="T66" fmla="*/ 102649 w 69"/>
                <a:gd name="T67" fmla="*/ 188190 h 68"/>
                <a:gd name="T68" fmla="*/ 153974 w 69"/>
                <a:gd name="T69" fmla="*/ 153974 h 68"/>
                <a:gd name="T70" fmla="*/ 222406 w 69"/>
                <a:gd name="T71" fmla="*/ 145420 h 68"/>
                <a:gd name="T72" fmla="*/ 282285 w 69"/>
                <a:gd name="T73" fmla="*/ 85541 h 68"/>
                <a:gd name="T74" fmla="*/ 290839 w 69"/>
                <a:gd name="T75" fmla="*/ 59879 h 68"/>
                <a:gd name="T76" fmla="*/ 299393 w 69"/>
                <a:gd name="T77" fmla="*/ 17108 h 68"/>
                <a:gd name="T78" fmla="*/ 282285 w 69"/>
                <a:gd name="T79" fmla="*/ 0 h 68"/>
                <a:gd name="T80" fmla="*/ 316501 w 69"/>
                <a:gd name="T81" fmla="*/ 17108 h 68"/>
                <a:gd name="T82" fmla="*/ 350718 w 69"/>
                <a:gd name="T83" fmla="*/ 25662 h 68"/>
                <a:gd name="T84" fmla="*/ 436258 w 69"/>
                <a:gd name="T85" fmla="*/ 17108 h 68"/>
                <a:gd name="T86" fmla="*/ 461921 w 69"/>
                <a:gd name="T87" fmla="*/ 42770 h 68"/>
                <a:gd name="T88" fmla="*/ 470475 w 69"/>
                <a:gd name="T89" fmla="*/ 51325 h 68"/>
                <a:gd name="T90" fmla="*/ 461921 w 69"/>
                <a:gd name="T91" fmla="*/ 8554 h 68"/>
                <a:gd name="T92" fmla="*/ 470475 w 69"/>
                <a:gd name="T93" fmla="*/ 68433 h 68"/>
                <a:gd name="T94" fmla="*/ 470475 w 69"/>
                <a:gd name="T95" fmla="*/ 94095 h 68"/>
                <a:gd name="T96" fmla="*/ 444812 w 69"/>
                <a:gd name="T97" fmla="*/ 119757 h 68"/>
                <a:gd name="T98" fmla="*/ 427704 w 69"/>
                <a:gd name="T99" fmla="*/ 145420 h 68"/>
                <a:gd name="T100" fmla="*/ 496137 w 69"/>
                <a:gd name="T101" fmla="*/ 213852 h 68"/>
                <a:gd name="T102" fmla="*/ 530353 w 69"/>
                <a:gd name="T103" fmla="*/ 213852 h 68"/>
                <a:gd name="T104" fmla="*/ 538907 w 69"/>
                <a:gd name="T105" fmla="*/ 205298 h 68"/>
                <a:gd name="T106" fmla="*/ 547462 w 69"/>
                <a:gd name="T107" fmla="*/ 205298 h 68"/>
                <a:gd name="T108" fmla="*/ 547462 w 69"/>
                <a:gd name="T109" fmla="*/ 213852 h 68"/>
                <a:gd name="T110" fmla="*/ 590232 w 69"/>
                <a:gd name="T111" fmla="*/ 248069 h 68"/>
                <a:gd name="T112" fmla="*/ 573124 w 69"/>
                <a:gd name="T113" fmla="*/ 307947 h 68"/>
                <a:gd name="T114" fmla="*/ 556016 w 69"/>
                <a:gd name="T115" fmla="*/ 307947 h 68"/>
                <a:gd name="T116" fmla="*/ 521799 w 69"/>
                <a:gd name="T117" fmla="*/ 265177 h 68"/>
                <a:gd name="T118" fmla="*/ 504691 w 69"/>
                <a:gd name="T119" fmla="*/ 265177 h 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
                <a:gd name="T181" fmla="*/ 0 h 68"/>
                <a:gd name="T182" fmla="*/ 69 w 69"/>
                <a:gd name="T183" fmla="*/ 68 h 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 h="68">
                  <a:moveTo>
                    <a:pt x="59" y="31"/>
                  </a:moveTo>
                  <a:lnTo>
                    <a:pt x="59" y="34"/>
                  </a:lnTo>
                  <a:lnTo>
                    <a:pt x="59" y="40"/>
                  </a:lnTo>
                  <a:lnTo>
                    <a:pt x="53" y="45"/>
                  </a:lnTo>
                  <a:lnTo>
                    <a:pt x="54" y="48"/>
                  </a:lnTo>
                  <a:lnTo>
                    <a:pt x="55" y="49"/>
                  </a:lnTo>
                  <a:lnTo>
                    <a:pt x="57" y="51"/>
                  </a:lnTo>
                  <a:lnTo>
                    <a:pt x="57" y="54"/>
                  </a:lnTo>
                  <a:lnTo>
                    <a:pt x="59" y="55"/>
                  </a:lnTo>
                  <a:lnTo>
                    <a:pt x="61" y="54"/>
                  </a:lnTo>
                  <a:lnTo>
                    <a:pt x="63" y="54"/>
                  </a:lnTo>
                  <a:lnTo>
                    <a:pt x="65" y="59"/>
                  </a:lnTo>
                  <a:lnTo>
                    <a:pt x="65" y="62"/>
                  </a:lnTo>
                  <a:lnTo>
                    <a:pt x="64" y="64"/>
                  </a:lnTo>
                  <a:lnTo>
                    <a:pt x="60" y="66"/>
                  </a:lnTo>
                  <a:lnTo>
                    <a:pt x="59" y="68"/>
                  </a:lnTo>
                  <a:lnTo>
                    <a:pt x="54" y="68"/>
                  </a:lnTo>
                  <a:lnTo>
                    <a:pt x="49" y="65"/>
                  </a:lnTo>
                  <a:lnTo>
                    <a:pt x="43" y="65"/>
                  </a:lnTo>
                  <a:lnTo>
                    <a:pt x="40" y="63"/>
                  </a:lnTo>
                  <a:lnTo>
                    <a:pt x="39" y="60"/>
                  </a:lnTo>
                  <a:lnTo>
                    <a:pt x="34" y="57"/>
                  </a:lnTo>
                  <a:lnTo>
                    <a:pt x="20" y="57"/>
                  </a:lnTo>
                  <a:lnTo>
                    <a:pt x="13" y="55"/>
                  </a:lnTo>
                  <a:lnTo>
                    <a:pt x="7" y="49"/>
                  </a:lnTo>
                  <a:lnTo>
                    <a:pt x="7" y="47"/>
                  </a:lnTo>
                  <a:lnTo>
                    <a:pt x="7" y="44"/>
                  </a:lnTo>
                  <a:lnTo>
                    <a:pt x="4" y="40"/>
                  </a:lnTo>
                  <a:lnTo>
                    <a:pt x="0" y="33"/>
                  </a:lnTo>
                  <a:lnTo>
                    <a:pt x="1" y="28"/>
                  </a:lnTo>
                  <a:lnTo>
                    <a:pt x="0" y="27"/>
                  </a:lnTo>
                  <a:lnTo>
                    <a:pt x="3" y="27"/>
                  </a:lnTo>
                  <a:lnTo>
                    <a:pt x="8" y="22"/>
                  </a:lnTo>
                  <a:lnTo>
                    <a:pt x="12" y="22"/>
                  </a:lnTo>
                  <a:lnTo>
                    <a:pt x="18" y="18"/>
                  </a:lnTo>
                  <a:lnTo>
                    <a:pt x="26" y="17"/>
                  </a:lnTo>
                  <a:lnTo>
                    <a:pt x="33" y="10"/>
                  </a:lnTo>
                  <a:lnTo>
                    <a:pt x="34" y="7"/>
                  </a:lnTo>
                  <a:lnTo>
                    <a:pt x="35" y="2"/>
                  </a:lnTo>
                  <a:lnTo>
                    <a:pt x="33" y="0"/>
                  </a:lnTo>
                  <a:lnTo>
                    <a:pt x="37" y="2"/>
                  </a:lnTo>
                  <a:lnTo>
                    <a:pt x="41" y="3"/>
                  </a:lnTo>
                  <a:lnTo>
                    <a:pt x="51" y="2"/>
                  </a:lnTo>
                  <a:lnTo>
                    <a:pt x="54" y="5"/>
                  </a:lnTo>
                  <a:lnTo>
                    <a:pt x="55" y="6"/>
                  </a:lnTo>
                  <a:lnTo>
                    <a:pt x="54" y="1"/>
                  </a:lnTo>
                  <a:lnTo>
                    <a:pt x="55" y="8"/>
                  </a:lnTo>
                  <a:lnTo>
                    <a:pt x="55" y="11"/>
                  </a:lnTo>
                  <a:lnTo>
                    <a:pt x="52" y="14"/>
                  </a:lnTo>
                  <a:lnTo>
                    <a:pt x="50" y="17"/>
                  </a:lnTo>
                  <a:lnTo>
                    <a:pt x="58" y="25"/>
                  </a:lnTo>
                  <a:lnTo>
                    <a:pt x="62" y="25"/>
                  </a:lnTo>
                  <a:lnTo>
                    <a:pt x="63" y="24"/>
                  </a:lnTo>
                  <a:lnTo>
                    <a:pt x="64" y="24"/>
                  </a:lnTo>
                  <a:lnTo>
                    <a:pt x="64" y="25"/>
                  </a:lnTo>
                  <a:lnTo>
                    <a:pt x="69" y="29"/>
                  </a:lnTo>
                  <a:lnTo>
                    <a:pt x="67" y="36"/>
                  </a:lnTo>
                  <a:lnTo>
                    <a:pt x="65" y="36"/>
                  </a:lnTo>
                  <a:lnTo>
                    <a:pt x="61" y="31"/>
                  </a:lnTo>
                  <a:lnTo>
                    <a:pt x="59" y="31"/>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29" name="Freeform 33"/>
            <p:cNvSpPr/>
            <p:nvPr/>
          </p:nvSpPr>
          <p:spPr bwMode="auto">
            <a:xfrm>
              <a:off x="5037814" y="3057074"/>
              <a:ext cx="795531" cy="496138"/>
            </a:xfrm>
            <a:custGeom>
              <a:avLst/>
              <a:gdLst>
                <a:gd name="T0" fmla="*/ 752761 w 93"/>
                <a:gd name="T1" fmla="*/ 367826 h 58"/>
                <a:gd name="T2" fmla="*/ 633003 w 93"/>
                <a:gd name="T3" fmla="*/ 453367 h 58"/>
                <a:gd name="T4" fmla="*/ 573125 w 93"/>
                <a:gd name="T5" fmla="*/ 487584 h 58"/>
                <a:gd name="T6" fmla="*/ 513246 w 93"/>
                <a:gd name="T7" fmla="*/ 444813 h 58"/>
                <a:gd name="T8" fmla="*/ 479029 w 93"/>
                <a:gd name="T9" fmla="*/ 453367 h 58"/>
                <a:gd name="T10" fmla="*/ 444813 w 93"/>
                <a:gd name="T11" fmla="*/ 427705 h 58"/>
                <a:gd name="T12" fmla="*/ 402043 w 93"/>
                <a:gd name="T13" fmla="*/ 436259 h 58"/>
                <a:gd name="T14" fmla="*/ 273731 w 93"/>
                <a:gd name="T15" fmla="*/ 376381 h 58"/>
                <a:gd name="T16" fmla="*/ 205298 w 93"/>
                <a:gd name="T17" fmla="*/ 367826 h 58"/>
                <a:gd name="T18" fmla="*/ 222407 w 93"/>
                <a:gd name="T19" fmla="*/ 393489 h 58"/>
                <a:gd name="T20" fmla="*/ 205298 w 93"/>
                <a:gd name="T21" fmla="*/ 427705 h 58"/>
                <a:gd name="T22" fmla="*/ 128311 w 93"/>
                <a:gd name="T23" fmla="*/ 453367 h 58"/>
                <a:gd name="T24" fmla="*/ 102649 w 93"/>
                <a:gd name="T25" fmla="*/ 496138 h 58"/>
                <a:gd name="T26" fmla="*/ 59879 w 93"/>
                <a:gd name="T27" fmla="*/ 453367 h 58"/>
                <a:gd name="T28" fmla="*/ 0 w 93"/>
                <a:gd name="T29" fmla="*/ 402043 h 58"/>
                <a:gd name="T30" fmla="*/ 8554 w 93"/>
                <a:gd name="T31" fmla="*/ 367826 h 58"/>
                <a:gd name="T32" fmla="*/ 0 w 93"/>
                <a:gd name="T33" fmla="*/ 342164 h 58"/>
                <a:gd name="T34" fmla="*/ 34216 w 93"/>
                <a:gd name="T35" fmla="*/ 316502 h 58"/>
                <a:gd name="T36" fmla="*/ 171082 w 93"/>
                <a:gd name="T37" fmla="*/ 273731 h 58"/>
                <a:gd name="T38" fmla="*/ 188190 w 93"/>
                <a:gd name="T39" fmla="*/ 239515 h 58"/>
                <a:gd name="T40" fmla="*/ 111203 w 93"/>
                <a:gd name="T41" fmla="*/ 171082 h 58"/>
                <a:gd name="T42" fmla="*/ 102649 w 93"/>
                <a:gd name="T43" fmla="*/ 102649 h 58"/>
                <a:gd name="T44" fmla="*/ 153974 w 93"/>
                <a:gd name="T45" fmla="*/ 68433 h 58"/>
                <a:gd name="T46" fmla="*/ 136866 w 93"/>
                <a:gd name="T47" fmla="*/ 25662 h 58"/>
                <a:gd name="T48" fmla="*/ 111203 w 93"/>
                <a:gd name="T49" fmla="*/ 0 h 58"/>
                <a:gd name="T50" fmla="*/ 299393 w 93"/>
                <a:gd name="T51" fmla="*/ 59879 h 58"/>
                <a:gd name="T52" fmla="*/ 479029 w 93"/>
                <a:gd name="T53" fmla="*/ 76987 h 58"/>
                <a:gd name="T54" fmla="*/ 530354 w 93"/>
                <a:gd name="T55" fmla="*/ 128312 h 58"/>
                <a:gd name="T56" fmla="*/ 607341 w 93"/>
                <a:gd name="T57" fmla="*/ 145420 h 58"/>
                <a:gd name="T58" fmla="*/ 692882 w 93"/>
                <a:gd name="T59" fmla="*/ 171082 h 58"/>
                <a:gd name="T60" fmla="*/ 709990 w 93"/>
                <a:gd name="T61" fmla="*/ 196744 h 58"/>
                <a:gd name="T62" fmla="*/ 752761 w 93"/>
                <a:gd name="T63" fmla="*/ 222407 h 58"/>
                <a:gd name="T64" fmla="*/ 735652 w 93"/>
                <a:gd name="T65" fmla="*/ 248069 h 58"/>
                <a:gd name="T66" fmla="*/ 769869 w 93"/>
                <a:gd name="T67" fmla="*/ 307948 h 58"/>
                <a:gd name="T68" fmla="*/ 778423 w 93"/>
                <a:gd name="T69" fmla="*/ 342164 h 58"/>
                <a:gd name="T70" fmla="*/ 795531 w 93"/>
                <a:gd name="T71" fmla="*/ 359272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58"/>
                <a:gd name="T110" fmla="*/ 93 w 93"/>
                <a:gd name="T111" fmla="*/ 58 h 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58">
                  <a:moveTo>
                    <a:pt x="93" y="42"/>
                  </a:moveTo>
                  <a:lnTo>
                    <a:pt x="88" y="43"/>
                  </a:lnTo>
                  <a:lnTo>
                    <a:pt x="80" y="48"/>
                  </a:lnTo>
                  <a:lnTo>
                    <a:pt x="74" y="53"/>
                  </a:lnTo>
                  <a:lnTo>
                    <a:pt x="71" y="53"/>
                  </a:lnTo>
                  <a:lnTo>
                    <a:pt x="67" y="57"/>
                  </a:lnTo>
                  <a:lnTo>
                    <a:pt x="63" y="53"/>
                  </a:lnTo>
                  <a:lnTo>
                    <a:pt x="60" y="52"/>
                  </a:lnTo>
                  <a:lnTo>
                    <a:pt x="58" y="50"/>
                  </a:lnTo>
                  <a:lnTo>
                    <a:pt x="56" y="53"/>
                  </a:lnTo>
                  <a:lnTo>
                    <a:pt x="54" y="52"/>
                  </a:lnTo>
                  <a:lnTo>
                    <a:pt x="52" y="50"/>
                  </a:lnTo>
                  <a:lnTo>
                    <a:pt x="51" y="51"/>
                  </a:lnTo>
                  <a:lnTo>
                    <a:pt x="47" y="51"/>
                  </a:lnTo>
                  <a:lnTo>
                    <a:pt x="35" y="44"/>
                  </a:lnTo>
                  <a:lnTo>
                    <a:pt x="32" y="44"/>
                  </a:lnTo>
                  <a:lnTo>
                    <a:pt x="27" y="42"/>
                  </a:lnTo>
                  <a:lnTo>
                    <a:pt x="24" y="43"/>
                  </a:lnTo>
                  <a:lnTo>
                    <a:pt x="24" y="44"/>
                  </a:lnTo>
                  <a:lnTo>
                    <a:pt x="26" y="46"/>
                  </a:lnTo>
                  <a:lnTo>
                    <a:pt x="26" y="48"/>
                  </a:lnTo>
                  <a:lnTo>
                    <a:pt x="24" y="50"/>
                  </a:lnTo>
                  <a:lnTo>
                    <a:pt x="18" y="50"/>
                  </a:lnTo>
                  <a:lnTo>
                    <a:pt x="15" y="53"/>
                  </a:lnTo>
                  <a:lnTo>
                    <a:pt x="14" y="55"/>
                  </a:lnTo>
                  <a:lnTo>
                    <a:pt x="12" y="58"/>
                  </a:lnTo>
                  <a:lnTo>
                    <a:pt x="10" y="58"/>
                  </a:lnTo>
                  <a:lnTo>
                    <a:pt x="7" y="53"/>
                  </a:lnTo>
                  <a:lnTo>
                    <a:pt x="2" y="49"/>
                  </a:lnTo>
                  <a:lnTo>
                    <a:pt x="0" y="47"/>
                  </a:lnTo>
                  <a:lnTo>
                    <a:pt x="0" y="44"/>
                  </a:lnTo>
                  <a:lnTo>
                    <a:pt x="1" y="43"/>
                  </a:lnTo>
                  <a:lnTo>
                    <a:pt x="2" y="41"/>
                  </a:lnTo>
                  <a:lnTo>
                    <a:pt x="0" y="40"/>
                  </a:lnTo>
                  <a:lnTo>
                    <a:pt x="1" y="38"/>
                  </a:lnTo>
                  <a:lnTo>
                    <a:pt x="4" y="37"/>
                  </a:lnTo>
                  <a:lnTo>
                    <a:pt x="13" y="37"/>
                  </a:lnTo>
                  <a:lnTo>
                    <a:pt x="20" y="32"/>
                  </a:lnTo>
                  <a:lnTo>
                    <a:pt x="22" y="31"/>
                  </a:lnTo>
                  <a:lnTo>
                    <a:pt x="22" y="28"/>
                  </a:lnTo>
                  <a:lnTo>
                    <a:pt x="17" y="23"/>
                  </a:lnTo>
                  <a:lnTo>
                    <a:pt x="13" y="20"/>
                  </a:lnTo>
                  <a:lnTo>
                    <a:pt x="12" y="19"/>
                  </a:lnTo>
                  <a:lnTo>
                    <a:pt x="12" y="12"/>
                  </a:lnTo>
                  <a:lnTo>
                    <a:pt x="16" y="9"/>
                  </a:lnTo>
                  <a:lnTo>
                    <a:pt x="18" y="8"/>
                  </a:lnTo>
                  <a:lnTo>
                    <a:pt x="18" y="6"/>
                  </a:lnTo>
                  <a:lnTo>
                    <a:pt x="16" y="3"/>
                  </a:lnTo>
                  <a:lnTo>
                    <a:pt x="13" y="1"/>
                  </a:lnTo>
                  <a:lnTo>
                    <a:pt x="13" y="0"/>
                  </a:lnTo>
                  <a:lnTo>
                    <a:pt x="29" y="1"/>
                  </a:lnTo>
                  <a:lnTo>
                    <a:pt x="35" y="7"/>
                  </a:lnTo>
                  <a:lnTo>
                    <a:pt x="42" y="9"/>
                  </a:lnTo>
                  <a:lnTo>
                    <a:pt x="56" y="9"/>
                  </a:lnTo>
                  <a:lnTo>
                    <a:pt x="61" y="12"/>
                  </a:lnTo>
                  <a:lnTo>
                    <a:pt x="62" y="15"/>
                  </a:lnTo>
                  <a:lnTo>
                    <a:pt x="65" y="17"/>
                  </a:lnTo>
                  <a:lnTo>
                    <a:pt x="71" y="17"/>
                  </a:lnTo>
                  <a:lnTo>
                    <a:pt x="76" y="20"/>
                  </a:lnTo>
                  <a:lnTo>
                    <a:pt x="81" y="20"/>
                  </a:lnTo>
                  <a:lnTo>
                    <a:pt x="83" y="22"/>
                  </a:lnTo>
                  <a:lnTo>
                    <a:pt x="83" y="23"/>
                  </a:lnTo>
                  <a:lnTo>
                    <a:pt x="86" y="24"/>
                  </a:lnTo>
                  <a:lnTo>
                    <a:pt x="88" y="26"/>
                  </a:lnTo>
                  <a:lnTo>
                    <a:pt x="88" y="28"/>
                  </a:lnTo>
                  <a:lnTo>
                    <a:pt x="86" y="29"/>
                  </a:lnTo>
                  <a:lnTo>
                    <a:pt x="87" y="31"/>
                  </a:lnTo>
                  <a:lnTo>
                    <a:pt x="90" y="36"/>
                  </a:lnTo>
                  <a:lnTo>
                    <a:pt x="90" y="38"/>
                  </a:lnTo>
                  <a:lnTo>
                    <a:pt x="91" y="40"/>
                  </a:lnTo>
                  <a:lnTo>
                    <a:pt x="93" y="40"/>
                  </a:lnTo>
                  <a:lnTo>
                    <a:pt x="93" y="42"/>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grpSp>
          <p:nvGrpSpPr>
            <p:cNvPr id="30" name="组合 29"/>
            <p:cNvGrpSpPr/>
            <p:nvPr/>
          </p:nvGrpSpPr>
          <p:grpSpPr bwMode="auto">
            <a:xfrm>
              <a:off x="5593829" y="2406963"/>
              <a:ext cx="829748" cy="1753589"/>
              <a:chOff x="5593829" y="2406963"/>
              <a:chExt cx="829748" cy="1753589"/>
            </a:xfrm>
            <a:grpFill/>
          </p:grpSpPr>
          <p:sp>
            <p:nvSpPr>
              <p:cNvPr id="34" name="Freeform 16"/>
              <p:cNvSpPr/>
              <p:nvPr/>
            </p:nvSpPr>
            <p:spPr bwMode="auto">
              <a:xfrm>
                <a:off x="5867561" y="3578874"/>
                <a:ext cx="444813" cy="581678"/>
              </a:xfrm>
              <a:custGeom>
                <a:avLst/>
                <a:gdLst>
                  <a:gd name="T0" fmla="*/ 444813 w 52"/>
                  <a:gd name="T1" fmla="*/ 102649 h 68"/>
                  <a:gd name="T2" fmla="*/ 410597 w 52"/>
                  <a:gd name="T3" fmla="*/ 145420 h 68"/>
                  <a:gd name="T4" fmla="*/ 410597 w 52"/>
                  <a:gd name="T5" fmla="*/ 171082 h 68"/>
                  <a:gd name="T6" fmla="*/ 393488 w 52"/>
                  <a:gd name="T7" fmla="*/ 188190 h 68"/>
                  <a:gd name="T8" fmla="*/ 350718 w 52"/>
                  <a:gd name="T9" fmla="*/ 179636 h 68"/>
                  <a:gd name="T10" fmla="*/ 402043 w 52"/>
                  <a:gd name="T11" fmla="*/ 230960 h 68"/>
                  <a:gd name="T12" fmla="*/ 359272 w 52"/>
                  <a:gd name="T13" fmla="*/ 273731 h 68"/>
                  <a:gd name="T14" fmla="*/ 359272 w 52"/>
                  <a:gd name="T15" fmla="*/ 307947 h 68"/>
                  <a:gd name="T16" fmla="*/ 384934 w 52"/>
                  <a:gd name="T17" fmla="*/ 333609 h 68"/>
                  <a:gd name="T18" fmla="*/ 384934 w 52"/>
                  <a:gd name="T19" fmla="*/ 342164 h 68"/>
                  <a:gd name="T20" fmla="*/ 342164 w 52"/>
                  <a:gd name="T21" fmla="*/ 342164 h 68"/>
                  <a:gd name="T22" fmla="*/ 350718 w 52"/>
                  <a:gd name="T23" fmla="*/ 359272 h 68"/>
                  <a:gd name="T24" fmla="*/ 316502 w 52"/>
                  <a:gd name="T25" fmla="*/ 384934 h 68"/>
                  <a:gd name="T26" fmla="*/ 307948 w 52"/>
                  <a:gd name="T27" fmla="*/ 419150 h 68"/>
                  <a:gd name="T28" fmla="*/ 282285 w 52"/>
                  <a:gd name="T29" fmla="*/ 444813 h 68"/>
                  <a:gd name="T30" fmla="*/ 248069 w 52"/>
                  <a:gd name="T31" fmla="*/ 444813 h 68"/>
                  <a:gd name="T32" fmla="*/ 248069 w 52"/>
                  <a:gd name="T33" fmla="*/ 461921 h 68"/>
                  <a:gd name="T34" fmla="*/ 256623 w 52"/>
                  <a:gd name="T35" fmla="*/ 470475 h 68"/>
                  <a:gd name="T36" fmla="*/ 256623 w 52"/>
                  <a:gd name="T37" fmla="*/ 479029 h 68"/>
                  <a:gd name="T38" fmla="*/ 230961 w 52"/>
                  <a:gd name="T39" fmla="*/ 479029 h 68"/>
                  <a:gd name="T40" fmla="*/ 188190 w 52"/>
                  <a:gd name="T41" fmla="*/ 530353 h 68"/>
                  <a:gd name="T42" fmla="*/ 188190 w 52"/>
                  <a:gd name="T43" fmla="*/ 547462 h 68"/>
                  <a:gd name="T44" fmla="*/ 136866 w 52"/>
                  <a:gd name="T45" fmla="*/ 581678 h 68"/>
                  <a:gd name="T46" fmla="*/ 136866 w 52"/>
                  <a:gd name="T47" fmla="*/ 581678 h 68"/>
                  <a:gd name="T48" fmla="*/ 136866 w 52"/>
                  <a:gd name="T49" fmla="*/ 556016 h 68"/>
                  <a:gd name="T50" fmla="*/ 59879 w 52"/>
                  <a:gd name="T51" fmla="*/ 453367 h 68"/>
                  <a:gd name="T52" fmla="*/ 8554 w 52"/>
                  <a:gd name="T53" fmla="*/ 453367 h 68"/>
                  <a:gd name="T54" fmla="*/ 0 w 52"/>
                  <a:gd name="T55" fmla="*/ 444813 h 68"/>
                  <a:gd name="T56" fmla="*/ 0 w 52"/>
                  <a:gd name="T57" fmla="*/ 402042 h 68"/>
                  <a:gd name="T58" fmla="*/ 8554 w 52"/>
                  <a:gd name="T59" fmla="*/ 384934 h 68"/>
                  <a:gd name="T60" fmla="*/ 8554 w 52"/>
                  <a:gd name="T61" fmla="*/ 359272 h 68"/>
                  <a:gd name="T62" fmla="*/ 0 w 52"/>
                  <a:gd name="T63" fmla="*/ 342164 h 68"/>
                  <a:gd name="T64" fmla="*/ 8554 w 52"/>
                  <a:gd name="T65" fmla="*/ 325055 h 68"/>
                  <a:gd name="T66" fmla="*/ 42770 w 52"/>
                  <a:gd name="T67" fmla="*/ 282285 h 68"/>
                  <a:gd name="T68" fmla="*/ 42770 w 52"/>
                  <a:gd name="T69" fmla="*/ 213852 h 68"/>
                  <a:gd name="T70" fmla="*/ 102649 w 52"/>
                  <a:gd name="T71" fmla="*/ 162528 h 68"/>
                  <a:gd name="T72" fmla="*/ 102649 w 52"/>
                  <a:gd name="T73" fmla="*/ 136865 h 68"/>
                  <a:gd name="T74" fmla="*/ 94095 w 52"/>
                  <a:gd name="T75" fmla="*/ 119757 h 68"/>
                  <a:gd name="T76" fmla="*/ 94095 w 52"/>
                  <a:gd name="T77" fmla="*/ 94095 h 68"/>
                  <a:gd name="T78" fmla="*/ 136866 w 52"/>
                  <a:gd name="T79" fmla="*/ 68433 h 68"/>
                  <a:gd name="T80" fmla="*/ 162528 w 52"/>
                  <a:gd name="T81" fmla="*/ 68433 h 68"/>
                  <a:gd name="T82" fmla="*/ 205298 w 52"/>
                  <a:gd name="T83" fmla="*/ 25662 h 68"/>
                  <a:gd name="T84" fmla="*/ 213852 w 52"/>
                  <a:gd name="T85" fmla="*/ 0 h 68"/>
                  <a:gd name="T86" fmla="*/ 230961 w 52"/>
                  <a:gd name="T87" fmla="*/ 0 h 68"/>
                  <a:gd name="T88" fmla="*/ 265177 w 52"/>
                  <a:gd name="T89" fmla="*/ 34216 h 68"/>
                  <a:gd name="T90" fmla="*/ 265177 w 52"/>
                  <a:gd name="T91" fmla="*/ 68433 h 68"/>
                  <a:gd name="T92" fmla="*/ 282285 w 52"/>
                  <a:gd name="T93" fmla="*/ 94095 h 68"/>
                  <a:gd name="T94" fmla="*/ 299393 w 52"/>
                  <a:gd name="T95" fmla="*/ 111203 h 68"/>
                  <a:gd name="T96" fmla="*/ 316502 w 52"/>
                  <a:gd name="T97" fmla="*/ 111203 h 68"/>
                  <a:gd name="T98" fmla="*/ 350718 w 52"/>
                  <a:gd name="T99" fmla="*/ 111203 h 68"/>
                  <a:gd name="T100" fmla="*/ 376380 w 52"/>
                  <a:gd name="T101" fmla="*/ 102649 h 68"/>
                  <a:gd name="T102" fmla="*/ 444813 w 52"/>
                  <a:gd name="T103" fmla="*/ 102649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
                  <a:gd name="T157" fmla="*/ 0 h 68"/>
                  <a:gd name="T158" fmla="*/ 52 w 52"/>
                  <a:gd name="T159" fmla="*/ 68 h 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 h="68">
                    <a:moveTo>
                      <a:pt x="52" y="12"/>
                    </a:moveTo>
                    <a:lnTo>
                      <a:pt x="48" y="17"/>
                    </a:lnTo>
                    <a:lnTo>
                      <a:pt x="48" y="20"/>
                    </a:lnTo>
                    <a:lnTo>
                      <a:pt x="46" y="22"/>
                    </a:lnTo>
                    <a:lnTo>
                      <a:pt x="41" y="21"/>
                    </a:lnTo>
                    <a:lnTo>
                      <a:pt x="47" y="27"/>
                    </a:lnTo>
                    <a:lnTo>
                      <a:pt x="42" y="32"/>
                    </a:lnTo>
                    <a:lnTo>
                      <a:pt x="42" y="36"/>
                    </a:lnTo>
                    <a:lnTo>
                      <a:pt x="45" y="39"/>
                    </a:lnTo>
                    <a:lnTo>
                      <a:pt x="45" y="40"/>
                    </a:lnTo>
                    <a:lnTo>
                      <a:pt x="40" y="40"/>
                    </a:lnTo>
                    <a:lnTo>
                      <a:pt x="41" y="42"/>
                    </a:lnTo>
                    <a:lnTo>
                      <a:pt x="37" y="45"/>
                    </a:lnTo>
                    <a:lnTo>
                      <a:pt x="36" y="49"/>
                    </a:lnTo>
                    <a:lnTo>
                      <a:pt x="33" y="52"/>
                    </a:lnTo>
                    <a:lnTo>
                      <a:pt x="29" y="52"/>
                    </a:lnTo>
                    <a:lnTo>
                      <a:pt x="29" y="54"/>
                    </a:lnTo>
                    <a:lnTo>
                      <a:pt x="30" y="55"/>
                    </a:lnTo>
                    <a:lnTo>
                      <a:pt x="30" y="56"/>
                    </a:lnTo>
                    <a:lnTo>
                      <a:pt x="27" y="56"/>
                    </a:lnTo>
                    <a:lnTo>
                      <a:pt x="22" y="62"/>
                    </a:lnTo>
                    <a:lnTo>
                      <a:pt x="22" y="64"/>
                    </a:lnTo>
                    <a:lnTo>
                      <a:pt x="16" y="68"/>
                    </a:lnTo>
                    <a:lnTo>
                      <a:pt x="16" y="65"/>
                    </a:lnTo>
                    <a:lnTo>
                      <a:pt x="7" y="53"/>
                    </a:lnTo>
                    <a:lnTo>
                      <a:pt x="1" y="53"/>
                    </a:lnTo>
                    <a:lnTo>
                      <a:pt x="0" y="52"/>
                    </a:lnTo>
                    <a:lnTo>
                      <a:pt x="0" y="47"/>
                    </a:lnTo>
                    <a:lnTo>
                      <a:pt x="1" y="45"/>
                    </a:lnTo>
                    <a:lnTo>
                      <a:pt x="1" y="42"/>
                    </a:lnTo>
                    <a:lnTo>
                      <a:pt x="0" y="40"/>
                    </a:lnTo>
                    <a:lnTo>
                      <a:pt x="1" y="38"/>
                    </a:lnTo>
                    <a:lnTo>
                      <a:pt x="5" y="33"/>
                    </a:lnTo>
                    <a:lnTo>
                      <a:pt x="5" y="25"/>
                    </a:lnTo>
                    <a:lnTo>
                      <a:pt x="12" y="19"/>
                    </a:lnTo>
                    <a:lnTo>
                      <a:pt x="12" y="16"/>
                    </a:lnTo>
                    <a:lnTo>
                      <a:pt x="11" y="14"/>
                    </a:lnTo>
                    <a:lnTo>
                      <a:pt x="11" y="11"/>
                    </a:lnTo>
                    <a:lnTo>
                      <a:pt x="16" y="8"/>
                    </a:lnTo>
                    <a:lnTo>
                      <a:pt x="19" y="8"/>
                    </a:lnTo>
                    <a:lnTo>
                      <a:pt x="24" y="3"/>
                    </a:lnTo>
                    <a:lnTo>
                      <a:pt x="25" y="0"/>
                    </a:lnTo>
                    <a:lnTo>
                      <a:pt x="27" y="0"/>
                    </a:lnTo>
                    <a:lnTo>
                      <a:pt x="31" y="4"/>
                    </a:lnTo>
                    <a:lnTo>
                      <a:pt x="31" y="8"/>
                    </a:lnTo>
                    <a:lnTo>
                      <a:pt x="33" y="11"/>
                    </a:lnTo>
                    <a:lnTo>
                      <a:pt x="35" y="13"/>
                    </a:lnTo>
                    <a:lnTo>
                      <a:pt x="37" y="13"/>
                    </a:lnTo>
                    <a:lnTo>
                      <a:pt x="41" y="13"/>
                    </a:lnTo>
                    <a:lnTo>
                      <a:pt x="44" y="12"/>
                    </a:lnTo>
                    <a:lnTo>
                      <a:pt x="52" y="12"/>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35" name="Freeform 17"/>
              <p:cNvSpPr/>
              <p:nvPr/>
            </p:nvSpPr>
            <p:spPr bwMode="auto">
              <a:xfrm>
                <a:off x="6030089" y="3296588"/>
                <a:ext cx="393488" cy="393488"/>
              </a:xfrm>
              <a:custGeom>
                <a:avLst/>
                <a:gdLst>
                  <a:gd name="T0" fmla="*/ 179636 w 46"/>
                  <a:gd name="T1" fmla="*/ 0 h 46"/>
                  <a:gd name="T2" fmla="*/ 222406 w 46"/>
                  <a:gd name="T3" fmla="*/ 8554 h 46"/>
                  <a:gd name="T4" fmla="*/ 230960 w 46"/>
                  <a:gd name="T5" fmla="*/ 34216 h 46"/>
                  <a:gd name="T6" fmla="*/ 256623 w 46"/>
                  <a:gd name="T7" fmla="*/ 42770 h 46"/>
                  <a:gd name="T8" fmla="*/ 282285 w 46"/>
                  <a:gd name="T9" fmla="*/ 17108 h 46"/>
                  <a:gd name="T10" fmla="*/ 316501 w 46"/>
                  <a:gd name="T11" fmla="*/ 8554 h 46"/>
                  <a:gd name="T12" fmla="*/ 342163 w 46"/>
                  <a:gd name="T13" fmla="*/ 34216 h 46"/>
                  <a:gd name="T14" fmla="*/ 393488 w 46"/>
                  <a:gd name="T15" fmla="*/ 34216 h 46"/>
                  <a:gd name="T16" fmla="*/ 342163 w 46"/>
                  <a:gd name="T17" fmla="*/ 85541 h 46"/>
                  <a:gd name="T18" fmla="*/ 342163 w 46"/>
                  <a:gd name="T19" fmla="*/ 102649 h 46"/>
                  <a:gd name="T20" fmla="*/ 367826 w 46"/>
                  <a:gd name="T21" fmla="*/ 102649 h 46"/>
                  <a:gd name="T22" fmla="*/ 384934 w 46"/>
                  <a:gd name="T23" fmla="*/ 85541 h 46"/>
                  <a:gd name="T24" fmla="*/ 384934 w 46"/>
                  <a:gd name="T25" fmla="*/ 128311 h 46"/>
                  <a:gd name="T26" fmla="*/ 350718 w 46"/>
                  <a:gd name="T27" fmla="*/ 128311 h 46"/>
                  <a:gd name="T28" fmla="*/ 342163 w 46"/>
                  <a:gd name="T29" fmla="*/ 153974 h 46"/>
                  <a:gd name="T30" fmla="*/ 367826 w 46"/>
                  <a:gd name="T31" fmla="*/ 153974 h 46"/>
                  <a:gd name="T32" fmla="*/ 367826 w 46"/>
                  <a:gd name="T33" fmla="*/ 222406 h 46"/>
                  <a:gd name="T34" fmla="*/ 376380 w 46"/>
                  <a:gd name="T35" fmla="*/ 230960 h 46"/>
                  <a:gd name="T36" fmla="*/ 367826 w 46"/>
                  <a:gd name="T37" fmla="*/ 273731 h 46"/>
                  <a:gd name="T38" fmla="*/ 342163 w 46"/>
                  <a:gd name="T39" fmla="*/ 273731 h 46"/>
                  <a:gd name="T40" fmla="*/ 342163 w 46"/>
                  <a:gd name="T41" fmla="*/ 248069 h 46"/>
                  <a:gd name="T42" fmla="*/ 325055 w 46"/>
                  <a:gd name="T43" fmla="*/ 265177 h 46"/>
                  <a:gd name="T44" fmla="*/ 282285 w 46"/>
                  <a:gd name="T45" fmla="*/ 307947 h 46"/>
                  <a:gd name="T46" fmla="*/ 282285 w 46"/>
                  <a:gd name="T47" fmla="*/ 384934 h 46"/>
                  <a:gd name="T48" fmla="*/ 222406 w 46"/>
                  <a:gd name="T49" fmla="*/ 384934 h 46"/>
                  <a:gd name="T50" fmla="*/ 188190 w 46"/>
                  <a:gd name="T51" fmla="*/ 393488 h 46"/>
                  <a:gd name="T52" fmla="*/ 153974 w 46"/>
                  <a:gd name="T53" fmla="*/ 393488 h 46"/>
                  <a:gd name="T54" fmla="*/ 136865 w 46"/>
                  <a:gd name="T55" fmla="*/ 393488 h 46"/>
                  <a:gd name="T56" fmla="*/ 119757 w 46"/>
                  <a:gd name="T57" fmla="*/ 376380 h 46"/>
                  <a:gd name="T58" fmla="*/ 102649 w 46"/>
                  <a:gd name="T59" fmla="*/ 350718 h 46"/>
                  <a:gd name="T60" fmla="*/ 102649 w 46"/>
                  <a:gd name="T61" fmla="*/ 316501 h 46"/>
                  <a:gd name="T62" fmla="*/ 59879 w 46"/>
                  <a:gd name="T63" fmla="*/ 282285 h 46"/>
                  <a:gd name="T64" fmla="*/ 51325 w 46"/>
                  <a:gd name="T65" fmla="*/ 282285 h 46"/>
                  <a:gd name="T66" fmla="*/ 51325 w 46"/>
                  <a:gd name="T67" fmla="*/ 256623 h 46"/>
                  <a:gd name="T68" fmla="*/ 0 w 46"/>
                  <a:gd name="T69" fmla="*/ 188190 h 46"/>
                  <a:gd name="T70" fmla="*/ 0 w 46"/>
                  <a:gd name="T71" fmla="*/ 179636 h 46"/>
                  <a:gd name="T72" fmla="*/ 34216 w 46"/>
                  <a:gd name="T73" fmla="*/ 145419 h 46"/>
                  <a:gd name="T74" fmla="*/ 34216 w 46"/>
                  <a:gd name="T75" fmla="*/ 128311 h 46"/>
                  <a:gd name="T76" fmla="*/ 76987 w 46"/>
                  <a:gd name="T77" fmla="*/ 85541 h 46"/>
                  <a:gd name="T78" fmla="*/ 76987 w 46"/>
                  <a:gd name="T79" fmla="*/ 34216 h 46"/>
                  <a:gd name="T80" fmla="*/ 102649 w 46"/>
                  <a:gd name="T81" fmla="*/ 17108 h 46"/>
                  <a:gd name="T82" fmla="*/ 119757 w 46"/>
                  <a:gd name="T83" fmla="*/ 17108 h 46"/>
                  <a:gd name="T84" fmla="*/ 128311 w 46"/>
                  <a:gd name="T85" fmla="*/ 25662 h 46"/>
                  <a:gd name="T86" fmla="*/ 153974 w 46"/>
                  <a:gd name="T87" fmla="*/ 25662 h 46"/>
                  <a:gd name="T88" fmla="*/ 179636 w 46"/>
                  <a:gd name="T89" fmla="*/ 0 h 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
                  <a:gd name="T136" fmla="*/ 0 h 46"/>
                  <a:gd name="T137" fmla="*/ 46 w 46"/>
                  <a:gd name="T138" fmla="*/ 46 h 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 h="46">
                    <a:moveTo>
                      <a:pt x="21" y="0"/>
                    </a:moveTo>
                    <a:lnTo>
                      <a:pt x="26" y="1"/>
                    </a:lnTo>
                    <a:lnTo>
                      <a:pt x="27" y="4"/>
                    </a:lnTo>
                    <a:lnTo>
                      <a:pt x="30" y="5"/>
                    </a:lnTo>
                    <a:lnTo>
                      <a:pt x="33" y="2"/>
                    </a:lnTo>
                    <a:lnTo>
                      <a:pt x="37" y="1"/>
                    </a:lnTo>
                    <a:lnTo>
                      <a:pt x="40" y="4"/>
                    </a:lnTo>
                    <a:lnTo>
                      <a:pt x="46" y="4"/>
                    </a:lnTo>
                    <a:lnTo>
                      <a:pt x="40" y="10"/>
                    </a:lnTo>
                    <a:lnTo>
                      <a:pt x="40" y="12"/>
                    </a:lnTo>
                    <a:lnTo>
                      <a:pt x="43" y="12"/>
                    </a:lnTo>
                    <a:lnTo>
                      <a:pt x="45" y="10"/>
                    </a:lnTo>
                    <a:lnTo>
                      <a:pt x="45" y="15"/>
                    </a:lnTo>
                    <a:lnTo>
                      <a:pt x="41" y="15"/>
                    </a:lnTo>
                    <a:lnTo>
                      <a:pt x="40" y="18"/>
                    </a:lnTo>
                    <a:lnTo>
                      <a:pt x="43" y="18"/>
                    </a:lnTo>
                    <a:lnTo>
                      <a:pt x="43" y="26"/>
                    </a:lnTo>
                    <a:lnTo>
                      <a:pt x="44" y="27"/>
                    </a:lnTo>
                    <a:lnTo>
                      <a:pt x="43" y="32"/>
                    </a:lnTo>
                    <a:lnTo>
                      <a:pt x="40" y="32"/>
                    </a:lnTo>
                    <a:lnTo>
                      <a:pt x="40" y="29"/>
                    </a:lnTo>
                    <a:lnTo>
                      <a:pt x="38" y="31"/>
                    </a:lnTo>
                    <a:lnTo>
                      <a:pt x="33" y="36"/>
                    </a:lnTo>
                    <a:lnTo>
                      <a:pt x="33" y="45"/>
                    </a:lnTo>
                    <a:lnTo>
                      <a:pt x="26" y="45"/>
                    </a:lnTo>
                    <a:lnTo>
                      <a:pt x="22" y="46"/>
                    </a:lnTo>
                    <a:lnTo>
                      <a:pt x="18" y="46"/>
                    </a:lnTo>
                    <a:lnTo>
                      <a:pt x="16" y="46"/>
                    </a:lnTo>
                    <a:lnTo>
                      <a:pt x="14" y="44"/>
                    </a:lnTo>
                    <a:lnTo>
                      <a:pt x="12" y="41"/>
                    </a:lnTo>
                    <a:lnTo>
                      <a:pt x="12" y="37"/>
                    </a:lnTo>
                    <a:lnTo>
                      <a:pt x="7" y="33"/>
                    </a:lnTo>
                    <a:lnTo>
                      <a:pt x="6" y="33"/>
                    </a:lnTo>
                    <a:lnTo>
                      <a:pt x="6" y="30"/>
                    </a:lnTo>
                    <a:lnTo>
                      <a:pt x="0" y="22"/>
                    </a:lnTo>
                    <a:lnTo>
                      <a:pt x="0" y="21"/>
                    </a:lnTo>
                    <a:lnTo>
                      <a:pt x="4" y="17"/>
                    </a:lnTo>
                    <a:lnTo>
                      <a:pt x="4" y="15"/>
                    </a:lnTo>
                    <a:lnTo>
                      <a:pt x="9" y="10"/>
                    </a:lnTo>
                    <a:lnTo>
                      <a:pt x="9" y="4"/>
                    </a:lnTo>
                    <a:lnTo>
                      <a:pt x="12" y="2"/>
                    </a:lnTo>
                    <a:lnTo>
                      <a:pt x="14" y="2"/>
                    </a:lnTo>
                    <a:lnTo>
                      <a:pt x="15" y="3"/>
                    </a:lnTo>
                    <a:lnTo>
                      <a:pt x="18" y="3"/>
                    </a:lnTo>
                    <a:lnTo>
                      <a:pt x="21" y="0"/>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36" name="Freeform 18"/>
              <p:cNvSpPr/>
              <p:nvPr/>
            </p:nvSpPr>
            <p:spPr bwMode="auto">
              <a:xfrm>
                <a:off x="5807682" y="2749127"/>
                <a:ext cx="581679" cy="573124"/>
              </a:xfrm>
              <a:custGeom>
                <a:avLst/>
                <a:gdLst>
                  <a:gd name="T0" fmla="*/ 256623 w 68"/>
                  <a:gd name="T1" fmla="*/ 0 h 67"/>
                  <a:gd name="T2" fmla="*/ 359272 w 68"/>
                  <a:gd name="T3" fmla="*/ 94095 h 67"/>
                  <a:gd name="T4" fmla="*/ 444813 w 68"/>
                  <a:gd name="T5" fmla="*/ 265177 h 67"/>
                  <a:gd name="T6" fmla="*/ 547463 w 68"/>
                  <a:gd name="T7" fmla="*/ 333609 h 67"/>
                  <a:gd name="T8" fmla="*/ 547463 w 68"/>
                  <a:gd name="T9" fmla="*/ 367826 h 67"/>
                  <a:gd name="T10" fmla="*/ 530354 w 68"/>
                  <a:gd name="T11" fmla="*/ 393488 h 67"/>
                  <a:gd name="T12" fmla="*/ 581679 w 68"/>
                  <a:gd name="T13" fmla="*/ 436258 h 67"/>
                  <a:gd name="T14" fmla="*/ 556017 w 68"/>
                  <a:gd name="T15" fmla="*/ 487583 h 67"/>
                  <a:gd name="T16" fmla="*/ 479030 w 68"/>
                  <a:gd name="T17" fmla="*/ 547462 h 67"/>
                  <a:gd name="T18" fmla="*/ 402043 w 68"/>
                  <a:gd name="T19" fmla="*/ 547462 h 67"/>
                  <a:gd name="T20" fmla="*/ 350718 w 68"/>
                  <a:gd name="T21" fmla="*/ 573124 h 67"/>
                  <a:gd name="T22" fmla="*/ 325056 w 68"/>
                  <a:gd name="T23" fmla="*/ 564570 h 67"/>
                  <a:gd name="T24" fmla="*/ 307948 w 68"/>
                  <a:gd name="T25" fmla="*/ 547462 h 67"/>
                  <a:gd name="T26" fmla="*/ 350718 w 68"/>
                  <a:gd name="T27" fmla="*/ 521799 h 67"/>
                  <a:gd name="T28" fmla="*/ 367826 w 68"/>
                  <a:gd name="T29" fmla="*/ 496137 h 67"/>
                  <a:gd name="T30" fmla="*/ 307948 w 68"/>
                  <a:gd name="T31" fmla="*/ 470475 h 67"/>
                  <a:gd name="T32" fmla="*/ 213853 w 68"/>
                  <a:gd name="T33" fmla="*/ 402042 h 67"/>
                  <a:gd name="T34" fmla="*/ 230961 w 68"/>
                  <a:gd name="T35" fmla="*/ 342164 h 67"/>
                  <a:gd name="T36" fmla="*/ 273731 w 68"/>
                  <a:gd name="T37" fmla="*/ 333609 h 67"/>
                  <a:gd name="T38" fmla="*/ 290840 w 68"/>
                  <a:gd name="T39" fmla="*/ 307947 h 67"/>
                  <a:gd name="T40" fmla="*/ 248069 w 68"/>
                  <a:gd name="T41" fmla="*/ 273731 h 67"/>
                  <a:gd name="T42" fmla="*/ 239515 w 68"/>
                  <a:gd name="T43" fmla="*/ 290839 h 67"/>
                  <a:gd name="T44" fmla="*/ 188190 w 68"/>
                  <a:gd name="T45" fmla="*/ 265177 h 67"/>
                  <a:gd name="T46" fmla="*/ 153974 w 68"/>
                  <a:gd name="T47" fmla="*/ 196744 h 67"/>
                  <a:gd name="T48" fmla="*/ 102649 w 68"/>
                  <a:gd name="T49" fmla="*/ 179636 h 67"/>
                  <a:gd name="T50" fmla="*/ 59879 w 68"/>
                  <a:gd name="T51" fmla="*/ 171082 h 67"/>
                  <a:gd name="T52" fmla="*/ 0 w 68"/>
                  <a:gd name="T53" fmla="*/ 85541 h 67"/>
                  <a:gd name="T54" fmla="*/ 8554 w 68"/>
                  <a:gd name="T55" fmla="*/ 42770 h 67"/>
                  <a:gd name="T56" fmla="*/ 59879 w 68"/>
                  <a:gd name="T57" fmla="*/ 76987 h 67"/>
                  <a:gd name="T58" fmla="*/ 119757 w 68"/>
                  <a:gd name="T59" fmla="*/ 102649 h 67"/>
                  <a:gd name="T60" fmla="*/ 171082 w 68"/>
                  <a:gd name="T61" fmla="*/ 68433 h 67"/>
                  <a:gd name="T62" fmla="*/ 188190 w 68"/>
                  <a:gd name="T63" fmla="*/ 85541 h 67"/>
                  <a:gd name="T64" fmla="*/ 213853 w 68"/>
                  <a:gd name="T65" fmla="*/ 25662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7"/>
                  <a:gd name="T101" fmla="*/ 68 w 68"/>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7">
                    <a:moveTo>
                      <a:pt x="29" y="0"/>
                    </a:moveTo>
                    <a:lnTo>
                      <a:pt x="30" y="0"/>
                    </a:lnTo>
                    <a:lnTo>
                      <a:pt x="31" y="4"/>
                    </a:lnTo>
                    <a:lnTo>
                      <a:pt x="42" y="11"/>
                    </a:lnTo>
                    <a:lnTo>
                      <a:pt x="51" y="27"/>
                    </a:lnTo>
                    <a:lnTo>
                      <a:pt x="52" y="31"/>
                    </a:lnTo>
                    <a:lnTo>
                      <a:pt x="54" y="34"/>
                    </a:lnTo>
                    <a:lnTo>
                      <a:pt x="64" y="39"/>
                    </a:lnTo>
                    <a:lnTo>
                      <a:pt x="65" y="41"/>
                    </a:lnTo>
                    <a:lnTo>
                      <a:pt x="64" y="43"/>
                    </a:lnTo>
                    <a:lnTo>
                      <a:pt x="57" y="43"/>
                    </a:lnTo>
                    <a:lnTo>
                      <a:pt x="62" y="46"/>
                    </a:lnTo>
                    <a:lnTo>
                      <a:pt x="62" y="49"/>
                    </a:lnTo>
                    <a:lnTo>
                      <a:pt x="68" y="51"/>
                    </a:lnTo>
                    <a:lnTo>
                      <a:pt x="68" y="54"/>
                    </a:lnTo>
                    <a:lnTo>
                      <a:pt x="65" y="57"/>
                    </a:lnTo>
                    <a:lnTo>
                      <a:pt x="63" y="58"/>
                    </a:lnTo>
                    <a:lnTo>
                      <a:pt x="56" y="64"/>
                    </a:lnTo>
                    <a:lnTo>
                      <a:pt x="52" y="65"/>
                    </a:lnTo>
                    <a:lnTo>
                      <a:pt x="47" y="64"/>
                    </a:lnTo>
                    <a:lnTo>
                      <a:pt x="44" y="67"/>
                    </a:lnTo>
                    <a:lnTo>
                      <a:pt x="41" y="67"/>
                    </a:lnTo>
                    <a:lnTo>
                      <a:pt x="40" y="66"/>
                    </a:lnTo>
                    <a:lnTo>
                      <a:pt x="38" y="66"/>
                    </a:lnTo>
                    <a:lnTo>
                      <a:pt x="38" y="64"/>
                    </a:lnTo>
                    <a:lnTo>
                      <a:pt x="36" y="64"/>
                    </a:lnTo>
                    <a:lnTo>
                      <a:pt x="38" y="62"/>
                    </a:lnTo>
                    <a:lnTo>
                      <a:pt x="41" y="61"/>
                    </a:lnTo>
                    <a:lnTo>
                      <a:pt x="42" y="60"/>
                    </a:lnTo>
                    <a:lnTo>
                      <a:pt x="43" y="58"/>
                    </a:lnTo>
                    <a:lnTo>
                      <a:pt x="41" y="56"/>
                    </a:lnTo>
                    <a:lnTo>
                      <a:pt x="36" y="55"/>
                    </a:lnTo>
                    <a:lnTo>
                      <a:pt x="31" y="51"/>
                    </a:lnTo>
                    <a:lnTo>
                      <a:pt x="25" y="47"/>
                    </a:lnTo>
                    <a:lnTo>
                      <a:pt x="27" y="43"/>
                    </a:lnTo>
                    <a:lnTo>
                      <a:pt x="27" y="40"/>
                    </a:lnTo>
                    <a:lnTo>
                      <a:pt x="29" y="39"/>
                    </a:lnTo>
                    <a:lnTo>
                      <a:pt x="32" y="39"/>
                    </a:lnTo>
                    <a:lnTo>
                      <a:pt x="34" y="38"/>
                    </a:lnTo>
                    <a:lnTo>
                      <a:pt x="34" y="36"/>
                    </a:lnTo>
                    <a:lnTo>
                      <a:pt x="32" y="32"/>
                    </a:lnTo>
                    <a:lnTo>
                      <a:pt x="29" y="32"/>
                    </a:lnTo>
                    <a:lnTo>
                      <a:pt x="29" y="33"/>
                    </a:lnTo>
                    <a:lnTo>
                      <a:pt x="28" y="34"/>
                    </a:lnTo>
                    <a:lnTo>
                      <a:pt x="24" y="34"/>
                    </a:lnTo>
                    <a:lnTo>
                      <a:pt x="22" y="31"/>
                    </a:lnTo>
                    <a:lnTo>
                      <a:pt x="20" y="27"/>
                    </a:lnTo>
                    <a:lnTo>
                      <a:pt x="18" y="23"/>
                    </a:lnTo>
                    <a:lnTo>
                      <a:pt x="16" y="21"/>
                    </a:lnTo>
                    <a:lnTo>
                      <a:pt x="12" y="21"/>
                    </a:lnTo>
                    <a:lnTo>
                      <a:pt x="10" y="20"/>
                    </a:lnTo>
                    <a:lnTo>
                      <a:pt x="7" y="20"/>
                    </a:lnTo>
                    <a:lnTo>
                      <a:pt x="6" y="17"/>
                    </a:lnTo>
                    <a:lnTo>
                      <a:pt x="0" y="10"/>
                    </a:lnTo>
                    <a:lnTo>
                      <a:pt x="0" y="6"/>
                    </a:lnTo>
                    <a:lnTo>
                      <a:pt x="1" y="5"/>
                    </a:lnTo>
                    <a:lnTo>
                      <a:pt x="3" y="5"/>
                    </a:lnTo>
                    <a:lnTo>
                      <a:pt x="7" y="9"/>
                    </a:lnTo>
                    <a:lnTo>
                      <a:pt x="9" y="12"/>
                    </a:lnTo>
                    <a:lnTo>
                      <a:pt x="14" y="12"/>
                    </a:lnTo>
                    <a:lnTo>
                      <a:pt x="18" y="8"/>
                    </a:lnTo>
                    <a:lnTo>
                      <a:pt x="20" y="8"/>
                    </a:lnTo>
                    <a:lnTo>
                      <a:pt x="20" y="10"/>
                    </a:lnTo>
                    <a:lnTo>
                      <a:pt x="22" y="10"/>
                    </a:lnTo>
                    <a:lnTo>
                      <a:pt x="25" y="6"/>
                    </a:lnTo>
                    <a:lnTo>
                      <a:pt x="25" y="3"/>
                    </a:lnTo>
                    <a:lnTo>
                      <a:pt x="29" y="0"/>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37" name="Freeform 19"/>
              <p:cNvSpPr/>
              <p:nvPr/>
            </p:nvSpPr>
            <p:spPr bwMode="auto">
              <a:xfrm>
                <a:off x="5653709" y="2406963"/>
                <a:ext cx="667219" cy="453367"/>
              </a:xfrm>
              <a:custGeom>
                <a:avLst/>
                <a:gdLst>
                  <a:gd name="T0" fmla="*/ 222406 w 78"/>
                  <a:gd name="T1" fmla="*/ 0 h 53"/>
                  <a:gd name="T2" fmla="*/ 222406 w 78"/>
                  <a:gd name="T3" fmla="*/ 42770 h 53"/>
                  <a:gd name="T4" fmla="*/ 248069 w 78"/>
                  <a:gd name="T5" fmla="*/ 42770 h 53"/>
                  <a:gd name="T6" fmla="*/ 256623 w 78"/>
                  <a:gd name="T7" fmla="*/ 8554 h 53"/>
                  <a:gd name="T8" fmla="*/ 316501 w 78"/>
                  <a:gd name="T9" fmla="*/ 17108 h 53"/>
                  <a:gd name="T10" fmla="*/ 333610 w 78"/>
                  <a:gd name="T11" fmla="*/ 42770 h 53"/>
                  <a:gd name="T12" fmla="*/ 333610 w 78"/>
                  <a:gd name="T13" fmla="*/ 85541 h 53"/>
                  <a:gd name="T14" fmla="*/ 367826 w 78"/>
                  <a:gd name="T15" fmla="*/ 102649 h 53"/>
                  <a:gd name="T16" fmla="*/ 402042 w 78"/>
                  <a:gd name="T17" fmla="*/ 111203 h 53"/>
                  <a:gd name="T18" fmla="*/ 419150 w 78"/>
                  <a:gd name="T19" fmla="*/ 59879 h 53"/>
                  <a:gd name="T20" fmla="*/ 470475 w 78"/>
                  <a:gd name="T21" fmla="*/ 17108 h 53"/>
                  <a:gd name="T22" fmla="*/ 530353 w 78"/>
                  <a:gd name="T23" fmla="*/ 17108 h 53"/>
                  <a:gd name="T24" fmla="*/ 556016 w 78"/>
                  <a:gd name="T25" fmla="*/ 25662 h 53"/>
                  <a:gd name="T26" fmla="*/ 667219 w 78"/>
                  <a:gd name="T27" fmla="*/ 25662 h 53"/>
                  <a:gd name="T28" fmla="*/ 667219 w 78"/>
                  <a:gd name="T29" fmla="*/ 59879 h 53"/>
                  <a:gd name="T30" fmla="*/ 667219 w 78"/>
                  <a:gd name="T31" fmla="*/ 85541 h 53"/>
                  <a:gd name="T32" fmla="*/ 624449 w 78"/>
                  <a:gd name="T33" fmla="*/ 94095 h 53"/>
                  <a:gd name="T34" fmla="*/ 547462 w 78"/>
                  <a:gd name="T35" fmla="*/ 145420 h 53"/>
                  <a:gd name="T36" fmla="*/ 530353 w 78"/>
                  <a:gd name="T37" fmla="*/ 171082 h 53"/>
                  <a:gd name="T38" fmla="*/ 470475 w 78"/>
                  <a:gd name="T39" fmla="*/ 205298 h 53"/>
                  <a:gd name="T40" fmla="*/ 461921 w 78"/>
                  <a:gd name="T41" fmla="*/ 248069 h 53"/>
                  <a:gd name="T42" fmla="*/ 427704 w 78"/>
                  <a:gd name="T43" fmla="*/ 290839 h 53"/>
                  <a:gd name="T44" fmla="*/ 427704 w 78"/>
                  <a:gd name="T45" fmla="*/ 333610 h 53"/>
                  <a:gd name="T46" fmla="*/ 410596 w 78"/>
                  <a:gd name="T47" fmla="*/ 342164 h 53"/>
                  <a:gd name="T48" fmla="*/ 402042 w 78"/>
                  <a:gd name="T49" fmla="*/ 342164 h 53"/>
                  <a:gd name="T50" fmla="*/ 367826 w 78"/>
                  <a:gd name="T51" fmla="*/ 367826 h 53"/>
                  <a:gd name="T52" fmla="*/ 367826 w 78"/>
                  <a:gd name="T53" fmla="*/ 393488 h 53"/>
                  <a:gd name="T54" fmla="*/ 342164 w 78"/>
                  <a:gd name="T55" fmla="*/ 427705 h 53"/>
                  <a:gd name="T56" fmla="*/ 325055 w 78"/>
                  <a:gd name="T57" fmla="*/ 419151 h 53"/>
                  <a:gd name="T58" fmla="*/ 325055 w 78"/>
                  <a:gd name="T59" fmla="*/ 410597 h 53"/>
                  <a:gd name="T60" fmla="*/ 307947 w 78"/>
                  <a:gd name="T61" fmla="*/ 410597 h 53"/>
                  <a:gd name="T62" fmla="*/ 273731 w 78"/>
                  <a:gd name="T63" fmla="*/ 444813 h 53"/>
                  <a:gd name="T64" fmla="*/ 230960 w 78"/>
                  <a:gd name="T65" fmla="*/ 444813 h 53"/>
                  <a:gd name="T66" fmla="*/ 213852 w 78"/>
                  <a:gd name="T67" fmla="*/ 419151 h 53"/>
                  <a:gd name="T68" fmla="*/ 179636 w 78"/>
                  <a:gd name="T69" fmla="*/ 384934 h 53"/>
                  <a:gd name="T70" fmla="*/ 162528 w 78"/>
                  <a:gd name="T71" fmla="*/ 384934 h 53"/>
                  <a:gd name="T72" fmla="*/ 153974 w 78"/>
                  <a:gd name="T73" fmla="*/ 393488 h 53"/>
                  <a:gd name="T74" fmla="*/ 153974 w 78"/>
                  <a:gd name="T75" fmla="*/ 427705 h 53"/>
                  <a:gd name="T76" fmla="*/ 128311 w 78"/>
                  <a:gd name="T77" fmla="*/ 436259 h 53"/>
                  <a:gd name="T78" fmla="*/ 119757 w 78"/>
                  <a:gd name="T79" fmla="*/ 444813 h 53"/>
                  <a:gd name="T80" fmla="*/ 111203 w 78"/>
                  <a:gd name="T81" fmla="*/ 444813 h 53"/>
                  <a:gd name="T82" fmla="*/ 102649 w 78"/>
                  <a:gd name="T83" fmla="*/ 453367 h 53"/>
                  <a:gd name="T84" fmla="*/ 68433 w 78"/>
                  <a:gd name="T85" fmla="*/ 453367 h 53"/>
                  <a:gd name="T86" fmla="*/ 0 w 78"/>
                  <a:gd name="T87" fmla="*/ 384934 h 53"/>
                  <a:gd name="T88" fmla="*/ 17108 w 78"/>
                  <a:gd name="T89" fmla="*/ 359272 h 53"/>
                  <a:gd name="T90" fmla="*/ 42770 w 78"/>
                  <a:gd name="T91" fmla="*/ 333610 h 53"/>
                  <a:gd name="T92" fmla="*/ 42770 w 78"/>
                  <a:gd name="T93" fmla="*/ 307947 h 53"/>
                  <a:gd name="T94" fmla="*/ 34216 w 78"/>
                  <a:gd name="T95" fmla="*/ 248069 h 53"/>
                  <a:gd name="T96" fmla="*/ 17108 w 78"/>
                  <a:gd name="T97" fmla="*/ 222406 h 53"/>
                  <a:gd name="T98" fmla="*/ 17108 w 78"/>
                  <a:gd name="T99" fmla="*/ 196744 h 53"/>
                  <a:gd name="T100" fmla="*/ 119757 w 78"/>
                  <a:gd name="T101" fmla="*/ 76987 h 53"/>
                  <a:gd name="T102" fmla="*/ 145420 w 78"/>
                  <a:gd name="T103" fmla="*/ 68433 h 53"/>
                  <a:gd name="T104" fmla="*/ 179636 w 78"/>
                  <a:gd name="T105" fmla="*/ 42770 h 53"/>
                  <a:gd name="T106" fmla="*/ 179636 w 78"/>
                  <a:gd name="T107" fmla="*/ 17108 h 53"/>
                  <a:gd name="T108" fmla="*/ 196744 w 78"/>
                  <a:gd name="T109" fmla="*/ 0 h 53"/>
                  <a:gd name="T110" fmla="*/ 222406 w 78"/>
                  <a:gd name="T111" fmla="*/ 0 h 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
                  <a:gd name="T169" fmla="*/ 0 h 53"/>
                  <a:gd name="T170" fmla="*/ 78 w 78"/>
                  <a:gd name="T171" fmla="*/ 53 h 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 h="53">
                    <a:moveTo>
                      <a:pt x="26" y="0"/>
                    </a:moveTo>
                    <a:lnTo>
                      <a:pt x="26" y="5"/>
                    </a:lnTo>
                    <a:lnTo>
                      <a:pt x="29" y="5"/>
                    </a:lnTo>
                    <a:lnTo>
                      <a:pt x="30" y="1"/>
                    </a:lnTo>
                    <a:lnTo>
                      <a:pt x="37" y="2"/>
                    </a:lnTo>
                    <a:lnTo>
                      <a:pt x="39" y="5"/>
                    </a:lnTo>
                    <a:lnTo>
                      <a:pt x="39" y="10"/>
                    </a:lnTo>
                    <a:lnTo>
                      <a:pt x="43" y="12"/>
                    </a:lnTo>
                    <a:lnTo>
                      <a:pt x="47" y="13"/>
                    </a:lnTo>
                    <a:lnTo>
                      <a:pt x="49" y="7"/>
                    </a:lnTo>
                    <a:lnTo>
                      <a:pt x="55" y="2"/>
                    </a:lnTo>
                    <a:lnTo>
                      <a:pt x="62" y="2"/>
                    </a:lnTo>
                    <a:lnTo>
                      <a:pt x="65" y="3"/>
                    </a:lnTo>
                    <a:lnTo>
                      <a:pt x="78" y="3"/>
                    </a:lnTo>
                    <a:lnTo>
                      <a:pt x="78" y="7"/>
                    </a:lnTo>
                    <a:lnTo>
                      <a:pt x="78" y="10"/>
                    </a:lnTo>
                    <a:lnTo>
                      <a:pt x="73" y="11"/>
                    </a:lnTo>
                    <a:lnTo>
                      <a:pt x="64" y="17"/>
                    </a:lnTo>
                    <a:lnTo>
                      <a:pt x="62" y="20"/>
                    </a:lnTo>
                    <a:lnTo>
                      <a:pt x="55" y="24"/>
                    </a:lnTo>
                    <a:lnTo>
                      <a:pt x="54" y="29"/>
                    </a:lnTo>
                    <a:lnTo>
                      <a:pt x="50" y="34"/>
                    </a:lnTo>
                    <a:lnTo>
                      <a:pt x="50" y="39"/>
                    </a:lnTo>
                    <a:lnTo>
                      <a:pt x="48" y="40"/>
                    </a:lnTo>
                    <a:lnTo>
                      <a:pt x="47" y="40"/>
                    </a:lnTo>
                    <a:lnTo>
                      <a:pt x="43" y="43"/>
                    </a:lnTo>
                    <a:lnTo>
                      <a:pt x="43" y="46"/>
                    </a:lnTo>
                    <a:lnTo>
                      <a:pt x="40" y="50"/>
                    </a:lnTo>
                    <a:lnTo>
                      <a:pt x="38" y="49"/>
                    </a:lnTo>
                    <a:lnTo>
                      <a:pt x="38" y="48"/>
                    </a:lnTo>
                    <a:lnTo>
                      <a:pt x="36" y="48"/>
                    </a:lnTo>
                    <a:lnTo>
                      <a:pt x="32" y="52"/>
                    </a:lnTo>
                    <a:lnTo>
                      <a:pt x="27" y="52"/>
                    </a:lnTo>
                    <a:lnTo>
                      <a:pt x="25" y="49"/>
                    </a:lnTo>
                    <a:lnTo>
                      <a:pt x="21" y="45"/>
                    </a:lnTo>
                    <a:lnTo>
                      <a:pt x="19" y="45"/>
                    </a:lnTo>
                    <a:lnTo>
                      <a:pt x="18" y="46"/>
                    </a:lnTo>
                    <a:lnTo>
                      <a:pt x="18" y="50"/>
                    </a:lnTo>
                    <a:lnTo>
                      <a:pt x="15" y="51"/>
                    </a:lnTo>
                    <a:lnTo>
                      <a:pt x="14" y="52"/>
                    </a:lnTo>
                    <a:lnTo>
                      <a:pt x="13" y="52"/>
                    </a:lnTo>
                    <a:lnTo>
                      <a:pt x="12" y="53"/>
                    </a:lnTo>
                    <a:lnTo>
                      <a:pt x="8" y="53"/>
                    </a:lnTo>
                    <a:lnTo>
                      <a:pt x="0" y="45"/>
                    </a:lnTo>
                    <a:lnTo>
                      <a:pt x="2" y="42"/>
                    </a:lnTo>
                    <a:lnTo>
                      <a:pt x="5" y="39"/>
                    </a:lnTo>
                    <a:lnTo>
                      <a:pt x="5" y="36"/>
                    </a:lnTo>
                    <a:lnTo>
                      <a:pt x="4" y="29"/>
                    </a:lnTo>
                    <a:lnTo>
                      <a:pt x="2" y="26"/>
                    </a:lnTo>
                    <a:lnTo>
                      <a:pt x="2" y="23"/>
                    </a:lnTo>
                    <a:lnTo>
                      <a:pt x="14" y="9"/>
                    </a:lnTo>
                    <a:lnTo>
                      <a:pt x="17" y="8"/>
                    </a:lnTo>
                    <a:lnTo>
                      <a:pt x="21" y="5"/>
                    </a:lnTo>
                    <a:lnTo>
                      <a:pt x="21" y="2"/>
                    </a:lnTo>
                    <a:lnTo>
                      <a:pt x="23" y="0"/>
                    </a:lnTo>
                    <a:lnTo>
                      <a:pt x="26" y="0"/>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38" name="Freeform 34"/>
              <p:cNvSpPr/>
              <p:nvPr/>
            </p:nvSpPr>
            <p:spPr bwMode="auto">
              <a:xfrm>
                <a:off x="5679371" y="2834667"/>
                <a:ext cx="496138" cy="607340"/>
              </a:xfrm>
              <a:custGeom>
                <a:avLst/>
                <a:gdLst>
                  <a:gd name="T0" fmla="*/ 333610 w 58"/>
                  <a:gd name="T1" fmla="*/ 598786 h 71"/>
                  <a:gd name="T2" fmla="*/ 282285 w 58"/>
                  <a:gd name="T3" fmla="*/ 581678 h 71"/>
                  <a:gd name="T4" fmla="*/ 256623 w 58"/>
                  <a:gd name="T5" fmla="*/ 573124 h 71"/>
                  <a:gd name="T6" fmla="*/ 239515 w 58"/>
                  <a:gd name="T7" fmla="*/ 607340 h 71"/>
                  <a:gd name="T8" fmla="*/ 222407 w 58"/>
                  <a:gd name="T9" fmla="*/ 598786 h 71"/>
                  <a:gd name="T10" fmla="*/ 222407 w 58"/>
                  <a:gd name="T11" fmla="*/ 547461 h 71"/>
                  <a:gd name="T12" fmla="*/ 153974 w 58"/>
                  <a:gd name="T13" fmla="*/ 581678 h 71"/>
                  <a:gd name="T14" fmla="*/ 136866 w 58"/>
                  <a:gd name="T15" fmla="*/ 564570 h 71"/>
                  <a:gd name="T16" fmla="*/ 128312 w 58"/>
                  <a:gd name="T17" fmla="*/ 530353 h 71"/>
                  <a:gd name="T18" fmla="*/ 94095 w 58"/>
                  <a:gd name="T19" fmla="*/ 470475 h 71"/>
                  <a:gd name="T20" fmla="*/ 111203 w 58"/>
                  <a:gd name="T21" fmla="*/ 444812 h 71"/>
                  <a:gd name="T22" fmla="*/ 68433 w 58"/>
                  <a:gd name="T23" fmla="*/ 419150 h 71"/>
                  <a:gd name="T24" fmla="*/ 51325 w 58"/>
                  <a:gd name="T25" fmla="*/ 393488 h 71"/>
                  <a:gd name="T26" fmla="*/ 94095 w 58"/>
                  <a:gd name="T27" fmla="*/ 359272 h 71"/>
                  <a:gd name="T28" fmla="*/ 102649 w 58"/>
                  <a:gd name="T29" fmla="*/ 316501 h 71"/>
                  <a:gd name="T30" fmla="*/ 68433 w 58"/>
                  <a:gd name="T31" fmla="*/ 273731 h 71"/>
                  <a:gd name="T32" fmla="*/ 34216 w 58"/>
                  <a:gd name="T33" fmla="*/ 273731 h 71"/>
                  <a:gd name="T34" fmla="*/ 17108 w 58"/>
                  <a:gd name="T35" fmla="*/ 230960 h 71"/>
                  <a:gd name="T36" fmla="*/ 0 w 58"/>
                  <a:gd name="T37" fmla="*/ 196744 h 71"/>
                  <a:gd name="T38" fmla="*/ 51325 w 58"/>
                  <a:gd name="T39" fmla="*/ 102649 h 71"/>
                  <a:gd name="T40" fmla="*/ 68433 w 58"/>
                  <a:gd name="T41" fmla="*/ 76987 h 71"/>
                  <a:gd name="T42" fmla="*/ 119757 w 58"/>
                  <a:gd name="T43" fmla="*/ 119757 h 71"/>
                  <a:gd name="T44" fmla="*/ 94095 w 58"/>
                  <a:gd name="T45" fmla="*/ 25662 h 71"/>
                  <a:gd name="T46" fmla="*/ 102649 w 58"/>
                  <a:gd name="T47" fmla="*/ 8554 h 71"/>
                  <a:gd name="T48" fmla="*/ 179636 w 58"/>
                  <a:gd name="T49" fmla="*/ 59879 h 71"/>
                  <a:gd name="T50" fmla="*/ 213853 w 58"/>
                  <a:gd name="T51" fmla="*/ 85541 h 71"/>
                  <a:gd name="T52" fmla="*/ 265177 w 58"/>
                  <a:gd name="T53" fmla="*/ 94095 h 71"/>
                  <a:gd name="T54" fmla="*/ 299394 w 58"/>
                  <a:gd name="T55" fmla="*/ 145419 h 71"/>
                  <a:gd name="T56" fmla="*/ 333610 w 58"/>
                  <a:gd name="T57" fmla="*/ 205298 h 71"/>
                  <a:gd name="T58" fmla="*/ 376381 w 58"/>
                  <a:gd name="T59" fmla="*/ 196744 h 71"/>
                  <a:gd name="T60" fmla="*/ 402043 w 58"/>
                  <a:gd name="T61" fmla="*/ 188190 h 71"/>
                  <a:gd name="T62" fmla="*/ 419151 w 58"/>
                  <a:gd name="T63" fmla="*/ 239514 h 71"/>
                  <a:gd name="T64" fmla="*/ 376381 w 58"/>
                  <a:gd name="T65" fmla="*/ 248068 h 71"/>
                  <a:gd name="T66" fmla="*/ 359272 w 58"/>
                  <a:gd name="T67" fmla="*/ 282285 h 71"/>
                  <a:gd name="T68" fmla="*/ 393489 w 58"/>
                  <a:gd name="T69" fmla="*/ 350717 h 71"/>
                  <a:gd name="T70" fmla="*/ 479030 w 58"/>
                  <a:gd name="T71" fmla="*/ 393488 h 71"/>
                  <a:gd name="T72" fmla="*/ 487584 w 58"/>
                  <a:gd name="T73" fmla="*/ 427704 h 71"/>
                  <a:gd name="T74" fmla="*/ 453367 w 58"/>
                  <a:gd name="T75" fmla="*/ 444812 h 71"/>
                  <a:gd name="T76" fmla="*/ 453367 w 58"/>
                  <a:gd name="T77" fmla="*/ 461920 h 71"/>
                  <a:gd name="T78" fmla="*/ 427705 w 58"/>
                  <a:gd name="T79" fmla="*/ 496137 h 71"/>
                  <a:gd name="T80" fmla="*/ 384935 w 58"/>
                  <a:gd name="T81" fmla="*/ 590232 h 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71"/>
                  <a:gd name="T125" fmla="*/ 58 w 58"/>
                  <a:gd name="T126" fmla="*/ 71 h 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71">
                    <a:moveTo>
                      <a:pt x="42" y="69"/>
                    </a:moveTo>
                    <a:lnTo>
                      <a:pt x="39" y="70"/>
                    </a:lnTo>
                    <a:lnTo>
                      <a:pt x="34" y="70"/>
                    </a:lnTo>
                    <a:lnTo>
                      <a:pt x="33" y="68"/>
                    </a:lnTo>
                    <a:lnTo>
                      <a:pt x="31" y="66"/>
                    </a:lnTo>
                    <a:lnTo>
                      <a:pt x="30" y="67"/>
                    </a:lnTo>
                    <a:lnTo>
                      <a:pt x="30" y="70"/>
                    </a:lnTo>
                    <a:lnTo>
                      <a:pt x="28" y="71"/>
                    </a:lnTo>
                    <a:lnTo>
                      <a:pt x="27" y="71"/>
                    </a:lnTo>
                    <a:lnTo>
                      <a:pt x="26" y="70"/>
                    </a:lnTo>
                    <a:lnTo>
                      <a:pt x="26" y="65"/>
                    </a:lnTo>
                    <a:lnTo>
                      <a:pt x="26" y="64"/>
                    </a:lnTo>
                    <a:lnTo>
                      <a:pt x="23" y="63"/>
                    </a:lnTo>
                    <a:lnTo>
                      <a:pt x="18" y="68"/>
                    </a:lnTo>
                    <a:lnTo>
                      <a:pt x="18" y="66"/>
                    </a:lnTo>
                    <a:lnTo>
                      <a:pt x="16" y="66"/>
                    </a:lnTo>
                    <a:lnTo>
                      <a:pt x="15" y="64"/>
                    </a:lnTo>
                    <a:lnTo>
                      <a:pt x="15" y="62"/>
                    </a:lnTo>
                    <a:lnTo>
                      <a:pt x="12" y="57"/>
                    </a:lnTo>
                    <a:lnTo>
                      <a:pt x="11" y="55"/>
                    </a:lnTo>
                    <a:lnTo>
                      <a:pt x="13" y="54"/>
                    </a:lnTo>
                    <a:lnTo>
                      <a:pt x="13" y="52"/>
                    </a:lnTo>
                    <a:lnTo>
                      <a:pt x="11" y="50"/>
                    </a:lnTo>
                    <a:lnTo>
                      <a:pt x="8" y="49"/>
                    </a:lnTo>
                    <a:lnTo>
                      <a:pt x="8" y="48"/>
                    </a:lnTo>
                    <a:lnTo>
                      <a:pt x="6" y="46"/>
                    </a:lnTo>
                    <a:lnTo>
                      <a:pt x="7" y="44"/>
                    </a:lnTo>
                    <a:lnTo>
                      <a:pt x="11" y="42"/>
                    </a:lnTo>
                    <a:lnTo>
                      <a:pt x="12" y="40"/>
                    </a:lnTo>
                    <a:lnTo>
                      <a:pt x="12" y="37"/>
                    </a:lnTo>
                    <a:lnTo>
                      <a:pt x="10" y="32"/>
                    </a:lnTo>
                    <a:lnTo>
                      <a:pt x="8" y="32"/>
                    </a:lnTo>
                    <a:lnTo>
                      <a:pt x="6" y="33"/>
                    </a:lnTo>
                    <a:lnTo>
                      <a:pt x="4" y="32"/>
                    </a:lnTo>
                    <a:lnTo>
                      <a:pt x="4" y="29"/>
                    </a:lnTo>
                    <a:lnTo>
                      <a:pt x="2" y="27"/>
                    </a:lnTo>
                    <a:lnTo>
                      <a:pt x="1" y="26"/>
                    </a:lnTo>
                    <a:lnTo>
                      <a:pt x="0" y="23"/>
                    </a:lnTo>
                    <a:lnTo>
                      <a:pt x="6" y="18"/>
                    </a:lnTo>
                    <a:lnTo>
                      <a:pt x="6" y="12"/>
                    </a:lnTo>
                    <a:lnTo>
                      <a:pt x="6" y="9"/>
                    </a:lnTo>
                    <a:lnTo>
                      <a:pt x="8" y="9"/>
                    </a:lnTo>
                    <a:lnTo>
                      <a:pt x="12" y="14"/>
                    </a:lnTo>
                    <a:lnTo>
                      <a:pt x="14" y="14"/>
                    </a:lnTo>
                    <a:lnTo>
                      <a:pt x="16" y="7"/>
                    </a:lnTo>
                    <a:lnTo>
                      <a:pt x="11" y="3"/>
                    </a:lnTo>
                    <a:lnTo>
                      <a:pt x="11" y="2"/>
                    </a:lnTo>
                    <a:lnTo>
                      <a:pt x="12" y="1"/>
                    </a:lnTo>
                    <a:lnTo>
                      <a:pt x="15" y="0"/>
                    </a:lnTo>
                    <a:lnTo>
                      <a:pt x="21" y="7"/>
                    </a:lnTo>
                    <a:lnTo>
                      <a:pt x="22" y="10"/>
                    </a:lnTo>
                    <a:lnTo>
                      <a:pt x="25" y="10"/>
                    </a:lnTo>
                    <a:lnTo>
                      <a:pt x="27" y="11"/>
                    </a:lnTo>
                    <a:lnTo>
                      <a:pt x="31" y="11"/>
                    </a:lnTo>
                    <a:lnTo>
                      <a:pt x="33" y="13"/>
                    </a:lnTo>
                    <a:lnTo>
                      <a:pt x="35" y="17"/>
                    </a:lnTo>
                    <a:lnTo>
                      <a:pt x="37" y="21"/>
                    </a:lnTo>
                    <a:lnTo>
                      <a:pt x="39" y="24"/>
                    </a:lnTo>
                    <a:lnTo>
                      <a:pt x="43" y="24"/>
                    </a:lnTo>
                    <a:lnTo>
                      <a:pt x="44" y="23"/>
                    </a:lnTo>
                    <a:lnTo>
                      <a:pt x="44" y="22"/>
                    </a:lnTo>
                    <a:lnTo>
                      <a:pt x="47" y="22"/>
                    </a:lnTo>
                    <a:lnTo>
                      <a:pt x="49" y="26"/>
                    </a:lnTo>
                    <a:lnTo>
                      <a:pt x="49" y="28"/>
                    </a:lnTo>
                    <a:lnTo>
                      <a:pt x="47" y="29"/>
                    </a:lnTo>
                    <a:lnTo>
                      <a:pt x="44" y="29"/>
                    </a:lnTo>
                    <a:lnTo>
                      <a:pt x="42" y="30"/>
                    </a:lnTo>
                    <a:lnTo>
                      <a:pt x="42" y="33"/>
                    </a:lnTo>
                    <a:lnTo>
                      <a:pt x="40" y="37"/>
                    </a:lnTo>
                    <a:lnTo>
                      <a:pt x="46" y="41"/>
                    </a:lnTo>
                    <a:lnTo>
                      <a:pt x="51" y="45"/>
                    </a:lnTo>
                    <a:lnTo>
                      <a:pt x="56" y="46"/>
                    </a:lnTo>
                    <a:lnTo>
                      <a:pt x="58" y="48"/>
                    </a:lnTo>
                    <a:lnTo>
                      <a:pt x="57" y="50"/>
                    </a:lnTo>
                    <a:lnTo>
                      <a:pt x="56" y="51"/>
                    </a:lnTo>
                    <a:lnTo>
                      <a:pt x="53" y="52"/>
                    </a:lnTo>
                    <a:lnTo>
                      <a:pt x="51" y="54"/>
                    </a:lnTo>
                    <a:lnTo>
                      <a:pt x="53" y="54"/>
                    </a:lnTo>
                    <a:lnTo>
                      <a:pt x="53" y="56"/>
                    </a:lnTo>
                    <a:lnTo>
                      <a:pt x="50" y="58"/>
                    </a:lnTo>
                    <a:lnTo>
                      <a:pt x="50" y="64"/>
                    </a:lnTo>
                    <a:lnTo>
                      <a:pt x="45" y="69"/>
                    </a:lnTo>
                    <a:lnTo>
                      <a:pt x="42" y="69"/>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39" name="Freeform 35"/>
              <p:cNvSpPr/>
              <p:nvPr/>
            </p:nvSpPr>
            <p:spPr bwMode="auto">
              <a:xfrm>
                <a:off x="5593829" y="3373575"/>
                <a:ext cx="496138" cy="709990"/>
              </a:xfrm>
              <a:custGeom>
                <a:avLst/>
                <a:gdLst>
                  <a:gd name="T0" fmla="*/ 51325 w 58"/>
                  <a:gd name="T1" fmla="*/ 590233 h 83"/>
                  <a:gd name="T2" fmla="*/ 59879 w 58"/>
                  <a:gd name="T3" fmla="*/ 496138 h 83"/>
                  <a:gd name="T4" fmla="*/ 25662 w 58"/>
                  <a:gd name="T5" fmla="*/ 419151 h 83"/>
                  <a:gd name="T6" fmla="*/ 0 w 58"/>
                  <a:gd name="T7" fmla="*/ 316502 h 83"/>
                  <a:gd name="T8" fmla="*/ 42771 w 58"/>
                  <a:gd name="T9" fmla="*/ 213852 h 83"/>
                  <a:gd name="T10" fmla="*/ 17108 w 58"/>
                  <a:gd name="T11" fmla="*/ 171082 h 83"/>
                  <a:gd name="T12" fmla="*/ 76987 w 58"/>
                  <a:gd name="T13" fmla="*/ 136866 h 83"/>
                  <a:gd name="T14" fmla="*/ 196744 w 58"/>
                  <a:gd name="T15" fmla="*/ 51325 h 83"/>
                  <a:gd name="T16" fmla="*/ 282285 w 58"/>
                  <a:gd name="T17" fmla="*/ 0 h 83"/>
                  <a:gd name="T18" fmla="*/ 307948 w 58"/>
                  <a:gd name="T19" fmla="*/ 17108 h 83"/>
                  <a:gd name="T20" fmla="*/ 316502 w 58"/>
                  <a:gd name="T21" fmla="*/ 68433 h 83"/>
                  <a:gd name="T22" fmla="*/ 342164 w 58"/>
                  <a:gd name="T23" fmla="*/ 59879 h 83"/>
                  <a:gd name="T24" fmla="*/ 350718 w 58"/>
                  <a:gd name="T25" fmla="*/ 25662 h 83"/>
                  <a:gd name="T26" fmla="*/ 376381 w 58"/>
                  <a:gd name="T27" fmla="*/ 59879 h 83"/>
                  <a:gd name="T28" fmla="*/ 444813 w 58"/>
                  <a:gd name="T29" fmla="*/ 51325 h 83"/>
                  <a:gd name="T30" fmla="*/ 470476 w 58"/>
                  <a:gd name="T31" fmla="*/ 68433 h 83"/>
                  <a:gd name="T32" fmla="*/ 436259 w 58"/>
                  <a:gd name="T33" fmla="*/ 111203 h 83"/>
                  <a:gd name="T34" fmla="*/ 487584 w 58"/>
                  <a:gd name="T35" fmla="*/ 205298 h 83"/>
                  <a:gd name="T36" fmla="*/ 496138 w 58"/>
                  <a:gd name="T37" fmla="*/ 205298 h 83"/>
                  <a:gd name="T38" fmla="*/ 479030 w 58"/>
                  <a:gd name="T39" fmla="*/ 230961 h 83"/>
                  <a:gd name="T40" fmla="*/ 410597 w 58"/>
                  <a:gd name="T41" fmla="*/ 273731 h 83"/>
                  <a:gd name="T42" fmla="*/ 367826 w 58"/>
                  <a:gd name="T43" fmla="*/ 325056 h 83"/>
                  <a:gd name="T44" fmla="*/ 376381 w 58"/>
                  <a:gd name="T45" fmla="*/ 367826 h 83"/>
                  <a:gd name="T46" fmla="*/ 316502 w 58"/>
                  <a:gd name="T47" fmla="*/ 487583 h 83"/>
                  <a:gd name="T48" fmla="*/ 273731 w 58"/>
                  <a:gd name="T49" fmla="*/ 547462 h 83"/>
                  <a:gd name="T50" fmla="*/ 282285 w 58"/>
                  <a:gd name="T51" fmla="*/ 590233 h 83"/>
                  <a:gd name="T52" fmla="*/ 273731 w 58"/>
                  <a:gd name="T53" fmla="*/ 650111 h 83"/>
                  <a:gd name="T54" fmla="*/ 333610 w 58"/>
                  <a:gd name="T55" fmla="*/ 658665 h 83"/>
                  <a:gd name="T56" fmla="*/ 282285 w 58"/>
                  <a:gd name="T57" fmla="*/ 658665 h 83"/>
                  <a:gd name="T58" fmla="*/ 239515 w 58"/>
                  <a:gd name="T59" fmla="*/ 692882 h 83"/>
                  <a:gd name="T60" fmla="*/ 205298 w 58"/>
                  <a:gd name="T61" fmla="*/ 684328 h 83"/>
                  <a:gd name="T62" fmla="*/ 111203 w 58"/>
                  <a:gd name="T63" fmla="*/ 709990 h 83"/>
                  <a:gd name="T64" fmla="*/ 94095 w 58"/>
                  <a:gd name="T65" fmla="*/ 684328 h 83"/>
                  <a:gd name="T66" fmla="*/ 136866 w 58"/>
                  <a:gd name="T67" fmla="*/ 624449 h 83"/>
                  <a:gd name="T68" fmla="*/ 111203 w 58"/>
                  <a:gd name="T69" fmla="*/ 607341 h 83"/>
                  <a:gd name="T70" fmla="*/ 59879 w 58"/>
                  <a:gd name="T71" fmla="*/ 615895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
                  <a:gd name="T109" fmla="*/ 0 h 83"/>
                  <a:gd name="T110" fmla="*/ 58 w 58"/>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 h="83">
                    <a:moveTo>
                      <a:pt x="7" y="70"/>
                    </a:moveTo>
                    <a:lnTo>
                      <a:pt x="6" y="69"/>
                    </a:lnTo>
                    <a:lnTo>
                      <a:pt x="6" y="62"/>
                    </a:lnTo>
                    <a:lnTo>
                      <a:pt x="7" y="58"/>
                    </a:lnTo>
                    <a:lnTo>
                      <a:pt x="5" y="56"/>
                    </a:lnTo>
                    <a:lnTo>
                      <a:pt x="3" y="49"/>
                    </a:lnTo>
                    <a:lnTo>
                      <a:pt x="0" y="41"/>
                    </a:lnTo>
                    <a:lnTo>
                      <a:pt x="0" y="37"/>
                    </a:lnTo>
                    <a:lnTo>
                      <a:pt x="5" y="31"/>
                    </a:lnTo>
                    <a:lnTo>
                      <a:pt x="5" y="25"/>
                    </a:lnTo>
                    <a:lnTo>
                      <a:pt x="4" y="22"/>
                    </a:lnTo>
                    <a:lnTo>
                      <a:pt x="2" y="20"/>
                    </a:lnTo>
                    <a:lnTo>
                      <a:pt x="6" y="16"/>
                    </a:lnTo>
                    <a:lnTo>
                      <a:pt x="9" y="16"/>
                    </a:lnTo>
                    <a:lnTo>
                      <a:pt x="15" y="11"/>
                    </a:lnTo>
                    <a:lnTo>
                      <a:pt x="23" y="6"/>
                    </a:lnTo>
                    <a:lnTo>
                      <a:pt x="28" y="5"/>
                    </a:lnTo>
                    <a:lnTo>
                      <a:pt x="33" y="0"/>
                    </a:lnTo>
                    <a:lnTo>
                      <a:pt x="36" y="1"/>
                    </a:lnTo>
                    <a:lnTo>
                      <a:pt x="36" y="2"/>
                    </a:lnTo>
                    <a:lnTo>
                      <a:pt x="36" y="7"/>
                    </a:lnTo>
                    <a:lnTo>
                      <a:pt x="37" y="8"/>
                    </a:lnTo>
                    <a:lnTo>
                      <a:pt x="38" y="8"/>
                    </a:lnTo>
                    <a:lnTo>
                      <a:pt x="40" y="7"/>
                    </a:lnTo>
                    <a:lnTo>
                      <a:pt x="40" y="4"/>
                    </a:lnTo>
                    <a:lnTo>
                      <a:pt x="41" y="3"/>
                    </a:lnTo>
                    <a:lnTo>
                      <a:pt x="43" y="5"/>
                    </a:lnTo>
                    <a:lnTo>
                      <a:pt x="44" y="7"/>
                    </a:lnTo>
                    <a:lnTo>
                      <a:pt x="49" y="7"/>
                    </a:lnTo>
                    <a:lnTo>
                      <a:pt x="52" y="6"/>
                    </a:lnTo>
                    <a:lnTo>
                      <a:pt x="55" y="6"/>
                    </a:lnTo>
                    <a:lnTo>
                      <a:pt x="55" y="8"/>
                    </a:lnTo>
                    <a:lnTo>
                      <a:pt x="51" y="12"/>
                    </a:lnTo>
                    <a:lnTo>
                      <a:pt x="51" y="13"/>
                    </a:lnTo>
                    <a:lnTo>
                      <a:pt x="57" y="21"/>
                    </a:lnTo>
                    <a:lnTo>
                      <a:pt x="57" y="24"/>
                    </a:lnTo>
                    <a:lnTo>
                      <a:pt x="58" y="24"/>
                    </a:lnTo>
                    <a:lnTo>
                      <a:pt x="57" y="24"/>
                    </a:lnTo>
                    <a:lnTo>
                      <a:pt x="56" y="27"/>
                    </a:lnTo>
                    <a:lnTo>
                      <a:pt x="51" y="32"/>
                    </a:lnTo>
                    <a:lnTo>
                      <a:pt x="48" y="32"/>
                    </a:lnTo>
                    <a:lnTo>
                      <a:pt x="43" y="35"/>
                    </a:lnTo>
                    <a:lnTo>
                      <a:pt x="43" y="38"/>
                    </a:lnTo>
                    <a:lnTo>
                      <a:pt x="44" y="40"/>
                    </a:lnTo>
                    <a:lnTo>
                      <a:pt x="44" y="43"/>
                    </a:lnTo>
                    <a:lnTo>
                      <a:pt x="37" y="49"/>
                    </a:lnTo>
                    <a:lnTo>
                      <a:pt x="37" y="57"/>
                    </a:lnTo>
                    <a:lnTo>
                      <a:pt x="33" y="62"/>
                    </a:lnTo>
                    <a:lnTo>
                      <a:pt x="32" y="64"/>
                    </a:lnTo>
                    <a:lnTo>
                      <a:pt x="33" y="66"/>
                    </a:lnTo>
                    <a:lnTo>
                      <a:pt x="33" y="69"/>
                    </a:lnTo>
                    <a:lnTo>
                      <a:pt x="32" y="71"/>
                    </a:lnTo>
                    <a:lnTo>
                      <a:pt x="32" y="76"/>
                    </a:lnTo>
                    <a:lnTo>
                      <a:pt x="33" y="77"/>
                    </a:lnTo>
                    <a:lnTo>
                      <a:pt x="39" y="77"/>
                    </a:lnTo>
                    <a:lnTo>
                      <a:pt x="33" y="77"/>
                    </a:lnTo>
                    <a:lnTo>
                      <a:pt x="32" y="79"/>
                    </a:lnTo>
                    <a:lnTo>
                      <a:pt x="28" y="81"/>
                    </a:lnTo>
                    <a:lnTo>
                      <a:pt x="26" y="80"/>
                    </a:lnTo>
                    <a:lnTo>
                      <a:pt x="24" y="80"/>
                    </a:lnTo>
                    <a:lnTo>
                      <a:pt x="16" y="83"/>
                    </a:lnTo>
                    <a:lnTo>
                      <a:pt x="13" y="83"/>
                    </a:lnTo>
                    <a:lnTo>
                      <a:pt x="11" y="82"/>
                    </a:lnTo>
                    <a:lnTo>
                      <a:pt x="11" y="80"/>
                    </a:lnTo>
                    <a:lnTo>
                      <a:pt x="16" y="74"/>
                    </a:lnTo>
                    <a:lnTo>
                      <a:pt x="16" y="73"/>
                    </a:lnTo>
                    <a:lnTo>
                      <a:pt x="16" y="71"/>
                    </a:lnTo>
                    <a:lnTo>
                      <a:pt x="13" y="71"/>
                    </a:lnTo>
                    <a:lnTo>
                      <a:pt x="11" y="72"/>
                    </a:lnTo>
                    <a:lnTo>
                      <a:pt x="7" y="72"/>
                    </a:lnTo>
                    <a:lnTo>
                      <a:pt x="7" y="70"/>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grpSp>
        <p:sp>
          <p:nvSpPr>
            <p:cNvPr id="31" name="Freeform 36"/>
            <p:cNvSpPr/>
            <p:nvPr/>
          </p:nvSpPr>
          <p:spPr bwMode="auto">
            <a:xfrm>
              <a:off x="5080584" y="3416346"/>
              <a:ext cx="573125" cy="684327"/>
            </a:xfrm>
            <a:custGeom>
              <a:avLst/>
              <a:gdLst>
                <a:gd name="T0" fmla="*/ 111203 w 67"/>
                <a:gd name="T1" fmla="*/ 521799 h 80"/>
                <a:gd name="T2" fmla="*/ 94095 w 67"/>
                <a:gd name="T3" fmla="*/ 487583 h 80"/>
                <a:gd name="T4" fmla="*/ 68433 w 67"/>
                <a:gd name="T5" fmla="*/ 376380 h 80"/>
                <a:gd name="T6" fmla="*/ 25662 w 67"/>
                <a:gd name="T7" fmla="*/ 393488 h 80"/>
                <a:gd name="T8" fmla="*/ 0 w 67"/>
                <a:gd name="T9" fmla="*/ 367826 h 80"/>
                <a:gd name="T10" fmla="*/ 34216 w 67"/>
                <a:gd name="T11" fmla="*/ 359272 h 80"/>
                <a:gd name="T12" fmla="*/ 68433 w 67"/>
                <a:gd name="T13" fmla="*/ 325055 h 80"/>
                <a:gd name="T14" fmla="*/ 51325 w 67"/>
                <a:gd name="T15" fmla="*/ 256623 h 80"/>
                <a:gd name="T16" fmla="*/ 42771 w 67"/>
                <a:gd name="T17" fmla="*/ 136865 h 80"/>
                <a:gd name="T18" fmla="*/ 76987 w 67"/>
                <a:gd name="T19" fmla="*/ 111203 h 80"/>
                <a:gd name="T20" fmla="*/ 111203 w 67"/>
                <a:gd name="T21" fmla="*/ 68433 h 80"/>
                <a:gd name="T22" fmla="*/ 179636 w 67"/>
                <a:gd name="T23" fmla="*/ 51325 h 80"/>
                <a:gd name="T24" fmla="*/ 162528 w 67"/>
                <a:gd name="T25" fmla="*/ 17108 h 80"/>
                <a:gd name="T26" fmla="*/ 188190 w 67"/>
                <a:gd name="T27" fmla="*/ 0 h 80"/>
                <a:gd name="T28" fmla="*/ 256623 w 67"/>
                <a:gd name="T29" fmla="*/ 17108 h 80"/>
                <a:gd name="T30" fmla="*/ 393489 w 67"/>
                <a:gd name="T31" fmla="*/ 76987 h 80"/>
                <a:gd name="T32" fmla="*/ 419151 w 67"/>
                <a:gd name="T33" fmla="*/ 85541 h 80"/>
                <a:gd name="T34" fmla="*/ 453367 w 67"/>
                <a:gd name="T35" fmla="*/ 68433 h 80"/>
                <a:gd name="T36" fmla="*/ 496138 w 67"/>
                <a:gd name="T37" fmla="*/ 94095 h 80"/>
                <a:gd name="T38" fmla="*/ 547463 w 67"/>
                <a:gd name="T39" fmla="*/ 145419 h 80"/>
                <a:gd name="T40" fmla="*/ 556017 w 67"/>
                <a:gd name="T41" fmla="*/ 222406 h 80"/>
                <a:gd name="T42" fmla="*/ 513246 w 67"/>
                <a:gd name="T43" fmla="*/ 307947 h 80"/>
                <a:gd name="T44" fmla="*/ 556017 w 67"/>
                <a:gd name="T45" fmla="*/ 436258 h 80"/>
                <a:gd name="T46" fmla="*/ 564571 w 67"/>
                <a:gd name="T47" fmla="*/ 487583 h 80"/>
                <a:gd name="T48" fmla="*/ 573125 w 67"/>
                <a:gd name="T49" fmla="*/ 556016 h 80"/>
                <a:gd name="T50" fmla="*/ 453367 w 67"/>
                <a:gd name="T51" fmla="*/ 573124 h 80"/>
                <a:gd name="T52" fmla="*/ 479030 w 67"/>
                <a:gd name="T53" fmla="*/ 607340 h 80"/>
                <a:gd name="T54" fmla="*/ 461922 w 67"/>
                <a:gd name="T55" fmla="*/ 633002 h 80"/>
                <a:gd name="T56" fmla="*/ 427705 w 67"/>
                <a:gd name="T57" fmla="*/ 598786 h 80"/>
                <a:gd name="T58" fmla="*/ 384935 w 67"/>
                <a:gd name="T59" fmla="*/ 615894 h 80"/>
                <a:gd name="T60" fmla="*/ 359272 w 67"/>
                <a:gd name="T61" fmla="*/ 675773 h 80"/>
                <a:gd name="T62" fmla="*/ 350718 w 67"/>
                <a:gd name="T63" fmla="*/ 684327 h 80"/>
                <a:gd name="T64" fmla="*/ 342164 w 67"/>
                <a:gd name="T65" fmla="*/ 667219 h 80"/>
                <a:gd name="T66" fmla="*/ 316502 w 67"/>
                <a:gd name="T67" fmla="*/ 675773 h 80"/>
                <a:gd name="T68" fmla="*/ 290840 w 67"/>
                <a:gd name="T69" fmla="*/ 658665 h 80"/>
                <a:gd name="T70" fmla="*/ 282285 w 67"/>
                <a:gd name="T71" fmla="*/ 633002 h 80"/>
                <a:gd name="T72" fmla="*/ 248069 w 67"/>
                <a:gd name="T73" fmla="*/ 624448 h 80"/>
                <a:gd name="T74" fmla="*/ 282285 w 67"/>
                <a:gd name="T75" fmla="*/ 547462 h 80"/>
                <a:gd name="T76" fmla="*/ 265177 w 67"/>
                <a:gd name="T77" fmla="*/ 530353 h 80"/>
                <a:gd name="T78" fmla="*/ 248069 w 67"/>
                <a:gd name="T79" fmla="*/ 479029 h 80"/>
                <a:gd name="T80" fmla="*/ 205298 w 67"/>
                <a:gd name="T81" fmla="*/ 487583 h 80"/>
                <a:gd name="T82" fmla="*/ 153974 w 67"/>
                <a:gd name="T83" fmla="*/ 513245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80"/>
                <a:gd name="T128" fmla="*/ 67 w 67"/>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80">
                  <a:moveTo>
                    <a:pt x="11" y="61"/>
                  </a:moveTo>
                  <a:lnTo>
                    <a:pt x="13" y="61"/>
                  </a:lnTo>
                  <a:lnTo>
                    <a:pt x="12" y="59"/>
                  </a:lnTo>
                  <a:lnTo>
                    <a:pt x="11" y="57"/>
                  </a:lnTo>
                  <a:lnTo>
                    <a:pt x="8" y="54"/>
                  </a:lnTo>
                  <a:lnTo>
                    <a:pt x="8" y="44"/>
                  </a:lnTo>
                  <a:lnTo>
                    <a:pt x="5" y="44"/>
                  </a:lnTo>
                  <a:lnTo>
                    <a:pt x="3" y="46"/>
                  </a:lnTo>
                  <a:lnTo>
                    <a:pt x="0" y="46"/>
                  </a:lnTo>
                  <a:lnTo>
                    <a:pt x="0" y="43"/>
                  </a:lnTo>
                  <a:lnTo>
                    <a:pt x="2" y="42"/>
                  </a:lnTo>
                  <a:lnTo>
                    <a:pt x="4" y="42"/>
                  </a:lnTo>
                  <a:lnTo>
                    <a:pt x="6" y="40"/>
                  </a:lnTo>
                  <a:lnTo>
                    <a:pt x="8" y="38"/>
                  </a:lnTo>
                  <a:lnTo>
                    <a:pt x="8" y="35"/>
                  </a:lnTo>
                  <a:lnTo>
                    <a:pt x="6" y="30"/>
                  </a:lnTo>
                  <a:lnTo>
                    <a:pt x="6" y="18"/>
                  </a:lnTo>
                  <a:lnTo>
                    <a:pt x="5" y="16"/>
                  </a:lnTo>
                  <a:lnTo>
                    <a:pt x="7" y="16"/>
                  </a:lnTo>
                  <a:lnTo>
                    <a:pt x="9" y="13"/>
                  </a:lnTo>
                  <a:lnTo>
                    <a:pt x="10" y="11"/>
                  </a:lnTo>
                  <a:lnTo>
                    <a:pt x="13" y="8"/>
                  </a:lnTo>
                  <a:lnTo>
                    <a:pt x="19" y="8"/>
                  </a:lnTo>
                  <a:lnTo>
                    <a:pt x="21" y="6"/>
                  </a:lnTo>
                  <a:lnTo>
                    <a:pt x="21" y="4"/>
                  </a:lnTo>
                  <a:lnTo>
                    <a:pt x="19" y="2"/>
                  </a:lnTo>
                  <a:lnTo>
                    <a:pt x="19" y="1"/>
                  </a:lnTo>
                  <a:lnTo>
                    <a:pt x="22" y="0"/>
                  </a:lnTo>
                  <a:lnTo>
                    <a:pt x="27" y="2"/>
                  </a:lnTo>
                  <a:lnTo>
                    <a:pt x="30" y="2"/>
                  </a:lnTo>
                  <a:lnTo>
                    <a:pt x="42" y="9"/>
                  </a:lnTo>
                  <a:lnTo>
                    <a:pt x="46" y="9"/>
                  </a:lnTo>
                  <a:lnTo>
                    <a:pt x="47" y="8"/>
                  </a:lnTo>
                  <a:lnTo>
                    <a:pt x="49" y="10"/>
                  </a:lnTo>
                  <a:lnTo>
                    <a:pt x="51" y="11"/>
                  </a:lnTo>
                  <a:lnTo>
                    <a:pt x="53" y="8"/>
                  </a:lnTo>
                  <a:lnTo>
                    <a:pt x="55" y="10"/>
                  </a:lnTo>
                  <a:lnTo>
                    <a:pt x="58" y="11"/>
                  </a:lnTo>
                  <a:lnTo>
                    <a:pt x="62" y="15"/>
                  </a:lnTo>
                  <a:lnTo>
                    <a:pt x="64" y="17"/>
                  </a:lnTo>
                  <a:lnTo>
                    <a:pt x="65" y="20"/>
                  </a:lnTo>
                  <a:lnTo>
                    <a:pt x="65" y="26"/>
                  </a:lnTo>
                  <a:lnTo>
                    <a:pt x="60" y="32"/>
                  </a:lnTo>
                  <a:lnTo>
                    <a:pt x="60" y="36"/>
                  </a:lnTo>
                  <a:lnTo>
                    <a:pt x="63" y="44"/>
                  </a:lnTo>
                  <a:lnTo>
                    <a:pt x="65" y="51"/>
                  </a:lnTo>
                  <a:lnTo>
                    <a:pt x="67" y="53"/>
                  </a:lnTo>
                  <a:lnTo>
                    <a:pt x="66" y="57"/>
                  </a:lnTo>
                  <a:lnTo>
                    <a:pt x="66" y="64"/>
                  </a:lnTo>
                  <a:lnTo>
                    <a:pt x="67" y="65"/>
                  </a:lnTo>
                  <a:lnTo>
                    <a:pt x="67" y="67"/>
                  </a:lnTo>
                  <a:lnTo>
                    <a:pt x="53" y="67"/>
                  </a:lnTo>
                  <a:lnTo>
                    <a:pt x="53" y="68"/>
                  </a:lnTo>
                  <a:lnTo>
                    <a:pt x="56" y="71"/>
                  </a:lnTo>
                  <a:lnTo>
                    <a:pt x="56" y="72"/>
                  </a:lnTo>
                  <a:lnTo>
                    <a:pt x="54" y="74"/>
                  </a:lnTo>
                  <a:lnTo>
                    <a:pt x="53" y="75"/>
                  </a:lnTo>
                  <a:lnTo>
                    <a:pt x="50" y="70"/>
                  </a:lnTo>
                  <a:lnTo>
                    <a:pt x="46" y="70"/>
                  </a:lnTo>
                  <a:lnTo>
                    <a:pt x="45" y="72"/>
                  </a:lnTo>
                  <a:lnTo>
                    <a:pt x="43" y="78"/>
                  </a:lnTo>
                  <a:lnTo>
                    <a:pt x="42" y="79"/>
                  </a:lnTo>
                  <a:lnTo>
                    <a:pt x="42" y="80"/>
                  </a:lnTo>
                  <a:lnTo>
                    <a:pt x="41" y="80"/>
                  </a:lnTo>
                  <a:lnTo>
                    <a:pt x="41" y="79"/>
                  </a:lnTo>
                  <a:lnTo>
                    <a:pt x="40" y="78"/>
                  </a:lnTo>
                  <a:lnTo>
                    <a:pt x="38" y="78"/>
                  </a:lnTo>
                  <a:lnTo>
                    <a:pt x="37" y="79"/>
                  </a:lnTo>
                  <a:lnTo>
                    <a:pt x="35" y="79"/>
                  </a:lnTo>
                  <a:lnTo>
                    <a:pt x="34" y="77"/>
                  </a:lnTo>
                  <a:lnTo>
                    <a:pt x="34" y="75"/>
                  </a:lnTo>
                  <a:lnTo>
                    <a:pt x="33" y="74"/>
                  </a:lnTo>
                  <a:lnTo>
                    <a:pt x="30" y="74"/>
                  </a:lnTo>
                  <a:lnTo>
                    <a:pt x="29" y="73"/>
                  </a:lnTo>
                  <a:lnTo>
                    <a:pt x="29" y="70"/>
                  </a:lnTo>
                  <a:lnTo>
                    <a:pt x="33" y="64"/>
                  </a:lnTo>
                  <a:lnTo>
                    <a:pt x="33" y="62"/>
                  </a:lnTo>
                  <a:lnTo>
                    <a:pt x="31" y="62"/>
                  </a:lnTo>
                  <a:lnTo>
                    <a:pt x="29" y="59"/>
                  </a:lnTo>
                  <a:lnTo>
                    <a:pt x="29" y="56"/>
                  </a:lnTo>
                  <a:lnTo>
                    <a:pt x="26" y="56"/>
                  </a:lnTo>
                  <a:lnTo>
                    <a:pt x="24" y="57"/>
                  </a:lnTo>
                  <a:lnTo>
                    <a:pt x="22" y="57"/>
                  </a:lnTo>
                  <a:lnTo>
                    <a:pt x="18" y="60"/>
                  </a:lnTo>
                  <a:lnTo>
                    <a:pt x="11" y="61"/>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32" name="Freeform 37"/>
            <p:cNvSpPr/>
            <p:nvPr/>
          </p:nvSpPr>
          <p:spPr bwMode="auto">
            <a:xfrm>
              <a:off x="5628046" y="2073353"/>
              <a:ext cx="265177" cy="290839"/>
            </a:xfrm>
            <a:custGeom>
              <a:avLst/>
              <a:gdLst>
                <a:gd name="T0" fmla="*/ 153974 w 31"/>
                <a:gd name="T1" fmla="*/ 230960 h 34"/>
                <a:gd name="T2" fmla="*/ 162528 w 31"/>
                <a:gd name="T3" fmla="*/ 256623 h 34"/>
                <a:gd name="T4" fmla="*/ 205298 w 31"/>
                <a:gd name="T5" fmla="*/ 290839 h 34"/>
                <a:gd name="T6" fmla="*/ 213852 w 31"/>
                <a:gd name="T7" fmla="*/ 290839 h 34"/>
                <a:gd name="T8" fmla="*/ 222407 w 31"/>
                <a:gd name="T9" fmla="*/ 239514 h 34"/>
                <a:gd name="T10" fmla="*/ 265177 w 31"/>
                <a:gd name="T11" fmla="*/ 213852 h 34"/>
                <a:gd name="T12" fmla="*/ 239515 w 31"/>
                <a:gd name="T13" fmla="*/ 196744 h 34"/>
                <a:gd name="T14" fmla="*/ 205298 w 31"/>
                <a:gd name="T15" fmla="*/ 162528 h 34"/>
                <a:gd name="T16" fmla="*/ 205298 w 31"/>
                <a:gd name="T17" fmla="*/ 136865 h 34"/>
                <a:gd name="T18" fmla="*/ 171082 w 31"/>
                <a:gd name="T19" fmla="*/ 85541 h 34"/>
                <a:gd name="T20" fmla="*/ 171082 w 31"/>
                <a:gd name="T21" fmla="*/ 25662 h 34"/>
                <a:gd name="T22" fmla="*/ 136866 w 31"/>
                <a:gd name="T23" fmla="*/ 25662 h 34"/>
                <a:gd name="T24" fmla="*/ 119757 w 31"/>
                <a:gd name="T25" fmla="*/ 0 h 34"/>
                <a:gd name="T26" fmla="*/ 94095 w 31"/>
                <a:gd name="T27" fmla="*/ 0 h 34"/>
                <a:gd name="T28" fmla="*/ 85541 w 31"/>
                <a:gd name="T29" fmla="*/ 17108 h 34"/>
                <a:gd name="T30" fmla="*/ 85541 w 31"/>
                <a:gd name="T31" fmla="*/ 34216 h 34"/>
                <a:gd name="T32" fmla="*/ 59879 w 31"/>
                <a:gd name="T33" fmla="*/ 59879 h 34"/>
                <a:gd name="T34" fmla="*/ 42770 w 31"/>
                <a:gd name="T35" fmla="*/ 59879 h 34"/>
                <a:gd name="T36" fmla="*/ 34216 w 31"/>
                <a:gd name="T37" fmla="*/ 76987 h 34"/>
                <a:gd name="T38" fmla="*/ 42770 w 31"/>
                <a:gd name="T39" fmla="*/ 85541 h 34"/>
                <a:gd name="T40" fmla="*/ 42770 w 31"/>
                <a:gd name="T41" fmla="*/ 119757 h 34"/>
                <a:gd name="T42" fmla="*/ 0 w 31"/>
                <a:gd name="T43" fmla="*/ 136865 h 34"/>
                <a:gd name="T44" fmla="*/ 0 w 31"/>
                <a:gd name="T45" fmla="*/ 179636 h 34"/>
                <a:gd name="T46" fmla="*/ 68433 w 31"/>
                <a:gd name="T47" fmla="*/ 179636 h 34"/>
                <a:gd name="T48" fmla="*/ 85541 w 31"/>
                <a:gd name="T49" fmla="*/ 153974 h 34"/>
                <a:gd name="T50" fmla="*/ 111203 w 31"/>
                <a:gd name="T51" fmla="*/ 153974 h 34"/>
                <a:gd name="T52" fmla="*/ 153974 w 31"/>
                <a:gd name="T53" fmla="*/ 196744 h 34"/>
                <a:gd name="T54" fmla="*/ 153974 w 31"/>
                <a:gd name="T55" fmla="*/ 230960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
                <a:gd name="T85" fmla="*/ 0 h 34"/>
                <a:gd name="T86" fmla="*/ 31 w 31"/>
                <a:gd name="T87" fmla="*/ 34 h 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 h="34">
                  <a:moveTo>
                    <a:pt x="18" y="27"/>
                  </a:moveTo>
                  <a:lnTo>
                    <a:pt x="19" y="30"/>
                  </a:lnTo>
                  <a:lnTo>
                    <a:pt x="24" y="34"/>
                  </a:lnTo>
                  <a:lnTo>
                    <a:pt x="25" y="34"/>
                  </a:lnTo>
                  <a:lnTo>
                    <a:pt x="26" y="28"/>
                  </a:lnTo>
                  <a:lnTo>
                    <a:pt x="31" y="25"/>
                  </a:lnTo>
                  <a:lnTo>
                    <a:pt x="28" y="23"/>
                  </a:lnTo>
                  <a:lnTo>
                    <a:pt x="24" y="19"/>
                  </a:lnTo>
                  <a:lnTo>
                    <a:pt x="24" y="16"/>
                  </a:lnTo>
                  <a:lnTo>
                    <a:pt x="20" y="10"/>
                  </a:lnTo>
                  <a:lnTo>
                    <a:pt x="20" y="3"/>
                  </a:lnTo>
                  <a:lnTo>
                    <a:pt x="16" y="3"/>
                  </a:lnTo>
                  <a:lnTo>
                    <a:pt x="14" y="0"/>
                  </a:lnTo>
                  <a:lnTo>
                    <a:pt x="11" y="0"/>
                  </a:lnTo>
                  <a:lnTo>
                    <a:pt x="10" y="2"/>
                  </a:lnTo>
                  <a:lnTo>
                    <a:pt x="10" y="4"/>
                  </a:lnTo>
                  <a:lnTo>
                    <a:pt x="7" y="7"/>
                  </a:lnTo>
                  <a:lnTo>
                    <a:pt x="5" y="7"/>
                  </a:lnTo>
                  <a:lnTo>
                    <a:pt x="4" y="9"/>
                  </a:lnTo>
                  <a:lnTo>
                    <a:pt x="5" y="10"/>
                  </a:lnTo>
                  <a:lnTo>
                    <a:pt x="5" y="14"/>
                  </a:lnTo>
                  <a:lnTo>
                    <a:pt x="0" y="16"/>
                  </a:lnTo>
                  <a:lnTo>
                    <a:pt x="0" y="21"/>
                  </a:lnTo>
                  <a:lnTo>
                    <a:pt x="8" y="21"/>
                  </a:lnTo>
                  <a:lnTo>
                    <a:pt x="10" y="18"/>
                  </a:lnTo>
                  <a:lnTo>
                    <a:pt x="13" y="18"/>
                  </a:lnTo>
                  <a:lnTo>
                    <a:pt x="18" y="23"/>
                  </a:lnTo>
                  <a:lnTo>
                    <a:pt x="18" y="27"/>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sp>
          <p:nvSpPr>
            <p:cNvPr id="33" name="Freeform 38"/>
            <p:cNvSpPr/>
            <p:nvPr/>
          </p:nvSpPr>
          <p:spPr bwMode="auto">
            <a:xfrm>
              <a:off x="6329482" y="3168277"/>
              <a:ext cx="59879" cy="68433"/>
            </a:xfrm>
            <a:custGeom>
              <a:avLst/>
              <a:gdLst>
                <a:gd name="T0" fmla="*/ 0 w 7"/>
                <a:gd name="T1" fmla="*/ 8554 h 8"/>
                <a:gd name="T2" fmla="*/ 0 w 7"/>
                <a:gd name="T3" fmla="*/ 42771 h 8"/>
                <a:gd name="T4" fmla="*/ 34217 w 7"/>
                <a:gd name="T5" fmla="*/ 68433 h 8"/>
                <a:gd name="T6" fmla="*/ 59879 w 7"/>
                <a:gd name="T7" fmla="*/ 42771 h 8"/>
                <a:gd name="T8" fmla="*/ 59879 w 7"/>
                <a:gd name="T9" fmla="*/ 17108 h 8"/>
                <a:gd name="T10" fmla="*/ 8554 w 7"/>
                <a:gd name="T11" fmla="*/ 0 h 8"/>
                <a:gd name="T12" fmla="*/ 0 w 7"/>
                <a:gd name="T13" fmla="*/ 8554 h 8"/>
                <a:gd name="T14" fmla="*/ 0 60000 65536"/>
                <a:gd name="T15" fmla="*/ 0 60000 65536"/>
                <a:gd name="T16" fmla="*/ 0 60000 65536"/>
                <a:gd name="T17" fmla="*/ 0 60000 65536"/>
                <a:gd name="T18" fmla="*/ 0 60000 65536"/>
                <a:gd name="T19" fmla="*/ 0 60000 65536"/>
                <a:gd name="T20" fmla="*/ 0 60000 65536"/>
                <a:gd name="T21" fmla="*/ 0 w 7"/>
                <a:gd name="T22" fmla="*/ 0 h 8"/>
                <a:gd name="T23" fmla="*/ 7 w 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8">
                  <a:moveTo>
                    <a:pt x="0" y="1"/>
                  </a:moveTo>
                  <a:lnTo>
                    <a:pt x="0" y="5"/>
                  </a:lnTo>
                  <a:lnTo>
                    <a:pt x="4" y="8"/>
                  </a:lnTo>
                  <a:lnTo>
                    <a:pt x="7" y="5"/>
                  </a:lnTo>
                  <a:lnTo>
                    <a:pt x="7" y="2"/>
                  </a:lnTo>
                  <a:lnTo>
                    <a:pt x="1" y="0"/>
                  </a:lnTo>
                  <a:lnTo>
                    <a:pt x="0" y="1"/>
                  </a:lnTo>
                </a:path>
              </a:pathLst>
            </a:custGeom>
            <a:grpFill/>
            <a:ln w="6350">
              <a:solidFill>
                <a:schemeClr val="bg1">
                  <a:alpha val="79999"/>
                </a:schemeClr>
              </a:solidFill>
              <a:prstDash val="sysDash"/>
              <a:round/>
            </a:ln>
          </p:spPr>
          <p:txBody>
            <a:bodyPr/>
            <a:lstStyle/>
            <a:p>
              <a:pPr eaLnBrk="1" fontAlgn="auto" hangingPunct="1">
                <a:spcBef>
                  <a:spcPts val="0"/>
                </a:spcBef>
                <a:spcAft>
                  <a:spcPts val="0"/>
                </a:spcAft>
                <a:defRPr/>
              </a:pPr>
              <a:endParaRPr lang="zh-CN" altLang="en-US" sz="1350">
                <a:latin typeface="+mn-lt"/>
                <a:ea typeface="+mn-ea"/>
              </a:endParaRPr>
            </a:p>
          </p:txBody>
        </p:sp>
      </p:grpSp>
      <p:grpSp>
        <p:nvGrpSpPr>
          <p:cNvPr id="40" name="组合 39"/>
          <p:cNvGrpSpPr/>
          <p:nvPr/>
        </p:nvGrpSpPr>
        <p:grpSpPr bwMode="auto">
          <a:xfrm>
            <a:off x="2482850" y="1617663"/>
            <a:ext cx="2501900" cy="2574925"/>
            <a:chOff x="2395287" y="1880865"/>
            <a:chExt cx="2501566" cy="2574591"/>
          </a:xfrm>
        </p:grpSpPr>
        <p:sp>
          <p:nvSpPr>
            <p:cNvPr id="41" name="椭圆 40"/>
            <p:cNvSpPr/>
            <p:nvPr/>
          </p:nvSpPr>
          <p:spPr>
            <a:xfrm>
              <a:off x="4776219" y="1880865"/>
              <a:ext cx="120634" cy="120634"/>
            </a:xfrm>
            <a:prstGeom prst="ellipse">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2" name="椭圆 41"/>
            <p:cNvSpPr/>
            <p:nvPr/>
          </p:nvSpPr>
          <p:spPr>
            <a:xfrm>
              <a:off x="4579395" y="1880865"/>
              <a:ext cx="120634" cy="120634"/>
            </a:xfrm>
            <a:prstGeom prst="ellipse">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 name="椭圆 42"/>
            <p:cNvSpPr/>
            <p:nvPr/>
          </p:nvSpPr>
          <p:spPr>
            <a:xfrm>
              <a:off x="4122256" y="2230070"/>
              <a:ext cx="120634" cy="120634"/>
            </a:xfrm>
            <a:prstGeom prst="ellipse">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4" name="椭圆 43"/>
            <p:cNvSpPr/>
            <p:nvPr/>
          </p:nvSpPr>
          <p:spPr>
            <a:xfrm>
              <a:off x="4033368" y="2680861"/>
              <a:ext cx="120634" cy="120634"/>
            </a:xfrm>
            <a:prstGeom prst="ellipse">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椭圆 44"/>
            <p:cNvSpPr/>
            <p:nvPr/>
          </p:nvSpPr>
          <p:spPr>
            <a:xfrm>
              <a:off x="4284160" y="3042764"/>
              <a:ext cx="120634" cy="119047"/>
            </a:xfrm>
            <a:prstGeom prst="ellipse">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6" name="椭圆 45"/>
            <p:cNvSpPr/>
            <p:nvPr/>
          </p:nvSpPr>
          <p:spPr>
            <a:xfrm>
              <a:off x="3595277" y="3239589"/>
              <a:ext cx="120634" cy="120634"/>
            </a:xfrm>
            <a:prstGeom prst="ellipse">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7" name="椭圆 46"/>
            <p:cNvSpPr/>
            <p:nvPr/>
          </p:nvSpPr>
          <p:spPr>
            <a:xfrm>
              <a:off x="4223843" y="3601492"/>
              <a:ext cx="120634" cy="120634"/>
            </a:xfrm>
            <a:prstGeom prst="ellipse">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8" name="椭圆 47"/>
            <p:cNvSpPr/>
            <p:nvPr/>
          </p:nvSpPr>
          <p:spPr>
            <a:xfrm>
              <a:off x="4471460" y="3430064"/>
              <a:ext cx="120634" cy="120634"/>
            </a:xfrm>
            <a:prstGeom prst="ellipse">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椭圆 48"/>
            <p:cNvSpPr/>
            <p:nvPr/>
          </p:nvSpPr>
          <p:spPr>
            <a:xfrm>
              <a:off x="4092098" y="3258636"/>
              <a:ext cx="120634" cy="119047"/>
            </a:xfrm>
            <a:prstGeom prst="ellipse">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0" name="椭圆 49"/>
            <p:cNvSpPr/>
            <p:nvPr/>
          </p:nvSpPr>
          <p:spPr>
            <a:xfrm>
              <a:off x="4433365" y="3277684"/>
              <a:ext cx="120634" cy="120634"/>
            </a:xfrm>
            <a:prstGeom prst="ellipse">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 name="椭圆 50"/>
            <p:cNvSpPr/>
            <p:nvPr/>
          </p:nvSpPr>
          <p:spPr>
            <a:xfrm>
              <a:off x="3814323" y="4191965"/>
              <a:ext cx="120634" cy="120634"/>
            </a:xfrm>
            <a:prstGeom prst="ellipse">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2" name="椭圆 51"/>
            <p:cNvSpPr/>
            <p:nvPr/>
          </p:nvSpPr>
          <p:spPr>
            <a:xfrm>
              <a:off x="3557182" y="4334822"/>
              <a:ext cx="120634" cy="120634"/>
            </a:xfrm>
            <a:prstGeom prst="ellipse">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椭圆 52"/>
            <p:cNvSpPr/>
            <p:nvPr/>
          </p:nvSpPr>
          <p:spPr>
            <a:xfrm>
              <a:off x="2842902" y="3496730"/>
              <a:ext cx="120634" cy="120634"/>
            </a:xfrm>
            <a:prstGeom prst="ellipse">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4" name="椭圆 53"/>
            <p:cNvSpPr/>
            <p:nvPr/>
          </p:nvSpPr>
          <p:spPr>
            <a:xfrm>
              <a:off x="2395287" y="2811019"/>
              <a:ext cx="120634" cy="120634"/>
            </a:xfrm>
            <a:prstGeom prst="ellipse">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5" name="椭圆 54"/>
            <p:cNvSpPr/>
            <p:nvPr/>
          </p:nvSpPr>
          <p:spPr>
            <a:xfrm>
              <a:off x="4428604" y="3582444"/>
              <a:ext cx="119046" cy="120634"/>
            </a:xfrm>
            <a:prstGeom prst="ellipse">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6" name="五角星 55"/>
            <p:cNvSpPr/>
            <p:nvPr/>
          </p:nvSpPr>
          <p:spPr>
            <a:xfrm>
              <a:off x="3779402" y="2250704"/>
              <a:ext cx="255554" cy="255555"/>
            </a:xfrm>
            <a:prstGeom prst="star5">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7" name="椭圆 56"/>
            <p:cNvSpPr/>
            <p:nvPr/>
          </p:nvSpPr>
          <p:spPr>
            <a:xfrm>
              <a:off x="3861941" y="2561814"/>
              <a:ext cx="120634" cy="120634"/>
            </a:xfrm>
            <a:prstGeom prst="ellipse">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58" name="矩形 57"/>
          <p:cNvSpPr>
            <a:spLocks noChangeArrowheads="1"/>
          </p:cNvSpPr>
          <p:nvPr/>
        </p:nvSpPr>
        <p:spPr bwMode="auto">
          <a:xfrm>
            <a:off x="5357547" y="1695141"/>
            <a:ext cx="28360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fontAlgn="auto" hangingPunct="1">
              <a:lnSpc>
                <a:spcPct val="150000"/>
              </a:lnSpc>
              <a:spcBef>
                <a:spcPts val="0"/>
              </a:spcBef>
              <a:spcAft>
                <a:spcPts val="0"/>
              </a:spcAft>
              <a:buClr>
                <a:srgbClr val="0070C0"/>
              </a:buClr>
              <a:defRPr/>
            </a:pPr>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、最大化整合资源</a:t>
            </a:r>
            <a:endParaRPr lang="en-US" altLang="zh-CN" sz="2400" b="1" dirty="0">
              <a:latin typeface="微软雅黑" panose="020B0503020204020204" pitchFamily="34" charset="-122"/>
              <a:ea typeface="微软雅黑" panose="020B0503020204020204" pitchFamily="34" charset="-122"/>
            </a:endParaRPr>
          </a:p>
        </p:txBody>
      </p:sp>
      <p:grpSp>
        <p:nvGrpSpPr>
          <p:cNvPr id="59" name="组合 58"/>
          <p:cNvGrpSpPr/>
          <p:nvPr/>
        </p:nvGrpSpPr>
        <p:grpSpPr>
          <a:xfrm>
            <a:off x="7914395" y="2423928"/>
            <a:ext cx="188830" cy="190379"/>
            <a:chOff x="5147838" y="627535"/>
            <a:chExt cx="2952328" cy="2953991"/>
          </a:xfrm>
          <a:solidFill>
            <a:srgbClr val="D60000"/>
          </a:solidFill>
        </p:grpSpPr>
        <p:grpSp>
          <p:nvGrpSpPr>
            <p:cNvPr id="60" name="组合 59"/>
            <p:cNvGrpSpPr/>
            <p:nvPr/>
          </p:nvGrpSpPr>
          <p:grpSpPr>
            <a:xfrm>
              <a:off x="5147838" y="627535"/>
              <a:ext cx="2952328" cy="2953991"/>
              <a:chOff x="5148064" y="1562909"/>
              <a:chExt cx="1296144" cy="1296874"/>
            </a:xfrm>
            <a:grpFill/>
          </p:grpSpPr>
          <p:sp>
            <p:nvSpPr>
              <p:cNvPr id="62" name="矩形 61"/>
              <p:cNvSpPr/>
              <p:nvPr/>
            </p:nvSpPr>
            <p:spPr>
              <a:xfrm>
                <a:off x="6228182" y="1562909"/>
                <a:ext cx="216026" cy="1296874"/>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3" name="矩形 62"/>
              <p:cNvSpPr/>
              <p:nvPr/>
            </p:nvSpPr>
            <p:spPr>
              <a:xfrm>
                <a:off x="5148064" y="2630564"/>
                <a:ext cx="1080118" cy="229219"/>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61" name="矩形 60"/>
            <p:cNvSpPr/>
            <p:nvPr/>
          </p:nvSpPr>
          <p:spPr>
            <a:xfrm rot="2791031">
              <a:off x="5345399" y="1844930"/>
              <a:ext cx="2736389" cy="495828"/>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64" name="矩形 63"/>
          <p:cNvSpPr/>
          <p:nvPr/>
        </p:nvSpPr>
        <p:spPr>
          <a:xfrm>
            <a:off x="748998" y="338938"/>
            <a:ext cx="1620957" cy="338554"/>
          </a:xfrm>
          <a:prstGeom prst="rect">
            <a:avLst/>
          </a:prstGeom>
        </p:spPr>
        <p:txBody>
          <a:bodyPr wrap="none">
            <a:spAutoFit/>
          </a:bodyPr>
          <a:lstStyle/>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股权设计的意义</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400"/>
                                  </p:stCondLst>
                                  <p:childTnLst>
                                    <p:set>
                                      <p:cBhvr>
                                        <p:cTn id="10" dur="1" fill="hold">
                                          <p:stCondLst>
                                            <p:cond delay="0"/>
                                          </p:stCondLst>
                                        </p:cTn>
                                        <p:tgtEl>
                                          <p:spTgt spid="40"/>
                                        </p:tgtEl>
                                        <p:attrNameLst>
                                          <p:attrName>style.visibility</p:attrName>
                                        </p:attrNameLst>
                                      </p:cBhvr>
                                      <p:to>
                                        <p:strVal val="visible"/>
                                      </p:to>
                                    </p:set>
                                    <p:animEffect transition="in" filter="wipe(up)">
                                      <p:cBhvr>
                                        <p:cTn id="11" dur="400"/>
                                        <p:tgtEl>
                                          <p:spTgt spid="40"/>
                                        </p:tgtEl>
                                      </p:cBhvr>
                                    </p:animEffect>
                                  </p:childTnLst>
                                </p:cTn>
                              </p:par>
                              <p:par>
                                <p:cTn id="12" presetID="22" presetClass="entr" presetSubtype="8" fill="hold" nodeType="withEffect">
                                  <p:stCondLst>
                                    <p:cond delay="7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400"/>
                                        <p:tgtEl>
                                          <p:spTgt spid="2"/>
                                        </p:tgtEl>
                                      </p:cBhvr>
                                    </p:animEffect>
                                  </p:childTnLst>
                                </p:cTn>
                              </p:par>
                              <p:par>
                                <p:cTn id="15" presetID="22" presetClass="entr" presetSubtype="8" fill="hold" grpId="0" nodeType="withEffect">
                                  <p:stCondLst>
                                    <p:cond delay="900"/>
                                  </p:stCondLst>
                                  <p:childTnLst>
                                    <p:set>
                                      <p:cBhvr>
                                        <p:cTn id="16" dur="1" fill="hold">
                                          <p:stCondLst>
                                            <p:cond delay="0"/>
                                          </p:stCondLst>
                                        </p:cTn>
                                        <p:tgtEl>
                                          <p:spTgt spid="58"/>
                                        </p:tgtEl>
                                        <p:attrNameLst>
                                          <p:attrName>style.visibility</p:attrName>
                                        </p:attrNameLst>
                                      </p:cBhvr>
                                      <p:to>
                                        <p:strVal val="visible"/>
                                      </p:to>
                                    </p:set>
                                    <p:animEffect transition="in" filter="wipe(left)">
                                      <p:cBhvr>
                                        <p:cTn id="17" dur="400"/>
                                        <p:tgtEl>
                                          <p:spTgt spid="58"/>
                                        </p:tgtEl>
                                      </p:cBhvr>
                                    </p:animEffect>
                                  </p:childTnLst>
                                </p:cTn>
                              </p:par>
                              <p:par>
                                <p:cTn id="18" presetID="22" presetClass="entr" presetSubtype="8" fill="hold" nodeType="withEffect">
                                  <p:stCondLst>
                                    <p:cond delay="90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4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11"/>
          <p:cNvSpPr txBox="1">
            <a:spLocks noChangeArrowheads="1"/>
          </p:cNvSpPr>
          <p:nvPr/>
        </p:nvSpPr>
        <p:spPr bwMode="auto">
          <a:xfrm>
            <a:off x="2572720" y="987574"/>
            <a:ext cx="43749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、创始人保持对公司的控制权</a:t>
            </a:r>
          </a:p>
          <a:p>
            <a:pPr eaLnBrk="1" hangingPunct="1">
              <a:spcBef>
                <a:spcPct val="0"/>
              </a:spcBef>
              <a:buFontTx/>
              <a:buNone/>
            </a:pP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矩形 5"/>
          <p:cNvSpPr/>
          <p:nvPr/>
        </p:nvSpPr>
        <p:spPr>
          <a:xfrm>
            <a:off x="395536" y="2139702"/>
            <a:ext cx="4392488" cy="1698927"/>
          </a:xfrm>
          <a:prstGeom prst="rect">
            <a:avLst/>
          </a:prstGeom>
        </p:spPr>
        <p:txBody>
          <a:bodyPr wrap="square">
            <a:spAutoFit/>
          </a:bodyPr>
          <a:lstStyle/>
          <a:p>
            <a:pPr algn="ctr"/>
            <a:r>
              <a:rPr lang="zh-CN" altLang="zh-CN" b="1" dirty="0"/>
              <a:t>华为——任正非用</a:t>
            </a:r>
            <a:r>
              <a:rPr lang="en-US" altLang="zh-CN" b="1" dirty="0"/>
              <a:t>1%</a:t>
            </a:r>
            <a:r>
              <a:rPr lang="zh-CN" altLang="zh-CN" b="1" dirty="0"/>
              <a:t>的股权控制公司</a:t>
            </a:r>
            <a:endParaRPr lang="zh-CN" altLang="zh-CN" dirty="0"/>
          </a:p>
          <a:p>
            <a:pPr>
              <a:lnSpc>
                <a:spcPct val="120000"/>
              </a:lnSpc>
            </a:pPr>
            <a:endParaRPr lang="en-US" altLang="zh-CN" dirty="0"/>
          </a:p>
          <a:p>
            <a:pPr>
              <a:lnSpc>
                <a:spcPct val="120000"/>
              </a:lnSpc>
            </a:pPr>
            <a:r>
              <a:rPr lang="en-US" altLang="zh-CN" dirty="0"/>
              <a:t>       </a:t>
            </a:r>
            <a:r>
              <a:rPr lang="zh-CN" altLang="zh-CN" dirty="0"/>
              <a:t>华为工会负责设置员工持股名册，</a:t>
            </a:r>
            <a:r>
              <a:rPr lang="zh-CN" altLang="en-US" dirty="0"/>
              <a:t>记录</a:t>
            </a:r>
            <a:r>
              <a:rPr lang="zh-CN" altLang="zh-CN" dirty="0"/>
              <a:t>员工所持股份数额、配售和缴款时间、分红和股权变化情况</a:t>
            </a:r>
            <a:r>
              <a:rPr lang="zh-CN" altLang="en-US" dirty="0"/>
              <a:t>。</a:t>
            </a:r>
            <a:endParaRPr lang="zh-CN" altLang="zh-CN" dirty="0"/>
          </a:p>
        </p:txBody>
      </p:sp>
      <p:graphicFrame>
        <p:nvGraphicFramePr>
          <p:cNvPr id="2" name="图示 1"/>
          <p:cNvGraphicFramePr/>
          <p:nvPr/>
        </p:nvGraphicFramePr>
        <p:xfrm>
          <a:off x="5076056" y="1958623"/>
          <a:ext cx="4164340" cy="2699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748998" y="338938"/>
            <a:ext cx="1620957" cy="338554"/>
          </a:xfrm>
          <a:prstGeom prst="rect">
            <a:avLst/>
          </a:prstGeom>
        </p:spPr>
        <p:txBody>
          <a:bodyPr wrap="none">
            <a:spAutoFit/>
          </a:bodyPr>
          <a:lstStyle/>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股权设计的意义</a:t>
            </a:r>
          </a:p>
        </p:txBody>
      </p:sp>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a:extLst>
              <a:ext uri="{FF2B5EF4-FFF2-40B4-BE49-F238E27FC236}">
                <a16:creationId xmlns:a16="http://schemas.microsoft.com/office/drawing/2014/main" id="{4587C2B3-25DA-45BE-879F-8F7596565F92}"/>
              </a:ext>
            </a:extLst>
          </p:cNvPr>
          <p:cNvSpPr/>
          <p:nvPr/>
        </p:nvSpPr>
        <p:spPr>
          <a:xfrm>
            <a:off x="3887924" y="806858"/>
            <a:ext cx="1368152" cy="864096"/>
          </a:xfrm>
          <a:prstGeom prst="triangle">
            <a:avLst>
              <a:gd name="adj" fmla="val 50690"/>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主板和中小板</a:t>
            </a:r>
          </a:p>
        </p:txBody>
      </p:sp>
      <p:sp>
        <p:nvSpPr>
          <p:cNvPr id="8" name="梯形 7">
            <a:extLst>
              <a:ext uri="{FF2B5EF4-FFF2-40B4-BE49-F238E27FC236}">
                <a16:creationId xmlns:a16="http://schemas.microsoft.com/office/drawing/2014/main" id="{30A07732-CFE7-47F2-B10E-DDF577C44027}"/>
              </a:ext>
            </a:extLst>
          </p:cNvPr>
          <p:cNvSpPr/>
          <p:nvPr/>
        </p:nvSpPr>
        <p:spPr>
          <a:xfrm>
            <a:off x="3289305" y="1707654"/>
            <a:ext cx="2592288" cy="692788"/>
          </a:xfrm>
          <a:prstGeom prst="trapezoid">
            <a:avLst>
              <a:gd name="adj" fmla="val 83282"/>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创业板</a:t>
            </a:r>
          </a:p>
        </p:txBody>
      </p:sp>
      <p:sp>
        <p:nvSpPr>
          <p:cNvPr id="9" name="梯形 8">
            <a:extLst>
              <a:ext uri="{FF2B5EF4-FFF2-40B4-BE49-F238E27FC236}">
                <a16:creationId xmlns:a16="http://schemas.microsoft.com/office/drawing/2014/main" id="{A348FF6C-4947-411A-A0FF-612B128C8BA1}"/>
              </a:ext>
            </a:extLst>
          </p:cNvPr>
          <p:cNvSpPr/>
          <p:nvPr/>
        </p:nvSpPr>
        <p:spPr>
          <a:xfrm>
            <a:off x="2569225" y="2427734"/>
            <a:ext cx="4032448" cy="836804"/>
          </a:xfrm>
          <a:prstGeom prst="trapezoid">
            <a:avLst>
              <a:gd name="adj" fmla="val 83282"/>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“新三板”市场</a:t>
            </a:r>
          </a:p>
        </p:txBody>
      </p:sp>
      <p:sp>
        <p:nvSpPr>
          <p:cNvPr id="10" name="梯形 9">
            <a:extLst>
              <a:ext uri="{FF2B5EF4-FFF2-40B4-BE49-F238E27FC236}">
                <a16:creationId xmlns:a16="http://schemas.microsoft.com/office/drawing/2014/main" id="{331E2AA0-4200-4974-AF19-564DD273ABE3}"/>
              </a:ext>
            </a:extLst>
          </p:cNvPr>
          <p:cNvSpPr/>
          <p:nvPr/>
        </p:nvSpPr>
        <p:spPr>
          <a:xfrm>
            <a:off x="1633121" y="3301238"/>
            <a:ext cx="5904656" cy="1043420"/>
          </a:xfrm>
          <a:prstGeom prst="trapezoid">
            <a:avLst>
              <a:gd name="adj" fmla="val 85949"/>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08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b="1" dirty="0"/>
              <a:t>区域性股权市场               券商柜台市场                             </a:t>
            </a:r>
          </a:p>
        </p:txBody>
      </p:sp>
    </p:spTree>
    <p:extLst>
      <p:ext uri="{BB962C8B-B14F-4D97-AF65-F5344CB8AC3E}">
        <p14:creationId xmlns:p14="http://schemas.microsoft.com/office/powerpoint/2010/main" val="3143195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688975" y="1526820"/>
            <a:ext cx="2158772" cy="1548986"/>
            <a:chOff x="1206500" y="1225550"/>
            <a:chExt cx="2852738" cy="1673225"/>
          </a:xfrm>
        </p:grpSpPr>
        <p:sp>
          <p:nvSpPr>
            <p:cNvPr id="27659" name="Freeform 12"/>
            <p:cNvSpPr/>
            <p:nvPr/>
          </p:nvSpPr>
          <p:spPr bwMode="auto">
            <a:xfrm>
              <a:off x="1206500" y="2732087"/>
              <a:ext cx="2852738" cy="166688"/>
            </a:xfrm>
            <a:custGeom>
              <a:avLst/>
              <a:gdLst>
                <a:gd name="T0" fmla="*/ 2147483646 w 275"/>
                <a:gd name="T1" fmla="*/ 2147483646 h 16"/>
                <a:gd name="T2" fmla="*/ 2147483646 w 275"/>
                <a:gd name="T3" fmla="*/ 2147483646 h 16"/>
                <a:gd name="T4" fmla="*/ 2147483646 w 275"/>
                <a:gd name="T5" fmla="*/ 2147483646 h 16"/>
                <a:gd name="T6" fmla="*/ 0 w 275"/>
                <a:gd name="T7" fmla="*/ 2147483646 h 16"/>
                <a:gd name="T8" fmla="*/ 0 w 275"/>
                <a:gd name="T9" fmla="*/ 2147483646 h 16"/>
                <a:gd name="T10" fmla="*/ 2147483646 w 275"/>
                <a:gd name="T11" fmla="*/ 0 h 16"/>
                <a:gd name="T12" fmla="*/ 2147483646 w 275"/>
                <a:gd name="T13" fmla="*/ 0 h 16"/>
                <a:gd name="T14" fmla="*/ 2147483646 w 275"/>
                <a:gd name="T15" fmla="*/ 2147483646 h 16"/>
                <a:gd name="T16" fmla="*/ 2147483646 w 275"/>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5" h="16">
                  <a:moveTo>
                    <a:pt x="275" y="12"/>
                  </a:moveTo>
                  <a:cubicBezTo>
                    <a:pt x="275" y="14"/>
                    <a:pt x="273" y="16"/>
                    <a:pt x="271" y="16"/>
                  </a:cubicBezTo>
                  <a:cubicBezTo>
                    <a:pt x="4" y="16"/>
                    <a:pt x="4" y="16"/>
                    <a:pt x="4" y="16"/>
                  </a:cubicBezTo>
                  <a:cubicBezTo>
                    <a:pt x="2" y="16"/>
                    <a:pt x="0" y="14"/>
                    <a:pt x="0" y="12"/>
                  </a:cubicBezTo>
                  <a:cubicBezTo>
                    <a:pt x="0" y="4"/>
                    <a:pt x="0" y="4"/>
                    <a:pt x="0" y="4"/>
                  </a:cubicBezTo>
                  <a:cubicBezTo>
                    <a:pt x="0" y="2"/>
                    <a:pt x="2" y="0"/>
                    <a:pt x="4" y="0"/>
                  </a:cubicBezTo>
                  <a:cubicBezTo>
                    <a:pt x="271" y="0"/>
                    <a:pt x="271" y="0"/>
                    <a:pt x="271" y="0"/>
                  </a:cubicBezTo>
                  <a:cubicBezTo>
                    <a:pt x="273" y="0"/>
                    <a:pt x="275" y="2"/>
                    <a:pt x="275" y="4"/>
                  </a:cubicBezTo>
                  <a:lnTo>
                    <a:pt x="275" y="12"/>
                  </a:lnTo>
                  <a:close/>
                </a:path>
              </a:pathLst>
            </a:custGeom>
            <a:solidFill>
              <a:srgbClr val="5B5C5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60" name="Freeform 13"/>
            <p:cNvSpPr>
              <a:spLocks noEditPoints="1"/>
            </p:cNvSpPr>
            <p:nvPr/>
          </p:nvSpPr>
          <p:spPr bwMode="auto">
            <a:xfrm>
              <a:off x="1362075" y="1225550"/>
              <a:ext cx="2540000" cy="1444625"/>
            </a:xfrm>
            <a:custGeom>
              <a:avLst/>
              <a:gdLst>
                <a:gd name="T0" fmla="*/ 2147483646 w 245"/>
                <a:gd name="T1" fmla="*/ 0 h 139"/>
                <a:gd name="T2" fmla="*/ 2147483646 w 245"/>
                <a:gd name="T3" fmla="*/ 0 h 139"/>
                <a:gd name="T4" fmla="*/ 0 w 245"/>
                <a:gd name="T5" fmla="*/ 2147483646 h 139"/>
                <a:gd name="T6" fmla="*/ 0 w 245"/>
                <a:gd name="T7" fmla="*/ 2147483646 h 139"/>
                <a:gd name="T8" fmla="*/ 2147483646 w 245"/>
                <a:gd name="T9" fmla="*/ 2147483646 h 139"/>
                <a:gd name="T10" fmla="*/ 2147483646 w 245"/>
                <a:gd name="T11" fmla="*/ 2147483646 h 139"/>
                <a:gd name="T12" fmla="*/ 2147483646 w 245"/>
                <a:gd name="T13" fmla="*/ 2147483646 h 139"/>
                <a:gd name="T14" fmla="*/ 2147483646 w 245"/>
                <a:gd name="T15" fmla="*/ 2147483646 h 139"/>
                <a:gd name="T16" fmla="*/ 2147483646 w 245"/>
                <a:gd name="T17" fmla="*/ 0 h 139"/>
                <a:gd name="T18" fmla="*/ 2147483646 w 245"/>
                <a:gd name="T19" fmla="*/ 2147483646 h 139"/>
                <a:gd name="T20" fmla="*/ 2147483646 w 245"/>
                <a:gd name="T21" fmla="*/ 2147483646 h 139"/>
                <a:gd name="T22" fmla="*/ 2147483646 w 245"/>
                <a:gd name="T23" fmla="*/ 2147483646 h 139"/>
                <a:gd name="T24" fmla="*/ 2147483646 w 245"/>
                <a:gd name="T25" fmla="*/ 2147483646 h 139"/>
                <a:gd name="T26" fmla="*/ 2147483646 w 245"/>
                <a:gd name="T27" fmla="*/ 2147483646 h 1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5" h="139">
                  <a:moveTo>
                    <a:pt x="233" y="0"/>
                  </a:moveTo>
                  <a:cubicBezTo>
                    <a:pt x="12" y="0"/>
                    <a:pt x="12" y="0"/>
                    <a:pt x="12" y="0"/>
                  </a:cubicBezTo>
                  <a:cubicBezTo>
                    <a:pt x="5" y="0"/>
                    <a:pt x="0" y="5"/>
                    <a:pt x="0" y="11"/>
                  </a:cubicBezTo>
                  <a:cubicBezTo>
                    <a:pt x="0" y="128"/>
                    <a:pt x="0" y="128"/>
                    <a:pt x="0" y="128"/>
                  </a:cubicBezTo>
                  <a:cubicBezTo>
                    <a:pt x="0" y="134"/>
                    <a:pt x="5" y="139"/>
                    <a:pt x="12" y="139"/>
                  </a:cubicBezTo>
                  <a:cubicBezTo>
                    <a:pt x="233" y="139"/>
                    <a:pt x="233" y="139"/>
                    <a:pt x="233" y="139"/>
                  </a:cubicBezTo>
                  <a:cubicBezTo>
                    <a:pt x="240" y="139"/>
                    <a:pt x="245" y="134"/>
                    <a:pt x="245" y="128"/>
                  </a:cubicBezTo>
                  <a:cubicBezTo>
                    <a:pt x="245" y="11"/>
                    <a:pt x="245" y="11"/>
                    <a:pt x="245" y="11"/>
                  </a:cubicBezTo>
                  <a:cubicBezTo>
                    <a:pt x="245" y="5"/>
                    <a:pt x="240" y="0"/>
                    <a:pt x="233" y="0"/>
                  </a:cubicBezTo>
                  <a:close/>
                  <a:moveTo>
                    <a:pt x="233" y="129"/>
                  </a:moveTo>
                  <a:cubicBezTo>
                    <a:pt x="12" y="129"/>
                    <a:pt x="12" y="129"/>
                    <a:pt x="12" y="129"/>
                  </a:cubicBezTo>
                  <a:cubicBezTo>
                    <a:pt x="12" y="14"/>
                    <a:pt x="12" y="14"/>
                    <a:pt x="12" y="14"/>
                  </a:cubicBezTo>
                  <a:cubicBezTo>
                    <a:pt x="233" y="14"/>
                    <a:pt x="233" y="14"/>
                    <a:pt x="233" y="14"/>
                  </a:cubicBezTo>
                  <a:lnTo>
                    <a:pt x="233" y="129"/>
                  </a:lnTo>
                  <a:close/>
                </a:path>
              </a:pathLst>
            </a:custGeom>
            <a:solidFill>
              <a:srgbClr val="5B5C5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矩形 17"/>
          <p:cNvSpPr>
            <a:spLocks noChangeArrowheads="1"/>
          </p:cNvSpPr>
          <p:nvPr/>
        </p:nvSpPr>
        <p:spPr bwMode="auto">
          <a:xfrm>
            <a:off x="1043608" y="3209480"/>
            <a:ext cx="7542857"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pitchFamily="2" charset="2"/>
              <a:buChar char="n"/>
            </a:pPr>
            <a:r>
              <a:rPr lang="zh-CN" altLang="zh-CN" sz="1400" dirty="0">
                <a:latin typeface="微软雅黑" panose="020B0503020204020204" pitchFamily="34" charset="-122"/>
                <a:ea typeface="微软雅黑" panose="020B0503020204020204" pitchFamily="34" charset="-122"/>
              </a:rPr>
              <a:t>守住股权拒绝融资</a:t>
            </a:r>
          </a:p>
          <a:p>
            <a:pPr>
              <a:buNone/>
            </a:pPr>
            <a:r>
              <a:rPr lang="en-US" altLang="zh-CN" sz="1400" dirty="0">
                <a:latin typeface="微软雅黑" panose="020B0503020204020204" pitchFamily="34" charset="-122"/>
                <a:ea typeface="微软雅黑" panose="020B0503020204020204" pitchFamily="34" charset="-122"/>
              </a:rPr>
              <a:t>2010</a:t>
            </a:r>
            <a:r>
              <a:rPr lang="zh-CN" altLang="zh-CN"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5</a:t>
            </a:r>
            <a:r>
              <a:rPr lang="zh-CN" altLang="zh-CN" sz="1400" dirty="0">
                <a:latin typeface="微软雅黑" panose="020B0503020204020204" pitchFamily="34" charset="-122"/>
                <a:ea typeface="微软雅黑" panose="020B0503020204020204" pitchFamily="34" charset="-122"/>
              </a:rPr>
              <a:t>月，周航创立北京东方车云信息技术有限公司（易到）。</a:t>
            </a:r>
          </a:p>
          <a:p>
            <a:pPr>
              <a:buNone/>
            </a:pPr>
            <a:r>
              <a:rPr lang="en-US" altLang="zh-CN" sz="1400" dirty="0">
                <a:latin typeface="微软雅黑" panose="020B0503020204020204" pitchFamily="34" charset="-122"/>
                <a:ea typeface="微软雅黑" panose="020B0503020204020204" pitchFamily="34" charset="-122"/>
              </a:rPr>
              <a:t>2014</a:t>
            </a:r>
            <a:r>
              <a:rPr lang="zh-CN" altLang="zh-CN" sz="1400" dirty="0">
                <a:latin typeface="微软雅黑" panose="020B0503020204020204" pitchFamily="34" charset="-122"/>
                <a:ea typeface="微软雅黑" panose="020B0503020204020204" pitchFamily="34" charset="-122"/>
              </a:rPr>
              <a:t>年周航拒绝了红杉资本的投资。</a:t>
            </a:r>
            <a:r>
              <a:rPr lang="zh-CN" altLang="en-US" sz="1400" dirty="0">
                <a:latin typeface="微软雅黑" panose="020B0503020204020204" pitchFamily="34" charset="-122"/>
                <a:ea typeface="微软雅黑" panose="020B0503020204020204" pitchFamily="34" charset="-122"/>
              </a:rPr>
              <a:t>也拒绝了之后的六家投资机构。</a:t>
            </a:r>
            <a:r>
              <a:rPr lang="zh-CN" altLang="zh-CN" sz="1400" dirty="0">
                <a:latin typeface="微软雅黑" panose="020B0503020204020204" pitchFamily="34" charset="-122"/>
                <a:ea typeface="微软雅黑" panose="020B0503020204020204" pitchFamily="34" charset="-122"/>
              </a:rPr>
              <a:t>周航说：没必要拿股权去换那么多钱。</a:t>
            </a:r>
            <a:endParaRPr lang="en-US" altLang="zh-CN" sz="14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n"/>
            </a:pPr>
            <a:r>
              <a:rPr lang="zh-CN" altLang="en-US" sz="1400" dirty="0">
                <a:latin typeface="微软雅黑" panose="020B0503020204020204" pitchFamily="34" charset="-122"/>
                <a:ea typeface="微软雅黑" panose="020B0503020204020204" pitchFamily="34" charset="-122"/>
              </a:rPr>
              <a:t>遭遇</a:t>
            </a:r>
            <a:r>
              <a:rPr lang="zh-CN" altLang="zh-CN" sz="1400" dirty="0">
                <a:latin typeface="微软雅黑" panose="020B0503020204020204" pitchFamily="34" charset="-122"/>
                <a:ea typeface="微软雅黑" panose="020B0503020204020204" pitchFamily="34" charset="-122"/>
              </a:rPr>
              <a:t>强劲对手落败</a:t>
            </a:r>
          </a:p>
          <a:p>
            <a:pPr>
              <a:buNone/>
            </a:pPr>
            <a:r>
              <a:rPr lang="en-US" altLang="zh-CN" sz="1400" dirty="0">
                <a:latin typeface="微软雅黑" panose="020B0503020204020204" pitchFamily="34" charset="-122"/>
                <a:ea typeface="微软雅黑" panose="020B0503020204020204" pitchFamily="34" charset="-122"/>
              </a:rPr>
              <a:t>2014</a:t>
            </a:r>
            <a:r>
              <a:rPr lang="zh-CN" altLang="zh-CN" sz="1400" dirty="0">
                <a:latin typeface="微软雅黑" panose="020B0503020204020204" pitchFamily="34" charset="-122"/>
                <a:ea typeface="微软雅黑" panose="020B0503020204020204" pitchFamily="34" charset="-122"/>
              </a:rPr>
              <a:t>年下半年开始，滴滴的日订单量已是易到的</a:t>
            </a:r>
            <a:r>
              <a:rPr lang="en-US" altLang="zh-CN" sz="1400" dirty="0">
                <a:latin typeface="微软雅黑" panose="020B0503020204020204" pitchFamily="34" charset="-122"/>
                <a:ea typeface="微软雅黑" panose="020B0503020204020204" pitchFamily="34" charset="-122"/>
              </a:rPr>
              <a:t>350</a:t>
            </a:r>
            <a:r>
              <a:rPr lang="zh-CN" altLang="zh-CN" sz="1400" dirty="0">
                <a:latin typeface="微软雅黑" panose="020B0503020204020204" pitchFamily="34" charset="-122"/>
                <a:ea typeface="微软雅黑" panose="020B0503020204020204" pitchFamily="34" charset="-122"/>
              </a:rPr>
              <a:t>倍。</a:t>
            </a:r>
          </a:p>
          <a:p>
            <a:pPr>
              <a:buNone/>
            </a:pPr>
            <a:r>
              <a:rPr lang="zh-CN" altLang="zh-CN" sz="1400" dirty="0">
                <a:latin typeface="微软雅黑" panose="020B0503020204020204" pitchFamily="34" charset="-122"/>
                <a:ea typeface="微软雅黑" panose="020B0503020204020204" pitchFamily="34" charset="-122"/>
              </a:rPr>
              <a:t>易到面临被淘汰出局</a:t>
            </a:r>
            <a:r>
              <a:rPr lang="zh-CN" altLang="en-US"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想融资已很困难。最后只好接受了乐视的投资，出让</a:t>
            </a:r>
            <a:r>
              <a:rPr lang="en-US" altLang="zh-CN" sz="1400" dirty="0">
                <a:latin typeface="微软雅黑" panose="020B0503020204020204" pitchFamily="34" charset="-122"/>
                <a:ea typeface="微软雅黑" panose="020B0503020204020204" pitchFamily="34" charset="-122"/>
              </a:rPr>
              <a:t>70%</a:t>
            </a:r>
            <a:r>
              <a:rPr lang="zh-CN" altLang="zh-CN" sz="1400" dirty="0">
                <a:latin typeface="微软雅黑" panose="020B0503020204020204" pitchFamily="34" charset="-122"/>
                <a:ea typeface="微软雅黑" panose="020B0503020204020204" pitchFamily="34" charset="-122"/>
              </a:rPr>
              <a:t>的股权。</a:t>
            </a:r>
          </a:p>
          <a:p>
            <a:pPr algn="just" eaLnBrk="1" hangingPunct="1">
              <a:spcBef>
                <a:spcPct val="0"/>
              </a:spcBef>
              <a:buFontTx/>
              <a:buNone/>
            </a:pPr>
            <a:endParaRPr lang="en-US" altLang="zh-CN" sz="1000" dirty="0">
              <a:latin typeface="Arial" panose="020B0604020202020204" pitchFamily="34" charset="0"/>
              <a:cs typeface="Arial" panose="020B0604020202020204" pitchFamily="34" charset="0"/>
            </a:endParaRPr>
          </a:p>
        </p:txBody>
      </p:sp>
      <p:sp>
        <p:nvSpPr>
          <p:cNvPr id="14" name="矩形 13"/>
          <p:cNvSpPr>
            <a:spLocks noChangeArrowheads="1"/>
          </p:cNvSpPr>
          <p:nvPr/>
        </p:nvSpPr>
        <p:spPr bwMode="auto">
          <a:xfrm>
            <a:off x="3059832" y="699542"/>
            <a:ext cx="28360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fontAlgn="auto" hangingPunct="1">
              <a:lnSpc>
                <a:spcPct val="150000"/>
              </a:lnSpc>
              <a:spcBef>
                <a:spcPts val="0"/>
              </a:spcBef>
              <a:spcAft>
                <a:spcPts val="0"/>
              </a:spcAft>
              <a:buClr>
                <a:srgbClr val="0070C0"/>
              </a:buClr>
              <a:defRPr/>
            </a:pPr>
            <a:r>
              <a:rPr lang="en-US" altLang="zh-CN" sz="2400" b="1" dirty="0">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、吸引风险投资人</a:t>
            </a:r>
            <a:endParaRPr lang="en-US" altLang="zh-CN" sz="2400" b="1" dirty="0">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41" y="1714500"/>
            <a:ext cx="1180346" cy="970545"/>
          </a:xfrm>
          <a:prstGeom prst="rect">
            <a:avLst/>
          </a:prstGeom>
        </p:spPr>
      </p:pic>
      <p:grpSp>
        <p:nvGrpSpPr>
          <p:cNvPr id="16" name="组合 15"/>
          <p:cNvGrpSpPr/>
          <p:nvPr/>
        </p:nvGrpSpPr>
        <p:grpSpPr bwMode="auto">
          <a:xfrm>
            <a:off x="6472327" y="1526820"/>
            <a:ext cx="2010817" cy="1548986"/>
            <a:chOff x="1206500" y="1225550"/>
            <a:chExt cx="2852738" cy="1673225"/>
          </a:xfrm>
        </p:grpSpPr>
        <p:sp>
          <p:nvSpPr>
            <p:cNvPr id="17" name="Freeform 12"/>
            <p:cNvSpPr/>
            <p:nvPr/>
          </p:nvSpPr>
          <p:spPr bwMode="auto">
            <a:xfrm>
              <a:off x="1206500" y="2732087"/>
              <a:ext cx="2852738" cy="166688"/>
            </a:xfrm>
            <a:custGeom>
              <a:avLst/>
              <a:gdLst>
                <a:gd name="T0" fmla="*/ 2147483646 w 275"/>
                <a:gd name="T1" fmla="*/ 2147483646 h 16"/>
                <a:gd name="T2" fmla="*/ 2147483646 w 275"/>
                <a:gd name="T3" fmla="*/ 2147483646 h 16"/>
                <a:gd name="T4" fmla="*/ 2147483646 w 275"/>
                <a:gd name="T5" fmla="*/ 2147483646 h 16"/>
                <a:gd name="T6" fmla="*/ 0 w 275"/>
                <a:gd name="T7" fmla="*/ 2147483646 h 16"/>
                <a:gd name="T8" fmla="*/ 0 w 275"/>
                <a:gd name="T9" fmla="*/ 2147483646 h 16"/>
                <a:gd name="T10" fmla="*/ 2147483646 w 275"/>
                <a:gd name="T11" fmla="*/ 0 h 16"/>
                <a:gd name="T12" fmla="*/ 2147483646 w 275"/>
                <a:gd name="T13" fmla="*/ 0 h 16"/>
                <a:gd name="T14" fmla="*/ 2147483646 w 275"/>
                <a:gd name="T15" fmla="*/ 2147483646 h 16"/>
                <a:gd name="T16" fmla="*/ 2147483646 w 275"/>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5" h="16">
                  <a:moveTo>
                    <a:pt x="275" y="12"/>
                  </a:moveTo>
                  <a:cubicBezTo>
                    <a:pt x="275" y="14"/>
                    <a:pt x="273" y="16"/>
                    <a:pt x="271" y="16"/>
                  </a:cubicBezTo>
                  <a:cubicBezTo>
                    <a:pt x="4" y="16"/>
                    <a:pt x="4" y="16"/>
                    <a:pt x="4" y="16"/>
                  </a:cubicBezTo>
                  <a:cubicBezTo>
                    <a:pt x="2" y="16"/>
                    <a:pt x="0" y="14"/>
                    <a:pt x="0" y="12"/>
                  </a:cubicBezTo>
                  <a:cubicBezTo>
                    <a:pt x="0" y="4"/>
                    <a:pt x="0" y="4"/>
                    <a:pt x="0" y="4"/>
                  </a:cubicBezTo>
                  <a:cubicBezTo>
                    <a:pt x="0" y="2"/>
                    <a:pt x="2" y="0"/>
                    <a:pt x="4" y="0"/>
                  </a:cubicBezTo>
                  <a:cubicBezTo>
                    <a:pt x="271" y="0"/>
                    <a:pt x="271" y="0"/>
                    <a:pt x="271" y="0"/>
                  </a:cubicBezTo>
                  <a:cubicBezTo>
                    <a:pt x="273" y="0"/>
                    <a:pt x="275" y="2"/>
                    <a:pt x="275" y="4"/>
                  </a:cubicBezTo>
                  <a:lnTo>
                    <a:pt x="275" y="12"/>
                  </a:lnTo>
                  <a:close/>
                </a:path>
              </a:pathLst>
            </a:custGeom>
            <a:solidFill>
              <a:srgbClr val="5B5C5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13"/>
            <p:cNvSpPr>
              <a:spLocks noEditPoints="1"/>
            </p:cNvSpPr>
            <p:nvPr/>
          </p:nvSpPr>
          <p:spPr bwMode="auto">
            <a:xfrm>
              <a:off x="1362075" y="1225550"/>
              <a:ext cx="2540000" cy="1444625"/>
            </a:xfrm>
            <a:custGeom>
              <a:avLst/>
              <a:gdLst>
                <a:gd name="T0" fmla="*/ 2147483646 w 245"/>
                <a:gd name="T1" fmla="*/ 0 h 139"/>
                <a:gd name="T2" fmla="*/ 2147483646 w 245"/>
                <a:gd name="T3" fmla="*/ 0 h 139"/>
                <a:gd name="T4" fmla="*/ 0 w 245"/>
                <a:gd name="T5" fmla="*/ 2147483646 h 139"/>
                <a:gd name="T6" fmla="*/ 0 w 245"/>
                <a:gd name="T7" fmla="*/ 2147483646 h 139"/>
                <a:gd name="T8" fmla="*/ 2147483646 w 245"/>
                <a:gd name="T9" fmla="*/ 2147483646 h 139"/>
                <a:gd name="T10" fmla="*/ 2147483646 w 245"/>
                <a:gd name="T11" fmla="*/ 2147483646 h 139"/>
                <a:gd name="T12" fmla="*/ 2147483646 w 245"/>
                <a:gd name="T13" fmla="*/ 2147483646 h 139"/>
                <a:gd name="T14" fmla="*/ 2147483646 w 245"/>
                <a:gd name="T15" fmla="*/ 2147483646 h 139"/>
                <a:gd name="T16" fmla="*/ 2147483646 w 245"/>
                <a:gd name="T17" fmla="*/ 0 h 139"/>
                <a:gd name="T18" fmla="*/ 2147483646 w 245"/>
                <a:gd name="T19" fmla="*/ 2147483646 h 139"/>
                <a:gd name="T20" fmla="*/ 2147483646 w 245"/>
                <a:gd name="T21" fmla="*/ 2147483646 h 139"/>
                <a:gd name="T22" fmla="*/ 2147483646 w 245"/>
                <a:gd name="T23" fmla="*/ 2147483646 h 139"/>
                <a:gd name="T24" fmla="*/ 2147483646 w 245"/>
                <a:gd name="T25" fmla="*/ 2147483646 h 139"/>
                <a:gd name="T26" fmla="*/ 2147483646 w 245"/>
                <a:gd name="T27" fmla="*/ 2147483646 h 1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5" h="139">
                  <a:moveTo>
                    <a:pt x="233" y="0"/>
                  </a:moveTo>
                  <a:cubicBezTo>
                    <a:pt x="12" y="0"/>
                    <a:pt x="12" y="0"/>
                    <a:pt x="12" y="0"/>
                  </a:cubicBezTo>
                  <a:cubicBezTo>
                    <a:pt x="5" y="0"/>
                    <a:pt x="0" y="5"/>
                    <a:pt x="0" y="11"/>
                  </a:cubicBezTo>
                  <a:cubicBezTo>
                    <a:pt x="0" y="128"/>
                    <a:pt x="0" y="128"/>
                    <a:pt x="0" y="128"/>
                  </a:cubicBezTo>
                  <a:cubicBezTo>
                    <a:pt x="0" y="134"/>
                    <a:pt x="5" y="139"/>
                    <a:pt x="12" y="139"/>
                  </a:cubicBezTo>
                  <a:cubicBezTo>
                    <a:pt x="233" y="139"/>
                    <a:pt x="233" y="139"/>
                    <a:pt x="233" y="139"/>
                  </a:cubicBezTo>
                  <a:cubicBezTo>
                    <a:pt x="240" y="139"/>
                    <a:pt x="245" y="134"/>
                    <a:pt x="245" y="128"/>
                  </a:cubicBezTo>
                  <a:cubicBezTo>
                    <a:pt x="245" y="11"/>
                    <a:pt x="245" y="11"/>
                    <a:pt x="245" y="11"/>
                  </a:cubicBezTo>
                  <a:cubicBezTo>
                    <a:pt x="245" y="5"/>
                    <a:pt x="240" y="0"/>
                    <a:pt x="233" y="0"/>
                  </a:cubicBezTo>
                  <a:close/>
                  <a:moveTo>
                    <a:pt x="233" y="129"/>
                  </a:moveTo>
                  <a:cubicBezTo>
                    <a:pt x="12" y="129"/>
                    <a:pt x="12" y="129"/>
                    <a:pt x="12" y="129"/>
                  </a:cubicBezTo>
                  <a:cubicBezTo>
                    <a:pt x="12" y="14"/>
                    <a:pt x="12" y="14"/>
                    <a:pt x="12" y="14"/>
                  </a:cubicBezTo>
                  <a:cubicBezTo>
                    <a:pt x="233" y="14"/>
                    <a:pt x="233" y="14"/>
                    <a:pt x="233" y="14"/>
                  </a:cubicBezTo>
                  <a:lnTo>
                    <a:pt x="233" y="129"/>
                  </a:lnTo>
                  <a:close/>
                </a:path>
              </a:pathLst>
            </a:custGeom>
            <a:solidFill>
              <a:srgbClr val="5B5C5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9143" y="1694686"/>
            <a:ext cx="1401217" cy="1009171"/>
          </a:xfrm>
          <a:prstGeom prst="rect">
            <a:avLst/>
          </a:prstGeom>
        </p:spPr>
      </p:pic>
      <p:sp>
        <p:nvSpPr>
          <p:cNvPr id="23" name="文本框 22"/>
          <p:cNvSpPr txBox="1"/>
          <p:nvPr/>
        </p:nvSpPr>
        <p:spPr>
          <a:xfrm>
            <a:off x="3347864" y="2222005"/>
            <a:ext cx="3557619" cy="369332"/>
          </a:xfrm>
          <a:prstGeom prst="rect">
            <a:avLst/>
          </a:prstGeom>
          <a:noFill/>
        </p:spPr>
        <p:txBody>
          <a:bodyPr wrap="square" rtlCol="0">
            <a:spAutoFit/>
          </a:bodyPr>
          <a:lstStyle/>
          <a:p>
            <a:r>
              <a:rPr lang="zh-CN" altLang="en-US" b="1" u="sng" dirty="0">
                <a:latin typeface="微软雅黑" panose="020B0503020204020204" pitchFamily="34" charset="-122"/>
                <a:ea typeface="微软雅黑" panose="020B0503020204020204" pitchFamily="34" charset="-122"/>
              </a:rPr>
              <a:t>易到：因拒绝融资而失败</a:t>
            </a:r>
          </a:p>
        </p:txBody>
      </p:sp>
      <p:sp>
        <p:nvSpPr>
          <p:cNvPr id="13" name="矩形 12"/>
          <p:cNvSpPr/>
          <p:nvPr/>
        </p:nvSpPr>
        <p:spPr>
          <a:xfrm>
            <a:off x="748998" y="338938"/>
            <a:ext cx="1620957" cy="338554"/>
          </a:xfrm>
          <a:prstGeom prst="rect">
            <a:avLst/>
          </a:prstGeom>
        </p:spPr>
        <p:txBody>
          <a:bodyPr wrap="none">
            <a:spAutoFit/>
          </a:bodyPr>
          <a:lstStyle/>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股权设计的意义</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2" presetClass="entr" presetSubtype="1" fill="hold" grpId="0" nodeType="withEffect">
                                  <p:stCondLst>
                                    <p:cond delay="100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par>
                                <p:cTn id="13" presetID="22" presetClass="entr" presetSubtype="8" fill="hold" grpId="0" nodeType="withEffect">
                                  <p:stCondLst>
                                    <p:cond delay="9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400"/>
                                        <p:tgtEl>
                                          <p:spTgt spid="14"/>
                                        </p:tgtEl>
                                      </p:cBhvr>
                                    </p:animEffect>
                                  </p:childTnLst>
                                </p:cTn>
                              </p:par>
                              <p:par>
                                <p:cTn id="16" presetID="55"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strVal val="#ppt_w*0.70"/>
                                          </p:val>
                                        </p:tav>
                                        <p:tav tm="100000">
                                          <p:val>
                                            <p:strVal val="#ppt_w"/>
                                          </p:val>
                                        </p:tav>
                                      </p:tavLst>
                                    </p:anim>
                                    <p:anim calcmode="lin" valueType="num">
                                      <p:cBhvr>
                                        <p:cTn id="19" dur="1000" fill="hold"/>
                                        <p:tgtEl>
                                          <p:spTgt spid="16"/>
                                        </p:tgtEl>
                                        <p:attrNameLst>
                                          <p:attrName>ppt_h</p:attrName>
                                        </p:attrNameLst>
                                      </p:cBhvr>
                                      <p:tavLst>
                                        <p:tav tm="0">
                                          <p:val>
                                            <p:strVal val="#ppt_h"/>
                                          </p:val>
                                        </p:tav>
                                        <p:tav tm="100000">
                                          <p:val>
                                            <p:strVal val="#ppt_h"/>
                                          </p:val>
                                        </p:tav>
                                      </p:tavLst>
                                    </p:anim>
                                    <p:animEffect transition="in" filter="fade">
                                      <p:cBhvr>
                                        <p:cTn id="20" dur="1000"/>
                                        <p:tgtEl>
                                          <p:spTgt spid="16"/>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p:tgtEl>
                                          <p:spTgt spid="23"/>
                                        </p:tgtEl>
                                        <p:attrNameLst>
                                          <p:attrName>ppt_y</p:attrName>
                                        </p:attrNameLst>
                                      </p:cBhvr>
                                      <p:tavLst>
                                        <p:tav tm="0">
                                          <p:val>
                                            <p:strVal val="#ppt_y+#ppt_h*1.125000"/>
                                          </p:val>
                                        </p:tav>
                                        <p:tav tm="100000">
                                          <p:val>
                                            <p:strVal val="#ppt_y"/>
                                          </p:val>
                                        </p:tav>
                                      </p:tavLst>
                                    </p:anim>
                                    <p:animEffect transition="in" filter="wipe(up)">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7095" t="10577" r="5096" b="-385"/>
          <a:stretch>
            <a:fillRect/>
          </a:stretch>
        </p:blipFill>
        <p:spPr bwMode="auto">
          <a:xfrm>
            <a:off x="588963" y="1776412"/>
            <a:ext cx="2305050" cy="1590675"/>
          </a:xfrm>
          <a:prstGeom prst="rect">
            <a:avLst/>
          </a:prstGeom>
          <a:noFill/>
          <a:ln w="3175">
            <a:solidFill>
              <a:srgbClr val="C00000"/>
            </a:solidFill>
            <a:miter lim="800000"/>
            <a:headEnd/>
            <a:tailEnd/>
          </a:ln>
          <a:extLst>
            <a:ext uri="{909E8E84-426E-40DD-AFC4-6F175D3DCCD1}">
              <a14:hiddenFill xmlns:a14="http://schemas.microsoft.com/office/drawing/2010/main">
                <a:solidFill>
                  <a:srgbClr val="FFFFFF"/>
                </a:solidFill>
              </a14:hiddenFill>
            </a:ext>
          </a:extLst>
        </p:spPr>
      </p:pic>
      <p:grpSp>
        <p:nvGrpSpPr>
          <p:cNvPr id="6" name="组合 5"/>
          <p:cNvGrpSpPr/>
          <p:nvPr/>
        </p:nvGrpSpPr>
        <p:grpSpPr bwMode="auto">
          <a:xfrm>
            <a:off x="534988" y="3632400"/>
            <a:ext cx="2336800" cy="1143554"/>
            <a:chOff x="825795" y="3170874"/>
            <a:chExt cx="2336505" cy="1144188"/>
          </a:xfrm>
        </p:grpSpPr>
        <p:sp>
          <p:nvSpPr>
            <p:cNvPr id="7" name="矩形 6"/>
            <p:cNvSpPr>
              <a:spLocks noChangeArrowheads="1"/>
            </p:cNvSpPr>
            <p:nvPr/>
          </p:nvSpPr>
          <p:spPr bwMode="auto">
            <a:xfrm>
              <a:off x="1259543" y="3170874"/>
              <a:ext cx="1569462" cy="36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zh-CN" altLang="en-US" b="1" dirty="0">
                  <a:solidFill>
                    <a:schemeClr val="accent6">
                      <a:lumMod val="50000"/>
                    </a:schemeClr>
                  </a:solidFill>
                  <a:latin typeface="微软雅黑" panose="020B0503020204020204" pitchFamily="34" charset="-122"/>
                  <a:ea typeface="微软雅黑" panose="020B0503020204020204" pitchFamily="34" charset="-122"/>
                </a:rPr>
                <a:t>防止人员流失</a:t>
              </a:r>
            </a:p>
          </p:txBody>
        </p:sp>
        <p:sp>
          <p:nvSpPr>
            <p:cNvPr id="17424" name="矩形 7"/>
            <p:cNvSpPr>
              <a:spLocks noChangeArrowheads="1"/>
            </p:cNvSpPr>
            <p:nvPr/>
          </p:nvSpPr>
          <p:spPr bwMode="auto">
            <a:xfrm>
              <a:off x="825795" y="3575988"/>
              <a:ext cx="2336505" cy="73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buNone/>
              </a:pPr>
              <a:r>
                <a:rPr lang="en-US" altLang="zh-CN" sz="1400" dirty="0">
                  <a:latin typeface="微软雅黑" panose="020B0503020204020204" pitchFamily="34" charset="-122"/>
                  <a:ea typeface="微软雅黑" panose="020B0503020204020204" pitchFamily="34" charset="-122"/>
                </a:rPr>
                <a:t>      </a:t>
              </a:r>
              <a:r>
                <a:rPr lang="zh-CN" altLang="zh-CN" sz="1400" dirty="0">
                  <a:latin typeface="微软雅黑" panose="020B0503020204020204" pitchFamily="34" charset="-122"/>
                  <a:ea typeface="微软雅黑" panose="020B0503020204020204" pitchFamily="34" charset="-122"/>
                </a:rPr>
                <a:t>爱慕伊设立之初就预留股权激励端口，目前发展稳定，技术人员越来越多</a:t>
              </a:r>
              <a:endParaRPr lang="zh-CN" altLang="en-US" sz="1400" dirty="0">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921033" y="3527639"/>
              <a:ext cx="2241267" cy="0"/>
            </a:xfrm>
            <a:prstGeom prst="line">
              <a:avLst/>
            </a:prstGeom>
            <a:ln w="3175">
              <a:solidFill>
                <a:srgbClr val="B50A14"/>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bwMode="auto">
          <a:xfrm>
            <a:off x="3350061" y="3637379"/>
            <a:ext cx="2498725" cy="1220220"/>
            <a:chOff x="3349144" y="3158102"/>
            <a:chExt cx="2499206" cy="1220897"/>
          </a:xfrm>
        </p:grpSpPr>
        <p:sp>
          <p:nvSpPr>
            <p:cNvPr id="17420" name="矩形 8"/>
            <p:cNvSpPr>
              <a:spLocks noChangeArrowheads="1"/>
            </p:cNvSpPr>
            <p:nvPr/>
          </p:nvSpPr>
          <p:spPr bwMode="auto">
            <a:xfrm>
              <a:off x="3349144" y="3553700"/>
              <a:ext cx="2248961" cy="82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pPr>
              <a:r>
                <a:rPr lang="zh-CN" altLang="en-US" sz="1400" dirty="0">
                  <a:latin typeface="微软雅黑" panose="020B0503020204020204" pitchFamily="34" charset="-122"/>
                  <a:ea typeface="微软雅黑" panose="020B0503020204020204" pitchFamily="34" charset="-122"/>
                </a:rPr>
                <a:t>营改增</a:t>
              </a:r>
              <a:endParaRPr lang="en-US" altLang="zh-CN" sz="1400" dirty="0">
                <a:latin typeface="微软雅黑" panose="020B0503020204020204" pitchFamily="34" charset="-122"/>
                <a:ea typeface="微软雅黑" panose="020B0503020204020204" pitchFamily="34" charset="-122"/>
              </a:endParaRPr>
            </a:p>
            <a:p>
              <a:pPr algn="ctr">
                <a:buNone/>
              </a:pPr>
              <a:r>
                <a:rPr lang="zh-CN" altLang="en-US" sz="1400" dirty="0">
                  <a:latin typeface="微软雅黑" panose="020B0503020204020204" pitchFamily="34" charset="-122"/>
                  <a:ea typeface="微软雅黑" panose="020B0503020204020204" pitchFamily="34" charset="-122"/>
                </a:rPr>
                <a:t>金税三期</a:t>
              </a:r>
              <a:endParaRPr lang="en-US" altLang="zh-CN" sz="1400" dirty="0">
                <a:latin typeface="微软雅黑" panose="020B0503020204020204" pitchFamily="34" charset="-122"/>
                <a:ea typeface="微软雅黑" panose="020B0503020204020204" pitchFamily="34" charset="-122"/>
              </a:endParaRPr>
            </a:p>
            <a:p>
              <a:pPr algn="ctr">
                <a:buNone/>
              </a:pPr>
              <a:r>
                <a:rPr lang="zh-CN" altLang="en-US" sz="1400" dirty="0">
                  <a:latin typeface="微软雅黑" panose="020B0503020204020204" pitchFamily="34" charset="-122"/>
                  <a:ea typeface="微软雅黑" panose="020B0503020204020204" pitchFamily="34" charset="-122"/>
                </a:rPr>
                <a:t>最严财税年</a:t>
              </a:r>
            </a:p>
          </p:txBody>
        </p:sp>
        <p:sp>
          <p:nvSpPr>
            <p:cNvPr id="12" name="矩形 9"/>
            <p:cNvSpPr>
              <a:spLocks noChangeArrowheads="1"/>
            </p:cNvSpPr>
            <p:nvPr/>
          </p:nvSpPr>
          <p:spPr bwMode="auto">
            <a:xfrm>
              <a:off x="3960409" y="3158102"/>
              <a:ext cx="1108210" cy="36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fontAlgn="auto" hangingPunct="1">
                <a:spcBef>
                  <a:spcPts val="0"/>
                </a:spcBef>
                <a:spcAft>
                  <a:spcPts val="0"/>
                </a:spcAft>
                <a:defRPr/>
              </a:pPr>
              <a:r>
                <a:rPr lang="zh-CN" altLang="en-US" b="1" dirty="0">
                  <a:solidFill>
                    <a:schemeClr val="accent6">
                      <a:lumMod val="50000"/>
                    </a:schemeClr>
                  </a:solidFill>
                  <a:latin typeface="微软雅黑" panose="020B0503020204020204" pitchFamily="34" charset="-122"/>
                  <a:ea typeface="微软雅黑" panose="020B0503020204020204" pitchFamily="34" charset="-122"/>
                </a:rPr>
                <a:t>合法避税</a:t>
              </a:r>
            </a:p>
          </p:txBody>
        </p:sp>
        <p:cxnSp>
          <p:nvCxnSpPr>
            <p:cNvPr id="13" name="直接连接符 12"/>
            <p:cNvCxnSpPr/>
            <p:nvPr/>
          </p:nvCxnSpPr>
          <p:spPr>
            <a:xfrm>
              <a:off x="3453939" y="3527639"/>
              <a:ext cx="2394411" cy="0"/>
            </a:xfrm>
            <a:prstGeom prst="line">
              <a:avLst/>
            </a:prstGeom>
            <a:ln w="3175">
              <a:solidFill>
                <a:srgbClr val="B50A14"/>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bwMode="auto">
          <a:xfrm>
            <a:off x="6202874" y="3626466"/>
            <a:ext cx="2427288" cy="1034495"/>
            <a:chOff x="6109203" y="3137333"/>
            <a:chExt cx="2427296" cy="1034466"/>
          </a:xfrm>
        </p:grpSpPr>
        <p:sp>
          <p:nvSpPr>
            <p:cNvPr id="15" name="矩形 11"/>
            <p:cNvSpPr>
              <a:spLocks noChangeArrowheads="1"/>
            </p:cNvSpPr>
            <p:nvPr/>
          </p:nvSpPr>
          <p:spPr bwMode="auto">
            <a:xfrm>
              <a:off x="6398292" y="3137333"/>
              <a:ext cx="2031332"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zh-CN" altLang="en-US" b="1" dirty="0">
                  <a:solidFill>
                    <a:schemeClr val="accent6">
                      <a:lumMod val="50000"/>
                    </a:schemeClr>
                  </a:solidFill>
                  <a:latin typeface="微软雅黑" panose="020B0503020204020204" pitchFamily="34" charset="-122"/>
                  <a:ea typeface="微软雅黑" panose="020B0503020204020204" pitchFamily="34" charset="-122"/>
                </a:rPr>
                <a:t>企业避免内部矛盾</a:t>
              </a:r>
            </a:p>
          </p:txBody>
        </p:sp>
        <p:cxnSp>
          <p:nvCxnSpPr>
            <p:cNvPr id="16" name="直接连接符 15"/>
            <p:cNvCxnSpPr/>
            <p:nvPr/>
          </p:nvCxnSpPr>
          <p:spPr>
            <a:xfrm>
              <a:off x="6188067" y="3527440"/>
              <a:ext cx="2241558" cy="0"/>
            </a:xfrm>
            <a:prstGeom prst="line">
              <a:avLst/>
            </a:prstGeom>
            <a:ln w="3175">
              <a:solidFill>
                <a:srgbClr val="B50A14"/>
              </a:solidFill>
            </a:ln>
          </p:spPr>
          <p:style>
            <a:lnRef idx="1">
              <a:schemeClr val="accent1"/>
            </a:lnRef>
            <a:fillRef idx="0">
              <a:schemeClr val="accent1"/>
            </a:fillRef>
            <a:effectRef idx="0">
              <a:schemeClr val="accent1"/>
            </a:effectRef>
            <a:fontRef idx="minor">
              <a:schemeClr val="tx1"/>
            </a:fontRef>
          </p:style>
        </p:cxnSp>
        <p:sp>
          <p:nvSpPr>
            <p:cNvPr id="17419" name="矩形 13"/>
            <p:cNvSpPr>
              <a:spLocks noChangeArrowheads="1"/>
            </p:cNvSpPr>
            <p:nvPr/>
          </p:nvSpPr>
          <p:spPr bwMode="auto">
            <a:xfrm>
              <a:off x="6109203" y="3605506"/>
              <a:ext cx="2427296" cy="56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pPr>
              <a:r>
                <a:rPr lang="zh-CN" altLang="zh-CN" sz="1400" dirty="0">
                  <a:latin typeface="微软雅黑" panose="020B0503020204020204" pitchFamily="34" charset="-122"/>
                  <a:ea typeface="微软雅黑" panose="020B0503020204020204" pitchFamily="34" charset="-122"/>
                </a:rPr>
                <a:t>明确股东的权责利</a:t>
              </a:r>
              <a:endParaRPr lang="en-US" altLang="zh-CN" sz="1400" dirty="0">
                <a:latin typeface="微软雅黑" panose="020B0503020204020204" pitchFamily="34" charset="-122"/>
                <a:ea typeface="微软雅黑" panose="020B0503020204020204" pitchFamily="34" charset="-122"/>
              </a:endParaRPr>
            </a:p>
            <a:p>
              <a:pPr algn="ctr">
                <a:buNone/>
              </a:pPr>
              <a:r>
                <a:rPr lang="zh-CN" altLang="zh-CN" sz="1400" dirty="0">
                  <a:latin typeface="微软雅黑" panose="020B0503020204020204" pitchFamily="34" charset="-122"/>
                  <a:ea typeface="微软雅黑" panose="020B0503020204020204" pitchFamily="34" charset="-122"/>
                </a:rPr>
                <a:t>避免股东发生不必要的纠纷</a:t>
              </a:r>
              <a:endParaRPr lang="zh-CN" altLang="en-US" sz="1400" dirty="0">
                <a:latin typeface="微软雅黑" panose="020B0503020204020204" pitchFamily="34" charset="-122"/>
                <a:ea typeface="微软雅黑" panose="020B0503020204020204" pitchFamily="34" charset="-122"/>
              </a:endParaRPr>
            </a:p>
          </p:txBody>
        </p:sp>
      </p:gr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2637" y="1776411"/>
            <a:ext cx="2291743" cy="15906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7999" y="1776411"/>
            <a:ext cx="2277038" cy="1603505"/>
          </a:xfrm>
          <a:prstGeom prst="rect">
            <a:avLst/>
          </a:prstGeom>
        </p:spPr>
      </p:pic>
      <p:sp>
        <p:nvSpPr>
          <p:cNvPr id="22" name="矩形 21"/>
          <p:cNvSpPr>
            <a:spLocks noChangeArrowheads="1"/>
          </p:cNvSpPr>
          <p:nvPr/>
        </p:nvSpPr>
        <p:spPr bwMode="auto">
          <a:xfrm>
            <a:off x="3512156" y="775626"/>
            <a:ext cx="19127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fontAlgn="auto" hangingPunct="1">
              <a:lnSpc>
                <a:spcPct val="150000"/>
              </a:lnSpc>
              <a:spcBef>
                <a:spcPts val="0"/>
              </a:spcBef>
              <a:spcAft>
                <a:spcPts val="0"/>
              </a:spcAft>
              <a:buClr>
                <a:srgbClr val="0070C0"/>
              </a:buClr>
              <a:defRPr/>
            </a:pPr>
            <a:r>
              <a:rPr lang="en-US" altLang="zh-CN" sz="2400" b="1" dirty="0">
                <a:latin typeface="微软雅黑" panose="020B0503020204020204" pitchFamily="34" charset="-122"/>
                <a:ea typeface="微软雅黑" panose="020B0503020204020204" pitchFamily="34" charset="-122"/>
              </a:rPr>
              <a:t>5</a:t>
            </a:r>
            <a:r>
              <a:rPr lang="zh-CN" altLang="en-US" sz="2400" b="1" dirty="0">
                <a:latin typeface="微软雅黑" panose="020B0503020204020204" pitchFamily="34" charset="-122"/>
                <a:ea typeface="微软雅黑" panose="020B0503020204020204" pitchFamily="34" charset="-122"/>
              </a:rPr>
              <a:t>、其他作用</a:t>
            </a:r>
            <a:endParaRPr lang="en-US" altLang="zh-CN" sz="2400" b="1" dirty="0">
              <a:latin typeface="微软雅黑" panose="020B0503020204020204" pitchFamily="34" charset="-122"/>
              <a:ea typeface="微软雅黑" panose="020B0503020204020204" pitchFamily="34" charset="-122"/>
            </a:endParaRPr>
          </a:p>
        </p:txBody>
      </p:sp>
      <p:sp>
        <p:nvSpPr>
          <p:cNvPr id="18" name="矩形 17"/>
          <p:cNvSpPr/>
          <p:nvPr/>
        </p:nvSpPr>
        <p:spPr>
          <a:xfrm>
            <a:off x="748998" y="338938"/>
            <a:ext cx="1620957" cy="338554"/>
          </a:xfrm>
          <a:prstGeom prst="rect">
            <a:avLst/>
          </a:prstGeom>
        </p:spPr>
        <p:txBody>
          <a:bodyPr wrap="none">
            <a:spAutoFit/>
          </a:bodyPr>
          <a:lstStyle/>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股权设计的意义</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499"/>
                                          </p:stCondLst>
                                        </p:cTn>
                                        <p:tgtEl>
                                          <p:spTgt spid="8"/>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499"/>
                                          </p:stCondLst>
                                        </p:cTn>
                                        <p:tgtEl>
                                          <p:spTgt spid="17"/>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0"/>
                                  </p:stCondLst>
                                  <p:childTnLst>
                                    <p:set>
                                      <p:cBhvr>
                                        <p:cTn id="24"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0325" descr="E:\JGQ\PPT 制作素材\jpg\shutterstock_988726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单圆角矩形 46"/>
          <p:cNvSpPr/>
          <p:nvPr/>
        </p:nvSpPr>
        <p:spPr>
          <a:xfrm>
            <a:off x="10318" y="-10319"/>
            <a:ext cx="9144000" cy="5164138"/>
          </a:xfrm>
          <a:prstGeom prst="round1Rect">
            <a:avLst>
              <a:gd name="adj" fmla="val 0"/>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2" name="矩形 1"/>
          <p:cNvSpPr/>
          <p:nvPr/>
        </p:nvSpPr>
        <p:spPr>
          <a:xfrm>
            <a:off x="0" y="3648075"/>
            <a:ext cx="9144000" cy="996950"/>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椭圆 2"/>
          <p:cNvSpPr/>
          <p:nvPr/>
        </p:nvSpPr>
        <p:spPr>
          <a:xfrm>
            <a:off x="2495550" y="484188"/>
            <a:ext cx="4176713" cy="4178300"/>
          </a:xfrm>
          <a:prstGeom prst="ellipse">
            <a:avLst/>
          </a:prstGeom>
          <a:solidFill>
            <a:schemeClr val="bg1"/>
          </a:solidFill>
          <a:ln>
            <a:noFill/>
          </a:ln>
          <a:effectLst>
            <a:outerShdw blurRad="762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6" name="空心弧 5"/>
          <p:cNvSpPr/>
          <p:nvPr/>
        </p:nvSpPr>
        <p:spPr>
          <a:xfrm>
            <a:off x="2709863" y="708025"/>
            <a:ext cx="3744912" cy="3744913"/>
          </a:xfrm>
          <a:prstGeom prst="blockArc">
            <a:avLst>
              <a:gd name="adj1" fmla="val 10800000"/>
              <a:gd name="adj2" fmla="val 27960"/>
              <a:gd name="adj3" fmla="val 133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7" name="空心弧 6"/>
          <p:cNvSpPr/>
          <p:nvPr/>
        </p:nvSpPr>
        <p:spPr>
          <a:xfrm rot="10800000">
            <a:off x="2695575" y="685800"/>
            <a:ext cx="3776663" cy="3775075"/>
          </a:xfrm>
          <a:prstGeom prst="blockArc">
            <a:avLst>
              <a:gd name="adj1" fmla="val 10800000"/>
              <a:gd name="adj2" fmla="val 21522921"/>
              <a:gd name="adj3" fmla="val 11837"/>
            </a:avLst>
          </a:prstGeom>
          <a:solidFill>
            <a:srgbClr val="D3BD1B"/>
          </a:solidFill>
          <a:ln>
            <a:noFill/>
          </a:ln>
          <a:effectLst>
            <a:outerShdw blurRad="50800" dist="38100" dir="1620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椭圆 4"/>
          <p:cNvSpPr/>
          <p:nvPr/>
        </p:nvSpPr>
        <p:spPr>
          <a:xfrm>
            <a:off x="3107388" y="1075531"/>
            <a:ext cx="2916238" cy="2916238"/>
          </a:xfrm>
          <a:prstGeom prst="ellipse">
            <a:avLst/>
          </a:prstGeom>
          <a:solidFill>
            <a:schemeClr val="tx1">
              <a:lumMod val="75000"/>
              <a:lumOff val="2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p>
        </p:txBody>
      </p:sp>
      <p:sp>
        <p:nvSpPr>
          <p:cNvPr id="9" name="直角三角形 13"/>
          <p:cNvSpPr/>
          <p:nvPr/>
        </p:nvSpPr>
        <p:spPr>
          <a:xfrm rot="2733348">
            <a:off x="1657350" y="2271713"/>
            <a:ext cx="407987" cy="407988"/>
          </a:xfrm>
          <a:custGeom>
            <a:avLst/>
            <a:gdLst/>
            <a:ahLst/>
            <a:cxnLst/>
            <a:rect l="l" t="t" r="r" b="b"/>
            <a:pathLst>
              <a:path w="1008112" h="1008112">
                <a:moveTo>
                  <a:pt x="0" y="0"/>
                </a:moveTo>
                <a:lnTo>
                  <a:pt x="257552" y="257552"/>
                </a:lnTo>
                <a:lnTo>
                  <a:pt x="257552" y="761608"/>
                </a:lnTo>
                <a:lnTo>
                  <a:pt x="761608" y="761608"/>
                </a:lnTo>
                <a:lnTo>
                  <a:pt x="1008112" y="1008112"/>
                </a:lnTo>
                <a:lnTo>
                  <a:pt x="0" y="1008112"/>
                </a:lnTo>
                <a:close/>
              </a:path>
            </a:pathLst>
          </a:custGeom>
          <a:gradFill flip="none" rotWithShape="1">
            <a:gsLst>
              <a:gs pos="87000">
                <a:srgbClr val="CFBC1E"/>
              </a:gs>
              <a:gs pos="15000">
                <a:srgbClr val="E3B911"/>
              </a:gs>
              <a:gs pos="0">
                <a:srgbClr val="C4B124"/>
              </a:gs>
              <a:gs pos="50000">
                <a:srgbClr val="FFC000"/>
              </a:gs>
              <a:gs pos="100000">
                <a:srgbClr val="C2BB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直角三角形 13"/>
          <p:cNvSpPr/>
          <p:nvPr/>
        </p:nvSpPr>
        <p:spPr>
          <a:xfrm rot="13576982">
            <a:off x="7032625" y="2271713"/>
            <a:ext cx="407987" cy="407988"/>
          </a:xfrm>
          <a:custGeom>
            <a:avLst/>
            <a:gdLst/>
            <a:ahLst/>
            <a:cxnLst/>
            <a:rect l="l" t="t" r="r" b="b"/>
            <a:pathLst>
              <a:path w="1008112" h="1008112">
                <a:moveTo>
                  <a:pt x="0" y="0"/>
                </a:moveTo>
                <a:lnTo>
                  <a:pt x="257552" y="257552"/>
                </a:lnTo>
                <a:lnTo>
                  <a:pt x="257552" y="761608"/>
                </a:lnTo>
                <a:lnTo>
                  <a:pt x="761608" y="761608"/>
                </a:lnTo>
                <a:lnTo>
                  <a:pt x="1008112" y="1008112"/>
                </a:lnTo>
                <a:lnTo>
                  <a:pt x="0" y="1008112"/>
                </a:lnTo>
                <a:close/>
              </a:path>
            </a:pathLst>
          </a:custGeom>
          <a:gradFill flip="none" rotWithShape="1">
            <a:gsLst>
              <a:gs pos="87000">
                <a:srgbClr val="CFBC1E"/>
              </a:gs>
              <a:gs pos="15000">
                <a:srgbClr val="E3B911"/>
              </a:gs>
              <a:gs pos="0">
                <a:srgbClr val="C4B124"/>
              </a:gs>
              <a:gs pos="50000">
                <a:srgbClr val="FFC000"/>
              </a:gs>
              <a:gs pos="100000">
                <a:srgbClr val="C2BB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10"/>
          <p:cNvSpPr/>
          <p:nvPr/>
        </p:nvSpPr>
        <p:spPr>
          <a:xfrm>
            <a:off x="3123050" y="2390823"/>
            <a:ext cx="2922596" cy="584775"/>
          </a:xfrm>
          <a:prstGeom prst="rect">
            <a:avLst/>
          </a:prstGeom>
        </p:spPr>
        <p:txBody>
          <a:bodyPr wrap="none">
            <a:spAutoFit/>
          </a:bodyPr>
          <a:lstStyle/>
          <a:p>
            <a:pPr algn="ctr" eaLnBrk="1" fontAlgn="auto" hangingPunct="1">
              <a:spcBef>
                <a:spcPts val="0"/>
              </a:spcBef>
              <a:spcAft>
                <a:spcPts val="0"/>
              </a:spcAft>
              <a:defRPr/>
            </a:pPr>
            <a:r>
              <a:rPr lang="zh-CN" altLang="en-US" sz="3200" b="1" spc="-15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股权的七种武器</a:t>
            </a:r>
            <a:endParaRPr lang="en-US" altLang="zh-CN" sz="3200" b="1" spc="-15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矩形 4"/>
          <p:cNvSpPr>
            <a:spLocks noChangeArrowheads="1"/>
          </p:cNvSpPr>
          <p:nvPr/>
        </p:nvSpPr>
        <p:spPr bwMode="auto">
          <a:xfrm>
            <a:off x="3146302" y="1718347"/>
            <a:ext cx="2778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pPr>
            <a:r>
              <a:rPr lang="en-US" altLang="zh-CN" b="1" dirty="0">
                <a:solidFill>
                  <a:schemeClr val="bg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BrowalliaUPC" panose="020B0604020202020204" pitchFamily="34" charset="-34"/>
              </a:rPr>
              <a:t>03</a:t>
            </a:r>
            <a:endParaRPr lang="zh-CN" altLang="en-US" b="1" dirty="0">
              <a:solidFill>
                <a:schemeClr val="bg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BrowalliaUPC" panose="020B0604020202020204" pitchFamily="34" charset="-34"/>
            </a:endParaRPr>
          </a:p>
        </p:txBody>
      </p:sp>
      <p:sp>
        <p:nvSpPr>
          <p:cNvPr id="8" name="圆角矩形 7"/>
          <p:cNvSpPr/>
          <p:nvPr/>
        </p:nvSpPr>
        <p:spPr bwMode="auto">
          <a:xfrm>
            <a:off x="1692275" y="4233863"/>
            <a:ext cx="5759450" cy="498475"/>
          </a:xfrm>
          <a:prstGeom prst="roundRect">
            <a:avLst>
              <a:gd name="adj" fmla="val 50000"/>
            </a:avLst>
          </a:prstGeom>
          <a:solidFill>
            <a:srgbClr val="D3BD1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30712 -1.11111E-6 L -4.44444E-6 -1.11111E-6 " pathEditMode="relative" rAng="0" ptsTypes="AA">
                                      <p:cBhvr>
                                        <p:cTn id="6" dur="750" fill="hold"/>
                                        <p:tgtEl>
                                          <p:spTgt spid="9"/>
                                        </p:tgtEl>
                                        <p:attrNameLst>
                                          <p:attrName>ppt_x</p:attrName>
                                          <p:attrName>ppt_y</p:attrName>
                                        </p:attrNameLst>
                                      </p:cBhvr>
                                      <p:rCtr x="-15365" y="0"/>
                                    </p:animMotion>
                                  </p:childTnLst>
                                </p:cTn>
                              </p:par>
                              <p:par>
                                <p:cTn id="7" presetID="42" presetClass="path" presetSubtype="0" accel="50000" decel="50000" fill="hold" nodeType="withEffect">
                                  <p:stCondLst>
                                    <p:cond delay="0"/>
                                  </p:stCondLst>
                                  <p:childTnLst>
                                    <p:animMotion origin="layout" path="M -0.29931 -3.58025E-6 L 1.94444E-6 -3.58025E-6 " pathEditMode="relative" rAng="0" ptsTypes="AA">
                                      <p:cBhvr>
                                        <p:cTn id="8" dur="750" fill="hold"/>
                                        <p:tgtEl>
                                          <p:spTgt spid="10"/>
                                        </p:tgtEl>
                                        <p:attrNameLst>
                                          <p:attrName>ppt_x</p:attrName>
                                          <p:attrName>ppt_y</p:attrName>
                                        </p:attrNameLst>
                                      </p:cBhvr>
                                      <p:rCtr x="14965" y="0"/>
                                    </p:animMotion>
                                  </p:childTnLst>
                                </p:cTn>
                              </p:par>
                              <p:par>
                                <p:cTn id="9" presetID="23" presetClass="entr" presetSubtype="16"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par>
                                <p:cTn id="17" presetID="22" presetClass="entr" presetSubtype="4"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750"/>
                                        <p:tgtEl>
                                          <p:spTgt spid="7"/>
                                        </p:tgtEl>
                                      </p:cBhvr>
                                    </p:animEffect>
                                  </p:childTnLst>
                                </p:cTn>
                              </p:par>
                              <p:par>
                                <p:cTn id="20" presetID="16" presetClass="entr" presetSubtype="42" fill="hold" grpId="0" nodeType="withEffect">
                                  <p:stCondLst>
                                    <p:cond delay="750"/>
                                  </p:stCondLst>
                                  <p:childTnLst>
                                    <p:set>
                                      <p:cBhvr>
                                        <p:cTn id="21" dur="1" fill="hold">
                                          <p:stCondLst>
                                            <p:cond delay="0"/>
                                          </p:stCondLst>
                                        </p:cTn>
                                        <p:tgtEl>
                                          <p:spTgt spid="2"/>
                                        </p:tgtEl>
                                        <p:attrNameLst>
                                          <p:attrName>style.visibility</p:attrName>
                                        </p:attrNameLst>
                                      </p:cBhvr>
                                      <p:to>
                                        <p:strVal val="visible"/>
                                      </p:to>
                                    </p:set>
                                    <p:animEffect transition="in" filter="barn(outHorizontal)">
                                      <p:cBhvr>
                                        <p:cTn id="22" dur="500"/>
                                        <p:tgtEl>
                                          <p:spTgt spid="2"/>
                                        </p:tgtEl>
                                      </p:cBhvr>
                                    </p:animEffect>
                                  </p:childTnLst>
                                </p:cTn>
                              </p:par>
                              <p:par>
                                <p:cTn id="23" presetID="47" presetClass="entr" presetSubtype="0" fill="hold" grpId="0" nodeType="withEffect">
                                  <p:stCondLst>
                                    <p:cond delay="1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125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02651" cy="5127827"/>
          </a:xfrm>
          <a:prstGeom prst="rect">
            <a:avLst/>
          </a:prstGeom>
        </p:spPr>
      </p:pic>
      <p:sp>
        <p:nvSpPr>
          <p:cNvPr id="17" name="Freeform 2"/>
          <p:cNvSpPr>
            <a:spLocks noEditPoints="1"/>
          </p:cNvSpPr>
          <p:nvPr/>
        </p:nvSpPr>
        <p:spPr bwMode="auto">
          <a:xfrm>
            <a:off x="3642960" y="2749166"/>
            <a:ext cx="1065508" cy="1073521"/>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2"/>
          </a:solidFill>
          <a:ln>
            <a:noFill/>
          </a:ln>
        </p:spPr>
        <p:txBody>
          <a:bodyPr vert="horz" wrap="square" lIns="68580" tIns="34290" rIns="68580" bIns="3429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3"/>
          <p:cNvSpPr>
            <a:spLocks noEditPoints="1"/>
          </p:cNvSpPr>
          <p:nvPr/>
        </p:nvSpPr>
        <p:spPr bwMode="auto">
          <a:xfrm>
            <a:off x="3334584" y="1360006"/>
            <a:ext cx="1511383" cy="1366348"/>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3"/>
          </a:solidFill>
          <a:ln>
            <a:noFill/>
          </a:ln>
        </p:spPr>
        <p:txBody>
          <a:bodyPr vert="horz" wrap="square" lIns="68580" tIns="34290" rIns="68580" bIns="3429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4"/>
          <p:cNvSpPr>
            <a:spLocks noEditPoints="1"/>
          </p:cNvSpPr>
          <p:nvPr/>
        </p:nvSpPr>
        <p:spPr bwMode="auto">
          <a:xfrm>
            <a:off x="4768073" y="3165370"/>
            <a:ext cx="763272" cy="679516"/>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4"/>
          </a:solidFill>
          <a:ln>
            <a:noFill/>
          </a:ln>
        </p:spPr>
        <p:txBody>
          <a:bodyPr vert="horz" wrap="square" lIns="68580" tIns="34290" rIns="68580" bIns="3429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5"/>
          <p:cNvSpPr>
            <a:spLocks noEditPoints="1"/>
          </p:cNvSpPr>
          <p:nvPr/>
        </p:nvSpPr>
        <p:spPr bwMode="auto">
          <a:xfrm>
            <a:off x="4333435" y="3908640"/>
            <a:ext cx="636445" cy="605634"/>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6"/>
          <p:cNvSpPr>
            <a:spLocks noEditPoints="1"/>
          </p:cNvSpPr>
          <p:nvPr/>
        </p:nvSpPr>
        <p:spPr bwMode="auto">
          <a:xfrm>
            <a:off x="4756506" y="1919932"/>
            <a:ext cx="1195807" cy="1143001"/>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1"/>
          </a:solidFill>
          <a:ln>
            <a:noFill/>
          </a:ln>
        </p:spPr>
        <p:txBody>
          <a:bodyPr vert="horz" wrap="square" lIns="68580" tIns="34290" rIns="68580" bIns="3429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Group 39"/>
          <p:cNvGrpSpPr/>
          <p:nvPr/>
        </p:nvGrpSpPr>
        <p:grpSpPr>
          <a:xfrm>
            <a:off x="5004575" y="3424654"/>
            <a:ext cx="302324" cy="214940"/>
            <a:chOff x="1550139" y="1314466"/>
            <a:chExt cx="509139" cy="414300"/>
          </a:xfrm>
          <a:solidFill>
            <a:schemeClr val="accent4"/>
          </a:solidFill>
        </p:grpSpPr>
        <p:sp>
          <p:nvSpPr>
            <p:cNvPr id="33"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Freeform 34"/>
          <p:cNvSpPr/>
          <p:nvPr/>
        </p:nvSpPr>
        <p:spPr bwMode="auto">
          <a:xfrm>
            <a:off x="5170557" y="2318901"/>
            <a:ext cx="395710" cy="339838"/>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accent1"/>
          </a:solidFill>
          <a:ln>
            <a:noFill/>
          </a:ln>
        </p:spPr>
        <p:txBody>
          <a:bodyPr vert="horz" wrap="square" lIns="68580" tIns="34290" rIns="68580" bIns="3429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55"/>
          <p:cNvSpPr>
            <a:spLocks noEditPoints="1"/>
          </p:cNvSpPr>
          <p:nvPr/>
        </p:nvSpPr>
        <p:spPr bwMode="auto">
          <a:xfrm>
            <a:off x="3793624" y="1764102"/>
            <a:ext cx="607564" cy="591890"/>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accent3"/>
          </a:solidFill>
          <a:ln>
            <a:noFill/>
          </a:ln>
        </p:spPr>
        <p:txBody>
          <a:bodyPr vert="horz" wrap="square" lIns="68580" tIns="34290" rIns="68580" bIns="3429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8" name="Group 45"/>
          <p:cNvGrpSpPr/>
          <p:nvPr/>
        </p:nvGrpSpPr>
        <p:grpSpPr>
          <a:xfrm>
            <a:off x="4497404" y="4106336"/>
            <a:ext cx="270669" cy="231976"/>
            <a:chOff x="1587575" y="2265358"/>
            <a:chExt cx="314468" cy="309477"/>
          </a:xfrm>
          <a:solidFill>
            <a:srgbClr val="B47730"/>
          </a:solidFill>
        </p:grpSpPr>
        <p:sp>
          <p:nvSpPr>
            <p:cNvPr id="39"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Oval 60"/>
            <p:cNvSpPr>
              <a:spLocks noChangeArrowheads="1"/>
            </p:cNvSpPr>
            <p:nvPr/>
          </p:nvSpPr>
          <p:spPr bwMode="auto">
            <a:xfrm>
              <a:off x="1712364" y="2387652"/>
              <a:ext cx="64890" cy="623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48"/>
          <p:cNvGrpSpPr/>
          <p:nvPr/>
        </p:nvGrpSpPr>
        <p:grpSpPr>
          <a:xfrm>
            <a:off x="4001304" y="3106627"/>
            <a:ext cx="332131" cy="335486"/>
            <a:chOff x="5513440" y="1766202"/>
            <a:chExt cx="429274" cy="484183"/>
          </a:xfrm>
          <a:solidFill>
            <a:schemeClr val="accent2"/>
          </a:solidFill>
        </p:grpSpPr>
        <p:sp>
          <p:nvSpPr>
            <p:cNvPr id="42"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5873260" y="1909498"/>
            <a:ext cx="3161297" cy="1271176"/>
            <a:chOff x="7295875" y="1357838"/>
            <a:chExt cx="4459842" cy="1694901"/>
          </a:xfrm>
        </p:grpSpPr>
        <p:cxnSp>
          <p:nvCxnSpPr>
            <p:cNvPr id="14" name="Straight Arrow Connector 10"/>
            <p:cNvCxnSpPr/>
            <p:nvPr/>
          </p:nvCxnSpPr>
          <p:spPr>
            <a:xfrm>
              <a:off x="7295875" y="2192081"/>
              <a:ext cx="1341726" cy="0"/>
            </a:xfrm>
            <a:prstGeom prst="straightConnector1">
              <a:avLst/>
            </a:prstGeom>
            <a:ln>
              <a:solidFill>
                <a:srgbClr val="ADBACA"/>
              </a:solidFill>
              <a:tailEnd type="arrow"/>
            </a:ln>
          </p:spPr>
          <p:style>
            <a:lnRef idx="1">
              <a:schemeClr val="accent1"/>
            </a:lnRef>
            <a:fillRef idx="0">
              <a:schemeClr val="accent1"/>
            </a:fillRef>
            <a:effectRef idx="0">
              <a:schemeClr val="accent1"/>
            </a:effectRef>
            <a:fontRef idx="minor">
              <a:schemeClr val="tx1"/>
            </a:fontRef>
          </p:style>
        </p:cxnSp>
        <p:sp>
          <p:nvSpPr>
            <p:cNvPr id="22" name="Oval 16"/>
            <p:cNvSpPr>
              <a:spLocks noChangeArrowheads="1"/>
            </p:cNvSpPr>
            <p:nvPr/>
          </p:nvSpPr>
          <p:spPr bwMode="auto">
            <a:xfrm>
              <a:off x="8273922" y="1870727"/>
              <a:ext cx="632889" cy="642707"/>
            </a:xfrm>
            <a:prstGeom prst="ellipse">
              <a:avLst/>
            </a:prstGeom>
            <a:solidFill>
              <a:schemeClr val="accent1"/>
            </a:solidFill>
            <a:ln>
              <a:noFill/>
            </a:ln>
          </p:spPr>
          <p:txBody>
            <a:bodyPr vert="horz" wrap="square" lIns="68580" tIns="34290" rIns="68580" bIns="3429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 Box 10"/>
            <p:cNvSpPr txBox="1">
              <a:spLocks noChangeArrowheads="1"/>
            </p:cNvSpPr>
            <p:nvPr/>
          </p:nvSpPr>
          <p:spPr bwMode="auto">
            <a:xfrm>
              <a:off x="8295320" y="2017331"/>
              <a:ext cx="677161" cy="292388"/>
            </a:xfrm>
            <a:prstGeom prst="rect">
              <a:avLst/>
            </a:prstGeom>
            <a:noFill/>
            <a:ln w="9525">
              <a:noFill/>
              <a:miter lim="800000"/>
            </a:ln>
          </p:spPr>
          <p:txBody>
            <a:bodyPr wrap="square" lIns="34290" tIns="17145" rIns="34290" bIns="17145">
              <a:spAutoFit/>
            </a:bodyPr>
            <a:lstStyle/>
            <a:p>
              <a:pPr algn="ctr" defTabSz="815340"/>
              <a:r>
                <a:rPr lang="en-US" sz="1200" b="1" dirty="0">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51%</a:t>
              </a:r>
              <a:endParaRPr lang="en-US" sz="825" b="1" dirty="0">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45" name="TextBox 13"/>
            <p:cNvSpPr txBox="1"/>
            <p:nvPr/>
          </p:nvSpPr>
          <p:spPr>
            <a:xfrm>
              <a:off x="9417942" y="1357838"/>
              <a:ext cx="2337775" cy="369332"/>
            </a:xfrm>
            <a:prstGeom prst="rect">
              <a:avLst/>
            </a:prstGeom>
            <a:noFill/>
          </p:spPr>
          <p:txBody>
            <a:bodyPr wrap="square" lIns="0" tIns="0" rIns="0" bIns="0" rtlCol="0" anchor="t" anchorCtr="0">
              <a:spAutoFit/>
            </a:bodyPr>
            <a:lstStyle/>
            <a:p>
              <a:pPr defTabSz="912495">
                <a:spcBef>
                  <a:spcPct val="20000"/>
                </a:spcBef>
                <a:defRPr/>
              </a:pPr>
              <a:r>
                <a:rPr lang="zh-CN" altLang="en-US"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相对控制权</a:t>
              </a:r>
              <a:endParaRPr lang="en-US"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9097368" y="1903708"/>
              <a:ext cx="2588747" cy="1149031"/>
            </a:xfrm>
            <a:prstGeom prst="rect">
              <a:avLst/>
            </a:prstGeom>
            <a:noFill/>
          </p:spPr>
          <p:txBody>
            <a:bodyPr wrap="square" lIns="0" tIns="0" rIns="0" bIns="0" rtlCol="0" anchor="t" anchorCtr="0">
              <a:spAutoFit/>
            </a:bodyPr>
            <a:lstStyle/>
            <a:p>
              <a:pPr defTabSz="912495">
                <a:spcBef>
                  <a:spcPct val="20000"/>
                </a:spcBef>
                <a:defRPr/>
              </a:pPr>
              <a:r>
                <a:rPr lang="zh-CN" altLang="zh-CN" sz="1400" dirty="0">
                  <a:latin typeface="微软雅黑" panose="020B0503020204020204" pitchFamily="34" charset="-122"/>
                  <a:ea typeface="微软雅黑" panose="020B0503020204020204" pitchFamily="34" charset="-122"/>
                </a:rPr>
                <a:t>简单事项的决策</a:t>
              </a:r>
              <a:r>
                <a:rPr lang="zh-CN" altLang="en-US"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选举董事</a:t>
              </a:r>
              <a:r>
                <a:rPr lang="zh-CN" altLang="en-US"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聘请审议机构</a:t>
              </a:r>
              <a:r>
                <a:rPr lang="zh-CN" altLang="en-US"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聘请</a:t>
              </a:r>
              <a:r>
                <a:rPr lang="en-US" altLang="zh-CN"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解聘总经理。</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 name="组合 1"/>
          <p:cNvGrpSpPr/>
          <p:nvPr/>
        </p:nvGrpSpPr>
        <p:grpSpPr>
          <a:xfrm>
            <a:off x="845187" y="3985033"/>
            <a:ext cx="3496877" cy="927012"/>
            <a:chOff x="113388" y="2209722"/>
            <a:chExt cx="4544757" cy="1236016"/>
          </a:xfrm>
        </p:grpSpPr>
        <p:cxnSp>
          <p:nvCxnSpPr>
            <p:cNvPr id="12" name="Straight Connector 31"/>
            <p:cNvCxnSpPr/>
            <p:nvPr/>
          </p:nvCxnSpPr>
          <p:spPr>
            <a:xfrm flipV="1">
              <a:off x="3412272" y="2529227"/>
              <a:ext cx="1245873" cy="1850"/>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sp>
          <p:nvSpPr>
            <p:cNvPr id="28" name="Oval 28"/>
            <p:cNvSpPr>
              <a:spLocks noChangeArrowheads="1"/>
            </p:cNvSpPr>
            <p:nvPr/>
          </p:nvSpPr>
          <p:spPr bwMode="auto">
            <a:xfrm>
              <a:off x="3137177" y="2209722"/>
              <a:ext cx="632889" cy="6427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Box 10"/>
            <p:cNvSpPr txBox="1">
              <a:spLocks noChangeArrowheads="1"/>
            </p:cNvSpPr>
            <p:nvPr/>
          </p:nvSpPr>
          <p:spPr bwMode="auto">
            <a:xfrm>
              <a:off x="3206891" y="2393726"/>
              <a:ext cx="493459" cy="292388"/>
            </a:xfrm>
            <a:prstGeom prst="rect">
              <a:avLst/>
            </a:prstGeom>
            <a:noFill/>
            <a:ln w="9525">
              <a:noFill/>
              <a:miter lim="800000"/>
            </a:ln>
          </p:spPr>
          <p:txBody>
            <a:bodyPr wrap="square" lIns="34290" tIns="17145" rIns="34290" bIns="17145">
              <a:spAutoFit/>
            </a:bodyPr>
            <a:lstStyle/>
            <a:p>
              <a:pPr algn="ctr" defTabSz="815340"/>
              <a:r>
                <a:rPr lang="en-US" sz="1200" b="1" dirty="0">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5%</a:t>
              </a:r>
              <a:endParaRPr lang="en-US" sz="825" b="1" dirty="0">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47" name="TextBox 13"/>
            <p:cNvSpPr txBox="1"/>
            <p:nvPr/>
          </p:nvSpPr>
          <p:spPr>
            <a:xfrm>
              <a:off x="113388" y="2371459"/>
              <a:ext cx="3000442" cy="369332"/>
            </a:xfrm>
            <a:prstGeom prst="rect">
              <a:avLst/>
            </a:prstGeom>
            <a:noFill/>
          </p:spPr>
          <p:txBody>
            <a:bodyPr wrap="square" lIns="0" tIns="0" rIns="0" bIns="0" rtlCol="0" anchor="t" anchorCtr="0">
              <a:spAutoFit/>
            </a:bodyPr>
            <a:lstStyle/>
            <a:p>
              <a:pPr defTabSz="912495">
                <a:spcBef>
                  <a:spcPct val="20000"/>
                </a:spcBef>
                <a:defRPr/>
              </a:pPr>
              <a:r>
                <a:rPr lang="zh-CN" altLang="zh-CN" b="1" dirty="0">
                  <a:solidFill>
                    <a:schemeClr val="tx2">
                      <a:lumMod val="50000"/>
                    </a:schemeClr>
                  </a:solidFill>
                  <a:latin typeface="Arial" panose="020B0604020202020204" pitchFamily="34" charset="0"/>
                  <a:ea typeface="微软雅黑" panose="020B0503020204020204" pitchFamily="34" charset="-122"/>
                </a:rPr>
                <a:t>重大股权变动警示线</a:t>
              </a:r>
              <a:endParaRPr lang="en-US"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170734" y="2871222"/>
              <a:ext cx="2562144" cy="574516"/>
            </a:xfrm>
            <a:prstGeom prst="rect">
              <a:avLst/>
            </a:prstGeom>
            <a:noFill/>
          </p:spPr>
          <p:txBody>
            <a:bodyPr wrap="square" lIns="0" tIns="0" rIns="0" bIns="0" rtlCol="0" anchor="t" anchorCtr="0">
              <a:spAutoFit/>
            </a:bodyPr>
            <a:lstStyle/>
            <a:p>
              <a:pPr defTabSz="912495">
                <a:spcBef>
                  <a:spcPct val="20000"/>
                </a:spcBef>
                <a:defRPr/>
              </a:pPr>
              <a:r>
                <a:rPr lang="zh-CN" altLang="zh-CN" sz="1400" dirty="0">
                  <a:latin typeface="微软雅黑" panose="020B0503020204020204" pitchFamily="34" charset="-122"/>
                  <a:ea typeface="微软雅黑" panose="020B0503020204020204" pitchFamily="34" charset="-122"/>
                </a:rPr>
                <a:t>百分之五以上股份的股东需披露权益变动书</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p:cNvGrpSpPr/>
          <p:nvPr/>
        </p:nvGrpSpPr>
        <p:grpSpPr>
          <a:xfrm>
            <a:off x="426920" y="3028946"/>
            <a:ext cx="3265085" cy="644124"/>
            <a:chOff x="570621" y="3903187"/>
            <a:chExt cx="3997730" cy="744842"/>
          </a:xfrm>
        </p:grpSpPr>
        <p:cxnSp>
          <p:nvCxnSpPr>
            <p:cNvPr id="13" name="Straight Connector 34"/>
            <p:cNvCxnSpPr/>
            <p:nvPr/>
          </p:nvCxnSpPr>
          <p:spPr>
            <a:xfrm flipV="1">
              <a:off x="3501720" y="4222692"/>
              <a:ext cx="1066631" cy="1849"/>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sp>
          <p:nvSpPr>
            <p:cNvPr id="30" name="Oval 32"/>
            <p:cNvSpPr>
              <a:spLocks noChangeArrowheads="1"/>
            </p:cNvSpPr>
            <p:nvPr/>
          </p:nvSpPr>
          <p:spPr bwMode="auto">
            <a:xfrm>
              <a:off x="3137177" y="3903187"/>
              <a:ext cx="632889" cy="642707"/>
            </a:xfrm>
            <a:prstGeom prst="ellipse">
              <a:avLst/>
            </a:prstGeom>
            <a:solidFill>
              <a:schemeClr val="accent2"/>
            </a:solidFill>
            <a:ln>
              <a:noFill/>
            </a:ln>
          </p:spPr>
          <p:txBody>
            <a:bodyPr vert="horz" wrap="square" lIns="68580" tIns="34290" rIns="68580" bIns="3429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Box 10"/>
            <p:cNvSpPr txBox="1">
              <a:spLocks noChangeArrowheads="1"/>
            </p:cNvSpPr>
            <p:nvPr/>
          </p:nvSpPr>
          <p:spPr bwMode="auto">
            <a:xfrm>
              <a:off x="3182116" y="4083786"/>
              <a:ext cx="563176" cy="292388"/>
            </a:xfrm>
            <a:prstGeom prst="rect">
              <a:avLst/>
            </a:prstGeom>
            <a:noFill/>
            <a:ln w="9525">
              <a:noFill/>
              <a:miter lim="800000"/>
            </a:ln>
          </p:spPr>
          <p:txBody>
            <a:bodyPr wrap="square" lIns="34290" tIns="17145" rIns="34290" bIns="17145">
              <a:spAutoFit/>
            </a:bodyPr>
            <a:lstStyle/>
            <a:p>
              <a:pPr algn="ctr" defTabSz="815340"/>
              <a:r>
                <a:rPr lang="en-US" sz="1200" b="1" dirty="0">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34%</a:t>
              </a:r>
              <a:endParaRPr lang="en-US" sz="825" b="1" dirty="0">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49" name="TextBox 13"/>
            <p:cNvSpPr txBox="1"/>
            <p:nvPr/>
          </p:nvSpPr>
          <p:spPr>
            <a:xfrm>
              <a:off x="1256392" y="3903554"/>
              <a:ext cx="1727336" cy="369332"/>
            </a:xfrm>
            <a:prstGeom prst="rect">
              <a:avLst/>
            </a:prstGeom>
            <a:noFill/>
          </p:spPr>
          <p:txBody>
            <a:bodyPr wrap="square" lIns="0" tIns="0" rIns="0" bIns="0" rtlCol="0" anchor="t" anchorCtr="0">
              <a:spAutoFit/>
            </a:bodyPr>
            <a:lstStyle/>
            <a:p>
              <a:pPr defTabSz="912495">
                <a:spcBef>
                  <a:spcPct val="20000"/>
                </a:spcBef>
                <a:defRPr/>
              </a:pPr>
              <a:r>
                <a:rPr lang="zh-CN" altLang="en-US"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一票否决权</a:t>
              </a:r>
              <a:endParaRPr lang="en-US"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570621" y="4360770"/>
              <a:ext cx="2030017" cy="287259"/>
            </a:xfrm>
            <a:prstGeom prst="rect">
              <a:avLst/>
            </a:prstGeom>
            <a:noFill/>
          </p:spPr>
          <p:txBody>
            <a:bodyPr wrap="square" lIns="0" tIns="0" rIns="0" bIns="0" rtlCol="0" anchor="t" anchorCtr="0">
              <a:spAutoFit/>
            </a:bodyPr>
            <a:lstStyle/>
            <a:p>
              <a:pPr algn="r" defTabSz="912495">
                <a:spcBef>
                  <a:spcPct val="20000"/>
                </a:spcBef>
                <a:defRPr/>
              </a:pPr>
              <a:r>
                <a:rPr lang="zh-CN" altLang="zh-CN" sz="1400" dirty="0">
                  <a:latin typeface="微软雅黑" panose="020B0503020204020204" pitchFamily="34" charset="-122"/>
                  <a:ea typeface="微软雅黑" panose="020B0503020204020204" pitchFamily="34" charset="-122"/>
                </a:rPr>
                <a:t>否决性控股权</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5428876" y="3266900"/>
            <a:ext cx="3549224" cy="839436"/>
            <a:chOff x="7022957" y="4925400"/>
            <a:chExt cx="4732298" cy="1119246"/>
          </a:xfrm>
        </p:grpSpPr>
        <p:cxnSp>
          <p:nvCxnSpPr>
            <p:cNvPr id="16" name="Straight Arrow Connector 13"/>
            <p:cNvCxnSpPr/>
            <p:nvPr/>
          </p:nvCxnSpPr>
          <p:spPr>
            <a:xfrm>
              <a:off x="7022957" y="5246753"/>
              <a:ext cx="1699521" cy="0"/>
            </a:xfrm>
            <a:prstGeom prst="straightConnector1">
              <a:avLst/>
            </a:prstGeom>
            <a:ln>
              <a:solidFill>
                <a:srgbClr val="ADBACA"/>
              </a:solidFill>
              <a:tailEnd type="arrow"/>
            </a:ln>
          </p:spPr>
          <p:style>
            <a:lnRef idx="1">
              <a:schemeClr val="accent1"/>
            </a:lnRef>
            <a:fillRef idx="0">
              <a:schemeClr val="accent1"/>
            </a:fillRef>
            <a:effectRef idx="0">
              <a:schemeClr val="accent1"/>
            </a:effectRef>
            <a:fontRef idx="minor">
              <a:schemeClr val="tx1"/>
            </a:fontRef>
          </p:style>
        </p:cxnSp>
        <p:sp>
          <p:nvSpPr>
            <p:cNvPr id="26" name="Oval 26"/>
            <p:cNvSpPr>
              <a:spLocks noChangeArrowheads="1"/>
            </p:cNvSpPr>
            <p:nvPr/>
          </p:nvSpPr>
          <p:spPr bwMode="auto">
            <a:xfrm>
              <a:off x="8225258" y="4925400"/>
              <a:ext cx="632889" cy="642707"/>
            </a:xfrm>
            <a:prstGeom prst="ellipse">
              <a:avLst/>
            </a:prstGeom>
            <a:solidFill>
              <a:schemeClr val="accent4"/>
            </a:solidFill>
            <a:ln>
              <a:noFill/>
            </a:ln>
          </p:spPr>
          <p:txBody>
            <a:bodyPr vert="horz" wrap="square" lIns="68580" tIns="34290" rIns="68580" bIns="3429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 Box 10"/>
            <p:cNvSpPr txBox="1">
              <a:spLocks noChangeArrowheads="1"/>
            </p:cNvSpPr>
            <p:nvPr/>
          </p:nvSpPr>
          <p:spPr bwMode="auto">
            <a:xfrm>
              <a:off x="8225258" y="5113816"/>
              <a:ext cx="675397" cy="292388"/>
            </a:xfrm>
            <a:prstGeom prst="rect">
              <a:avLst/>
            </a:prstGeom>
            <a:noFill/>
            <a:ln w="9525">
              <a:noFill/>
              <a:miter lim="800000"/>
            </a:ln>
          </p:spPr>
          <p:txBody>
            <a:bodyPr wrap="square" lIns="34290" tIns="17145" rIns="34290" bIns="17145">
              <a:spAutoFit/>
            </a:bodyPr>
            <a:lstStyle/>
            <a:p>
              <a:pPr algn="ctr" defTabSz="815340"/>
              <a:r>
                <a:rPr lang="en-US" sz="1200" b="1" dirty="0">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10%</a:t>
              </a:r>
              <a:endParaRPr lang="en-US" sz="825" b="1" dirty="0">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53" name="TextBox 13"/>
            <p:cNvSpPr txBox="1"/>
            <p:nvPr/>
          </p:nvSpPr>
          <p:spPr>
            <a:xfrm>
              <a:off x="9417479" y="4986004"/>
              <a:ext cx="2337776" cy="369332"/>
            </a:xfrm>
            <a:prstGeom prst="rect">
              <a:avLst/>
            </a:prstGeom>
            <a:noFill/>
          </p:spPr>
          <p:txBody>
            <a:bodyPr wrap="square" lIns="0" tIns="0" rIns="0" bIns="0" rtlCol="0" anchor="t" anchorCtr="0">
              <a:spAutoFit/>
            </a:bodyPr>
            <a:lstStyle/>
            <a:p>
              <a:pPr defTabSz="912495">
                <a:spcBef>
                  <a:spcPct val="20000"/>
                </a:spcBef>
                <a:defRPr/>
              </a:pPr>
              <a:r>
                <a:rPr lang="zh-CN" altLang="en-US"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临时会议权</a:t>
              </a:r>
              <a:endParaRPr lang="en-US"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p:nvPr/>
          </p:nvSpPr>
          <p:spPr>
            <a:xfrm>
              <a:off x="9178874" y="5470131"/>
              <a:ext cx="2337776" cy="574515"/>
            </a:xfrm>
            <a:prstGeom prst="rect">
              <a:avLst/>
            </a:prstGeom>
            <a:noFill/>
          </p:spPr>
          <p:txBody>
            <a:bodyPr wrap="square" lIns="0" tIns="0" rIns="0" bIns="0" rtlCol="0" anchor="t" anchorCtr="0">
              <a:spAutoFit/>
            </a:bodyPr>
            <a:lstStyle/>
            <a:p>
              <a:pPr defTabSz="912495">
                <a:spcBef>
                  <a:spcPct val="20000"/>
                </a:spcBef>
                <a:defRPr/>
              </a:pPr>
              <a:r>
                <a:rPr lang="zh-CN" altLang="zh-CN" sz="1400" dirty="0">
                  <a:latin typeface="微软雅黑" panose="020B0503020204020204" pitchFamily="34" charset="-122"/>
                  <a:ea typeface="微软雅黑" panose="020B0503020204020204" pitchFamily="34" charset="-122"/>
                </a:rPr>
                <a:t>质询</a:t>
              </a:r>
              <a:r>
                <a:rPr lang="en-US" altLang="zh-CN"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调查</a:t>
              </a:r>
              <a:r>
                <a:rPr lang="en-US" altLang="zh-CN"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起诉</a:t>
              </a:r>
              <a:r>
                <a:rPr lang="en-US" altLang="zh-CN"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清算</a:t>
              </a:r>
              <a:r>
                <a:rPr lang="en-US" altLang="zh-CN"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解散公司</a:t>
              </a:r>
              <a:endParaRPr lang="en-US" altLang="zh-CN" sz="900" dirty="0">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7" name="标题 6"/>
          <p:cNvSpPr>
            <a:spLocks noGrp="1"/>
          </p:cNvSpPr>
          <p:nvPr>
            <p:ph type="title"/>
          </p:nvPr>
        </p:nvSpPr>
        <p:spPr>
          <a:xfrm>
            <a:off x="2415826" y="323796"/>
            <a:ext cx="4285979" cy="1082845"/>
          </a:xfrm>
        </p:spPr>
        <p:txBody>
          <a:bodyPr>
            <a:noAutofit/>
          </a:bodyPr>
          <a:lstStyle/>
          <a:p>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、长生剑</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股权比例</a:t>
            </a:r>
          </a:p>
        </p:txBody>
      </p:sp>
      <p:grpSp>
        <p:nvGrpSpPr>
          <p:cNvPr id="52" name="组合 51"/>
          <p:cNvGrpSpPr/>
          <p:nvPr/>
        </p:nvGrpSpPr>
        <p:grpSpPr>
          <a:xfrm>
            <a:off x="166687" y="1699251"/>
            <a:ext cx="3306239" cy="768262"/>
            <a:chOff x="1000945" y="2157575"/>
            <a:chExt cx="4193546" cy="768262"/>
          </a:xfrm>
        </p:grpSpPr>
        <p:cxnSp>
          <p:nvCxnSpPr>
            <p:cNvPr id="57" name="Straight Connector 31"/>
            <p:cNvCxnSpPr/>
            <p:nvPr/>
          </p:nvCxnSpPr>
          <p:spPr>
            <a:xfrm>
              <a:off x="4206268" y="2529227"/>
              <a:ext cx="988223" cy="1"/>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sp>
          <p:nvSpPr>
            <p:cNvPr id="58" name="Oval 28"/>
            <p:cNvSpPr>
              <a:spLocks noChangeArrowheads="1"/>
            </p:cNvSpPr>
            <p:nvPr/>
          </p:nvSpPr>
          <p:spPr bwMode="auto">
            <a:xfrm>
              <a:off x="3516991" y="2199004"/>
              <a:ext cx="916519" cy="72683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ym typeface="Arial" panose="020B0604020202020204" pitchFamily="34" charset="0"/>
              </a:endParaRPr>
            </a:p>
          </p:txBody>
        </p:sp>
        <p:sp>
          <p:nvSpPr>
            <p:cNvPr id="59" name="Text Box 10"/>
            <p:cNvSpPr txBox="1">
              <a:spLocks noChangeArrowheads="1"/>
            </p:cNvSpPr>
            <p:nvPr/>
          </p:nvSpPr>
          <p:spPr bwMode="auto">
            <a:xfrm>
              <a:off x="3613627" y="2394270"/>
              <a:ext cx="759526" cy="292388"/>
            </a:xfrm>
            <a:prstGeom prst="rect">
              <a:avLst/>
            </a:prstGeom>
            <a:noFill/>
            <a:ln w="9525">
              <a:noFill/>
              <a:miter lim="800000"/>
            </a:ln>
          </p:spPr>
          <p:txBody>
            <a:bodyPr wrap="square" lIns="45720" tIns="22860" rIns="45720" bIns="22860">
              <a:spAutoFit/>
            </a:bodyPr>
            <a:lstStyle/>
            <a:p>
              <a:pPr algn="ctr" defTabSz="1087755"/>
              <a:r>
                <a:rPr lang="en-US" sz="1600" b="1" dirty="0">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67%</a:t>
              </a:r>
              <a:endParaRPr lang="en-US" sz="1100" b="1" dirty="0">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60" name="TextBox 13"/>
            <p:cNvSpPr txBox="1"/>
            <p:nvPr/>
          </p:nvSpPr>
          <p:spPr>
            <a:xfrm>
              <a:off x="1554278" y="2157575"/>
              <a:ext cx="1789388" cy="276999"/>
            </a:xfrm>
            <a:prstGeom prst="rect">
              <a:avLst/>
            </a:prstGeom>
            <a:noFill/>
          </p:spPr>
          <p:txBody>
            <a:bodyPr wrap="square" lIns="0" tIns="0" rIns="0" bIns="0" rtlCol="0" anchor="t" anchorCtr="0">
              <a:spAutoFit/>
            </a:bodyPr>
            <a:lstStyle/>
            <a:p>
              <a:pPr defTabSz="1216660">
                <a:spcBef>
                  <a:spcPct val="20000"/>
                </a:spcBef>
                <a:defRPr/>
              </a:pPr>
              <a:r>
                <a:rPr lang="zh-CN" altLang="en-US"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绝对控制权</a:t>
              </a:r>
              <a:endParaRPr lang="en-US"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13"/>
            <p:cNvSpPr txBox="1"/>
            <p:nvPr/>
          </p:nvSpPr>
          <p:spPr>
            <a:xfrm>
              <a:off x="1000945" y="2475873"/>
              <a:ext cx="2367100" cy="430887"/>
            </a:xfrm>
            <a:prstGeom prst="rect">
              <a:avLst/>
            </a:prstGeom>
            <a:noFill/>
          </p:spPr>
          <p:txBody>
            <a:bodyPr wrap="square" lIns="0" tIns="0" rIns="0" bIns="0" rtlCol="0" anchor="t" anchorCtr="0">
              <a:spAutoFit/>
            </a:bodyPr>
            <a:lstStyle/>
            <a:p>
              <a:pPr defTabSz="912495">
                <a:spcBef>
                  <a:spcPct val="20000"/>
                </a:spcBef>
                <a:defRPr/>
              </a:pPr>
              <a:r>
                <a:rPr lang="zh-CN" altLang="zh-CN" sz="1400" dirty="0">
                  <a:latin typeface="微软雅黑" panose="020B0503020204020204" pitchFamily="34" charset="-122"/>
                  <a:ea typeface="微软雅黑" panose="020B0503020204020204" pitchFamily="34" charset="-122"/>
                </a:rPr>
                <a:t>修改公司的章程、合并</a:t>
              </a:r>
              <a:r>
                <a:rPr lang="en-US" altLang="zh-CN"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分立及其它重大决策</a:t>
              </a:r>
              <a:endParaRPr lang="en-US" altLang="zh-CN" sz="1400" dirty="0">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par>
                                <p:cTn id="50" presetID="53" presetClass="entr" presetSubtype="16"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childTnLst>
                          </p:cTn>
                        </p:par>
                        <p:par>
                          <p:cTn id="55" fill="hold">
                            <p:stCondLst>
                              <p:cond delay="500"/>
                            </p:stCondLst>
                            <p:childTnLst>
                              <p:par>
                                <p:cTn id="56" presetID="22" presetClass="entr" presetSubtype="2"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right)">
                                      <p:cBhvr>
                                        <p:cTn id="58" dur="500"/>
                                        <p:tgtEl>
                                          <p:spTgt spid="2"/>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cTn>
                              </p:par>
                            </p:childTnLst>
                          </p:cTn>
                        </p:par>
                        <p:par>
                          <p:cTn id="63" fill="hold">
                            <p:stCondLst>
                              <p:cond delay="1500"/>
                            </p:stCondLst>
                            <p:childTnLst>
                              <p:par>
                                <p:cTn id="64" presetID="22" presetClass="entr" presetSubtype="2"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right)">
                                      <p:cBhvr>
                                        <p:cTn id="66" dur="500"/>
                                        <p:tgtEl>
                                          <p:spTgt spid="6"/>
                                        </p:tgtEl>
                                      </p:cBhvr>
                                    </p:animEffect>
                                  </p:childTnLst>
                                </p:cTn>
                              </p:par>
                            </p:childTnLst>
                          </p:cTn>
                        </p:par>
                        <p:par>
                          <p:cTn id="67" fill="hold">
                            <p:stCondLst>
                              <p:cond delay="2000"/>
                            </p:stCondLst>
                            <p:childTnLst>
                              <p:par>
                                <p:cTn id="68" presetID="22" presetClass="entr" presetSubtype="8" fill="hold"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left)">
                                      <p:cBhvr>
                                        <p:cTn id="70" dur="500"/>
                                        <p:tgtEl>
                                          <p:spTgt spid="5"/>
                                        </p:tgtEl>
                                      </p:cBhvr>
                                    </p:animEffect>
                                  </p:childTnLst>
                                </p:cTn>
                              </p:par>
                            </p:childTnLst>
                          </p:cTn>
                        </p:par>
                        <p:par>
                          <p:cTn id="71" fill="hold">
                            <p:stCondLst>
                              <p:cond delay="2500"/>
                            </p:stCondLst>
                            <p:childTnLst>
                              <p:par>
                                <p:cTn id="72" presetID="22" presetClass="entr" presetSubtype="2"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right)">
                                      <p:cBhvr>
                                        <p:cTn id="7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59632" y="771550"/>
            <a:ext cx="7128792" cy="461665"/>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r>
              <a:rPr lang="en-US" altLang="zh-CN" b="1" dirty="0">
                <a:solidFill>
                  <a:schemeClr val="tx1">
                    <a:alpha val="85000"/>
                  </a:schemeClr>
                </a:solidFill>
                <a:latin typeface="微软雅黑" panose="020B0503020204020204" pitchFamily="34" charset="-122"/>
                <a:ea typeface="微软雅黑" panose="020B0503020204020204" pitchFamily="34" charset="-122"/>
              </a:rPr>
              <a:t>2</a:t>
            </a:r>
            <a:r>
              <a:rPr lang="zh-CN" altLang="en-US" b="1" dirty="0">
                <a:solidFill>
                  <a:schemeClr val="tx1">
                    <a:alpha val="85000"/>
                  </a:schemeClr>
                </a:solidFill>
                <a:latin typeface="微软雅黑" panose="020B0503020204020204" pitchFamily="34" charset="-122"/>
                <a:ea typeface="微软雅黑" panose="020B0503020204020204" pitchFamily="34" charset="-122"/>
              </a:rPr>
              <a:t>、</a:t>
            </a:r>
            <a:r>
              <a:rPr lang="zh-CN" altLang="zh-CN" b="1" dirty="0">
                <a:solidFill>
                  <a:schemeClr val="tx1">
                    <a:alpha val="85000"/>
                  </a:schemeClr>
                </a:solidFill>
                <a:latin typeface="微软雅黑" panose="020B0503020204020204" pitchFamily="34" charset="-122"/>
                <a:ea typeface="微软雅黑" panose="020B0503020204020204" pitchFamily="34" charset="-122"/>
              </a:rPr>
              <a:t>孔雀翎——同股不同权，股权设计的权重考虑</a:t>
            </a:r>
            <a:endParaRPr lang="zh-CN" altLang="zh-CN" dirty="0">
              <a:solidFill>
                <a:schemeClr val="tx1">
                  <a:alpha val="85000"/>
                </a:schemeClr>
              </a:solidFill>
              <a:latin typeface="微软雅黑" panose="020B0503020204020204" pitchFamily="34" charset="-122"/>
              <a:ea typeface="微软雅黑" panose="020B0503020204020204" pitchFamily="34" charset="-122"/>
            </a:endParaRPr>
          </a:p>
        </p:txBody>
      </p:sp>
      <p:graphicFrame>
        <p:nvGraphicFramePr>
          <p:cNvPr id="33" name="图表 32"/>
          <p:cNvGraphicFramePr/>
          <p:nvPr/>
        </p:nvGraphicFramePr>
        <p:xfrm>
          <a:off x="153868" y="1419622"/>
          <a:ext cx="4202108" cy="3577574"/>
        </p:xfrm>
        <a:graphic>
          <a:graphicData uri="http://schemas.openxmlformats.org/drawingml/2006/chart">
            <c:chart xmlns:c="http://schemas.openxmlformats.org/drawingml/2006/chart" xmlns:r="http://schemas.openxmlformats.org/officeDocument/2006/relationships" r:id="rId2"/>
          </a:graphicData>
        </a:graphic>
      </p:graphicFrame>
      <p:sp>
        <p:nvSpPr>
          <p:cNvPr id="2" name="矩形 1"/>
          <p:cNvSpPr/>
          <p:nvPr/>
        </p:nvSpPr>
        <p:spPr>
          <a:xfrm>
            <a:off x="4283968" y="1851670"/>
            <a:ext cx="4634156" cy="2677656"/>
          </a:xfrm>
          <a:prstGeom prst="rect">
            <a:avLst/>
          </a:prstGeom>
        </p:spPr>
        <p:txBody>
          <a:bodyPr wrap="square">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rPr>
              <a:t>发起人的股权比例取决于四个因素：创始人身份、发起人身份、出资额、岗位贡献。</a:t>
            </a: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这种</a:t>
            </a:r>
            <a:r>
              <a:rPr lang="zh-CN" altLang="zh-CN" sz="1600" dirty="0">
                <a:latin typeface="微软雅黑" panose="020B0503020204020204" pitchFamily="34" charset="-122"/>
                <a:ea typeface="微软雅黑" panose="020B0503020204020204" pitchFamily="34" charset="-122"/>
              </a:rPr>
              <a:t>分配框架更能体现人才、企业家精神的重要性</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b="1" dirty="0">
                <a:latin typeface="微软雅黑" panose="020B0503020204020204" pitchFamily="34" charset="-122"/>
                <a:ea typeface="微软雅黑" panose="020B0503020204020204" pitchFamily="34" charset="-122"/>
              </a:rPr>
              <a:t>       </a:t>
            </a:r>
          </a:p>
          <a:p>
            <a:pPr>
              <a:lnSpc>
                <a:spcPct val="150000"/>
              </a:lnSpc>
            </a:pPr>
            <a:r>
              <a:rPr lang="en-US" altLang="zh-CN" sz="1600" b="1" dirty="0">
                <a:latin typeface="微软雅黑" panose="020B0503020204020204" pitchFamily="34" charset="-122"/>
                <a:ea typeface="微软雅黑" panose="020B0503020204020204" pitchFamily="34" charset="-122"/>
              </a:rPr>
              <a:t>       </a:t>
            </a:r>
            <a:r>
              <a:rPr lang="zh-CN" altLang="zh-CN" sz="1600" b="1" dirty="0">
                <a:latin typeface="微软雅黑" panose="020B0503020204020204" pitchFamily="34" charset="-122"/>
                <a:ea typeface="微软雅黑" panose="020B0503020204020204" pitchFamily="34" charset="-122"/>
              </a:rPr>
              <a:t>这能够避免传统模式下，出资比例</a:t>
            </a:r>
            <a:r>
              <a:rPr lang="zh-CN" altLang="en-US" sz="1600" b="1" dirty="0">
                <a:latin typeface="微软雅黑" panose="020B0503020204020204" pitchFamily="34" charset="-122"/>
                <a:ea typeface="微软雅黑" panose="020B0503020204020204" pitchFamily="34" charset="-122"/>
              </a:rPr>
              <a:t>高则</a:t>
            </a:r>
            <a:r>
              <a:rPr lang="zh-CN" altLang="zh-CN" sz="1600" b="1" dirty="0">
                <a:latin typeface="微软雅黑" panose="020B0503020204020204" pitchFamily="34" charset="-122"/>
                <a:ea typeface="微软雅黑" panose="020B0503020204020204" pitchFamily="34" charset="-122"/>
              </a:rPr>
              <a:t>获得的股权比例就高的弊端。</a:t>
            </a:r>
            <a:endParaRPr lang="zh-CN" altLang="zh-CN" sz="1600" dirty="0">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1"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p:tgtEl>
                                          <p:spTgt spid="33"/>
                                        </p:tgtEl>
                                        <p:attrNameLst>
                                          <p:attrName>ppt_y</p:attrName>
                                        </p:attrNameLst>
                                      </p:cBhvr>
                                      <p:tavLst>
                                        <p:tav tm="0">
                                          <p:val>
                                            <p:strVal val="#ppt_y+#ppt_h*1.125000"/>
                                          </p:val>
                                        </p:tav>
                                        <p:tav tm="100000">
                                          <p:val>
                                            <p:strVal val="#ppt_y"/>
                                          </p:val>
                                        </p:tav>
                                      </p:tavLst>
                                    </p:anim>
                                    <p:animEffect transition="in" filter="wipe(up)">
                                      <p:cBhvr>
                                        <p:cTn id="8" dur="500"/>
                                        <p:tgtEl>
                                          <p:spTgt spid="33"/>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1">
        <p:bldAsOne/>
      </p:bldGraphic>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6" y="13609"/>
            <a:ext cx="9132203" cy="5144474"/>
          </a:xfrm>
          <a:prstGeom prst="rect">
            <a:avLst/>
          </a:prstGeom>
          <a:solidFill>
            <a:schemeClr val="tx2">
              <a:lumMod val="75000"/>
            </a:schemeClr>
          </a:solidFill>
          <a:ln>
            <a:noFill/>
          </a:ln>
        </p:spPr>
      </p:pic>
      <p:sp>
        <p:nvSpPr>
          <p:cNvPr id="867" name="Shape 867"/>
          <p:cNvSpPr>
            <a:spLocks noGrp="1"/>
          </p:cNvSpPr>
          <p:nvPr>
            <p:ph type="sldNum" sz="quarter" idx="4294967295"/>
          </p:nvPr>
        </p:nvSpPr>
        <p:spPr>
          <a:xfrm>
            <a:off x="8061379" y="4719519"/>
            <a:ext cx="453971" cy="369332"/>
          </a:xfrm>
          <a:prstGeom prst="rect">
            <a:avLst/>
          </a:prstGeom>
        </p:spPr>
        <p:txBody>
          <a:bodyPr wrap="none">
            <a:spAutoFit/>
          </a:bodyPr>
          <a:lstStyle/>
          <a:p>
            <a:pPr lvl="0">
              <a:defRPr sz="1800">
                <a:solidFill>
                  <a:srgbClr val="000000"/>
                </a:solidFill>
              </a:defRPr>
            </a:pPr>
            <a:fld id="{86CB4B4D-7CA3-9044-876B-883B54F8677D}" type="slidenum">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25</a:t>
            </a:fld>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8" name="Shape 868"/>
          <p:cNvSpPr/>
          <p:nvPr/>
        </p:nvSpPr>
        <p:spPr>
          <a:xfrm>
            <a:off x="2846916" y="3137794"/>
            <a:ext cx="1563482" cy="3074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74" y="21600"/>
                </a:lnTo>
                <a:lnTo>
                  <a:pt x="17371" y="21600"/>
                </a:lnTo>
                <a:lnTo>
                  <a:pt x="21600" y="0"/>
                </a:lnTo>
                <a:lnTo>
                  <a:pt x="0" y="0"/>
                </a:lnTo>
                <a:close/>
              </a:path>
            </a:pathLst>
          </a:custGeom>
          <a:solidFill>
            <a:schemeClr val="tx2">
              <a:lumMod val="75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sz="1500" b="1" spc="225">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69" name="Shape 869"/>
          <p:cNvSpPr/>
          <p:nvPr/>
        </p:nvSpPr>
        <p:spPr>
          <a:xfrm>
            <a:off x="2846917" y="1881589"/>
            <a:ext cx="1257355" cy="316680"/>
          </a:xfrm>
          <a:custGeom>
            <a:avLst/>
            <a:gdLst/>
            <a:ahLst/>
            <a:cxnLst>
              <a:cxn ang="0">
                <a:pos x="wd2" y="hd2"/>
              </a:cxn>
              <a:cxn ang="5400000">
                <a:pos x="wd2" y="hd2"/>
              </a:cxn>
              <a:cxn ang="10800000">
                <a:pos x="wd2" y="hd2"/>
              </a:cxn>
              <a:cxn ang="16200000">
                <a:pos x="wd2" y="hd2"/>
              </a:cxn>
            </a:cxnLst>
            <a:rect l="0" t="0" r="r" b="b"/>
            <a:pathLst>
              <a:path w="21600" h="21600" extrusionOk="0">
                <a:moveTo>
                  <a:pt x="10698" y="0"/>
                </a:moveTo>
                <a:lnTo>
                  <a:pt x="5439" y="0"/>
                </a:lnTo>
                <a:lnTo>
                  <a:pt x="0" y="21600"/>
                </a:lnTo>
                <a:lnTo>
                  <a:pt x="21600" y="21600"/>
                </a:lnTo>
                <a:lnTo>
                  <a:pt x="21600" y="0"/>
                </a:lnTo>
                <a:lnTo>
                  <a:pt x="10698" y="0"/>
                </a:lnTo>
                <a:close/>
              </a:path>
            </a:pathLst>
          </a:custGeom>
          <a:solidFill>
            <a:schemeClr val="tx2">
              <a:lumMod val="75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sz="1500" b="1" spc="225">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70" name="Shape 870"/>
          <p:cNvSpPr/>
          <p:nvPr/>
        </p:nvSpPr>
        <p:spPr>
          <a:xfrm>
            <a:off x="3997849" y="1881589"/>
            <a:ext cx="106423" cy="3166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21600" y="0"/>
                </a:lnTo>
                <a:close/>
              </a:path>
            </a:pathLst>
          </a:custGeom>
          <a:solidFill>
            <a:srgbClr val="BC6C2A"/>
          </a:solidFill>
          <a:ln w="12700">
            <a:miter lim="400000"/>
          </a:ln>
        </p:spPr>
        <p:txBody>
          <a:bodyPr lIns="0" tIns="0" rIns="0" bIns="0"/>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1" name="Shape 871"/>
          <p:cNvSpPr/>
          <p:nvPr/>
        </p:nvSpPr>
        <p:spPr>
          <a:xfrm>
            <a:off x="3786318" y="2821114"/>
            <a:ext cx="1257355" cy="306167"/>
          </a:xfrm>
          <a:custGeom>
            <a:avLst/>
            <a:gdLst/>
            <a:ahLst/>
            <a:cxnLst>
              <a:cxn ang="0">
                <a:pos x="wd2" y="hd2"/>
              </a:cxn>
              <a:cxn ang="5400000">
                <a:pos x="wd2" y="hd2"/>
              </a:cxn>
              <a:cxn ang="10800000">
                <a:pos x="wd2" y="hd2"/>
              </a:cxn>
              <a:cxn ang="16200000">
                <a:pos x="wd2" y="hd2"/>
              </a:cxn>
            </a:cxnLst>
            <a:rect l="0" t="0" r="r" b="b"/>
            <a:pathLst>
              <a:path w="21600" h="21600" extrusionOk="0">
                <a:moveTo>
                  <a:pt x="10721" y="0"/>
                </a:moveTo>
                <a:lnTo>
                  <a:pt x="5462" y="0"/>
                </a:lnTo>
                <a:lnTo>
                  <a:pt x="0" y="21600"/>
                </a:lnTo>
                <a:lnTo>
                  <a:pt x="21600" y="21600"/>
                </a:lnTo>
                <a:lnTo>
                  <a:pt x="21600" y="0"/>
                </a:lnTo>
                <a:lnTo>
                  <a:pt x="10721" y="0"/>
                </a:lnTo>
                <a:close/>
              </a:path>
            </a:pathLst>
          </a:custGeom>
          <a:solidFill>
            <a:schemeClr val="accent6">
              <a:lumMod val="50000"/>
            </a:schemeClr>
          </a:solidFill>
          <a:ln>
            <a:noFill/>
          </a:ln>
        </p:spPr>
        <p:style>
          <a:lnRef idx="3">
            <a:schemeClr val="lt1"/>
          </a:lnRef>
          <a:fillRef idx="1">
            <a:schemeClr val="accent1"/>
          </a:fillRef>
          <a:effectRef idx="1">
            <a:schemeClr val="accent1"/>
          </a:effectRef>
          <a:fontRef idx="minor">
            <a:schemeClr val="lt1"/>
          </a:fontRef>
        </p:style>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2" name="Shape 872"/>
          <p:cNvSpPr/>
          <p:nvPr/>
        </p:nvSpPr>
        <p:spPr>
          <a:xfrm>
            <a:off x="4938565" y="2821114"/>
            <a:ext cx="105109" cy="3061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21600" y="0"/>
                </a:lnTo>
                <a:close/>
              </a:path>
            </a:pathLst>
          </a:custGeom>
          <a:solidFill>
            <a:srgbClr val="BC6C2A"/>
          </a:solidFill>
          <a:ln w="12700">
            <a:miter lim="400000"/>
          </a:ln>
        </p:spPr>
        <p:txBody>
          <a:bodyPr lIns="0" tIns="0" rIns="0" bIns="0"/>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3" name="Shape 873"/>
          <p:cNvSpPr/>
          <p:nvPr/>
        </p:nvSpPr>
        <p:spPr>
          <a:xfrm>
            <a:off x="4733605" y="1881589"/>
            <a:ext cx="1246844" cy="316680"/>
          </a:xfrm>
          <a:custGeom>
            <a:avLst/>
            <a:gdLst/>
            <a:ahLst/>
            <a:cxnLst>
              <a:cxn ang="0">
                <a:pos x="wd2" y="hd2"/>
              </a:cxn>
              <a:cxn ang="5400000">
                <a:pos x="wd2" y="hd2"/>
              </a:cxn>
              <a:cxn ang="10800000">
                <a:pos x="wd2" y="hd2"/>
              </a:cxn>
              <a:cxn ang="16200000">
                <a:pos x="wd2" y="hd2"/>
              </a:cxn>
            </a:cxnLst>
            <a:rect l="0" t="0" r="r" b="b"/>
            <a:pathLst>
              <a:path w="21600" h="21600" extrusionOk="0">
                <a:moveTo>
                  <a:pt x="10789" y="0"/>
                </a:moveTo>
                <a:lnTo>
                  <a:pt x="5303" y="0"/>
                </a:lnTo>
                <a:lnTo>
                  <a:pt x="0" y="21600"/>
                </a:lnTo>
                <a:lnTo>
                  <a:pt x="21600" y="21600"/>
                </a:lnTo>
                <a:lnTo>
                  <a:pt x="21600" y="0"/>
                </a:lnTo>
                <a:lnTo>
                  <a:pt x="10789" y="0"/>
                </a:lnTo>
                <a:close/>
              </a:path>
            </a:pathLst>
          </a:custGeom>
          <a:solidFill>
            <a:schemeClr val="tx2">
              <a:lumMod val="75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sz="1500" b="1" spc="225">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74" name="Shape 874"/>
          <p:cNvSpPr/>
          <p:nvPr/>
        </p:nvSpPr>
        <p:spPr>
          <a:xfrm>
            <a:off x="5043672" y="940750"/>
            <a:ext cx="306128" cy="1574198"/>
          </a:xfrm>
          <a:custGeom>
            <a:avLst/>
            <a:gdLst/>
            <a:ahLst/>
            <a:cxnLst>
              <a:cxn ang="0">
                <a:pos x="wd2" y="hd2"/>
              </a:cxn>
              <a:cxn ang="5400000">
                <a:pos x="wd2" y="hd2"/>
              </a:cxn>
              <a:cxn ang="10800000">
                <a:pos x="wd2" y="hd2"/>
              </a:cxn>
              <a:cxn ang="16200000">
                <a:pos x="wd2" y="hd2"/>
              </a:cxn>
            </a:cxnLst>
            <a:rect l="0" t="0" r="r" b="b"/>
            <a:pathLst>
              <a:path w="21600" h="21600" extrusionOk="0">
                <a:moveTo>
                  <a:pt x="21600" y="17255"/>
                </a:moveTo>
                <a:lnTo>
                  <a:pt x="21600" y="4345"/>
                </a:lnTo>
                <a:lnTo>
                  <a:pt x="0" y="0"/>
                </a:lnTo>
                <a:lnTo>
                  <a:pt x="0" y="21600"/>
                </a:lnTo>
                <a:lnTo>
                  <a:pt x="21600" y="17255"/>
                </a:lnTo>
                <a:close/>
              </a:path>
            </a:pathLst>
          </a:custGeom>
          <a:solidFill>
            <a:schemeClr val="accent6">
              <a:lumMod val="50000"/>
            </a:schemeClr>
          </a:solidFill>
          <a:ln>
            <a:noFill/>
          </a:ln>
        </p:spPr>
        <p:style>
          <a:lnRef idx="3">
            <a:schemeClr val="lt1"/>
          </a:lnRef>
          <a:fillRef idx="1">
            <a:schemeClr val="accent1"/>
          </a:fillRef>
          <a:effectRef idx="1">
            <a:schemeClr val="accent1"/>
          </a:effectRef>
          <a:fontRef idx="minor">
            <a:schemeClr val="lt1"/>
          </a:fontRef>
        </p:style>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5" name="Shape 875"/>
          <p:cNvSpPr/>
          <p:nvPr/>
        </p:nvSpPr>
        <p:spPr>
          <a:xfrm>
            <a:off x="5043672" y="2102346"/>
            <a:ext cx="306128" cy="9592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solidFill>
            <a:schemeClr val="bg1">
              <a:lumMod val="75000"/>
            </a:schemeClr>
          </a:solidFill>
          <a:ln w="12700">
            <a:miter lim="400000"/>
          </a:ln>
        </p:spPr>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6" name="Shape 876"/>
          <p:cNvSpPr/>
          <p:nvPr/>
        </p:nvSpPr>
        <p:spPr>
          <a:xfrm>
            <a:off x="3786317" y="2198267"/>
            <a:ext cx="1563482" cy="3166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93" y="21600"/>
                </a:lnTo>
                <a:lnTo>
                  <a:pt x="17371" y="21600"/>
                </a:lnTo>
                <a:lnTo>
                  <a:pt x="21600" y="0"/>
                </a:lnTo>
                <a:lnTo>
                  <a:pt x="0" y="0"/>
                </a:lnTo>
                <a:close/>
              </a:path>
            </a:pathLst>
          </a:custGeom>
          <a:solidFill>
            <a:schemeClr val="accent6">
              <a:lumMod val="50000"/>
            </a:schemeClr>
          </a:solidFill>
          <a:ln>
            <a:noFill/>
          </a:ln>
        </p:spPr>
        <p:style>
          <a:lnRef idx="3">
            <a:schemeClr val="lt1"/>
          </a:lnRef>
          <a:fillRef idx="1">
            <a:schemeClr val="accent1"/>
          </a:fillRef>
          <a:effectRef idx="1">
            <a:schemeClr val="accent1"/>
          </a:effectRef>
          <a:fontRef idx="minor">
            <a:schemeClr val="lt1"/>
          </a:fontRef>
        </p:style>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7" name="Shape 877"/>
          <p:cNvSpPr/>
          <p:nvPr/>
        </p:nvSpPr>
        <p:spPr>
          <a:xfrm>
            <a:off x="4104271" y="2198267"/>
            <a:ext cx="94598" cy="3166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0" y="21600"/>
                </a:lnTo>
                <a:close/>
              </a:path>
            </a:pathLst>
          </a:custGeom>
          <a:solidFill>
            <a:srgbClr val="8E2525"/>
          </a:solidFill>
          <a:ln w="12700">
            <a:miter lim="400000"/>
          </a:ln>
        </p:spPr>
        <p:txBody>
          <a:bodyPr lIns="0" tIns="0" rIns="0" bIns="0"/>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8" name="Shape 878"/>
          <p:cNvSpPr/>
          <p:nvPr/>
        </p:nvSpPr>
        <p:spPr>
          <a:xfrm>
            <a:off x="3786318" y="940750"/>
            <a:ext cx="317953" cy="1574198"/>
          </a:xfrm>
          <a:custGeom>
            <a:avLst/>
            <a:gdLst/>
            <a:ahLst/>
            <a:cxnLst>
              <a:cxn ang="0">
                <a:pos x="wd2" y="hd2"/>
              </a:cxn>
              <a:cxn ang="5400000">
                <a:pos x="wd2" y="hd2"/>
              </a:cxn>
              <a:cxn ang="10800000">
                <a:pos x="wd2" y="hd2"/>
              </a:cxn>
              <a:cxn ang="16200000">
                <a:pos x="wd2" y="hd2"/>
              </a:cxn>
            </a:cxnLst>
            <a:rect l="0" t="0" r="r" b="b"/>
            <a:pathLst>
              <a:path w="21600" h="21600" extrusionOk="0">
                <a:moveTo>
                  <a:pt x="0" y="4345"/>
                </a:moveTo>
                <a:lnTo>
                  <a:pt x="0" y="17255"/>
                </a:lnTo>
                <a:lnTo>
                  <a:pt x="21600" y="21600"/>
                </a:lnTo>
                <a:lnTo>
                  <a:pt x="21600" y="0"/>
                </a:lnTo>
                <a:lnTo>
                  <a:pt x="0" y="4345"/>
                </a:lnTo>
                <a:close/>
              </a:path>
            </a:pathLst>
          </a:custGeom>
          <a:solidFill>
            <a:schemeClr val="accent6">
              <a:lumMod val="50000"/>
            </a:schemeClr>
          </a:solidFill>
          <a:ln>
            <a:noFill/>
          </a:ln>
        </p:spPr>
        <p:style>
          <a:lnRef idx="3">
            <a:schemeClr val="lt1"/>
          </a:lnRef>
          <a:fillRef idx="1">
            <a:schemeClr val="accent1"/>
          </a:fillRef>
          <a:effectRef idx="1">
            <a:schemeClr val="accent1"/>
          </a:effectRef>
          <a:fontRef idx="minor">
            <a:schemeClr val="lt1"/>
          </a:fontRef>
        </p:style>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9" name="Shape 879"/>
          <p:cNvSpPr/>
          <p:nvPr/>
        </p:nvSpPr>
        <p:spPr>
          <a:xfrm>
            <a:off x="3786318" y="1257430"/>
            <a:ext cx="317953" cy="959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0"/>
                </a:lnTo>
                <a:close/>
              </a:path>
            </a:pathLst>
          </a:custGeom>
          <a:solidFill>
            <a:schemeClr val="bg1">
              <a:lumMod val="75000"/>
            </a:schemeClr>
          </a:solidFill>
          <a:ln w="12700">
            <a:miter lim="400000"/>
          </a:ln>
        </p:spPr>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0" name="Shape 880"/>
          <p:cNvSpPr/>
          <p:nvPr/>
        </p:nvSpPr>
        <p:spPr>
          <a:xfrm>
            <a:off x="3786318" y="940750"/>
            <a:ext cx="1257355" cy="316680"/>
          </a:xfrm>
          <a:custGeom>
            <a:avLst/>
            <a:gdLst/>
            <a:ahLst/>
            <a:cxnLst>
              <a:cxn ang="0">
                <a:pos x="wd2" y="hd2"/>
              </a:cxn>
              <a:cxn ang="5400000">
                <a:pos x="wd2" y="hd2"/>
              </a:cxn>
              <a:cxn ang="10800000">
                <a:pos x="wd2" y="hd2"/>
              </a:cxn>
              <a:cxn ang="16200000">
                <a:pos x="wd2" y="hd2"/>
              </a:cxn>
            </a:cxnLst>
            <a:rect l="0" t="0" r="r" b="b"/>
            <a:pathLst>
              <a:path w="21600" h="21600" extrusionOk="0">
                <a:moveTo>
                  <a:pt x="10721" y="0"/>
                </a:moveTo>
                <a:lnTo>
                  <a:pt x="5462" y="0"/>
                </a:lnTo>
                <a:lnTo>
                  <a:pt x="0" y="21600"/>
                </a:lnTo>
                <a:lnTo>
                  <a:pt x="21600" y="21600"/>
                </a:lnTo>
                <a:lnTo>
                  <a:pt x="21600" y="0"/>
                </a:lnTo>
                <a:lnTo>
                  <a:pt x="10721" y="0"/>
                </a:lnTo>
                <a:close/>
              </a:path>
            </a:pathLst>
          </a:custGeom>
          <a:solidFill>
            <a:schemeClr val="accent6">
              <a:lumMod val="50000"/>
            </a:schemeClr>
          </a:solidFill>
          <a:ln>
            <a:noFill/>
          </a:ln>
        </p:spPr>
        <p:style>
          <a:lnRef idx="3">
            <a:schemeClr val="lt1"/>
          </a:lnRef>
          <a:fillRef idx="1">
            <a:schemeClr val="accent1"/>
          </a:fillRef>
          <a:effectRef idx="1">
            <a:schemeClr val="accent1"/>
          </a:effectRef>
          <a:fontRef idx="minor">
            <a:schemeClr val="lt1"/>
          </a:fontRef>
        </p:style>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1" name="Shape 881"/>
          <p:cNvSpPr/>
          <p:nvPr/>
        </p:nvSpPr>
        <p:spPr>
          <a:xfrm>
            <a:off x="4938565" y="940750"/>
            <a:ext cx="105109" cy="3166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21600" y="0"/>
                </a:lnTo>
                <a:close/>
              </a:path>
            </a:pathLst>
          </a:custGeom>
          <a:solidFill>
            <a:schemeClr val="bg1">
              <a:lumMod val="75000"/>
            </a:schemeClr>
          </a:solidFill>
          <a:ln w="12700">
            <a:miter lim="400000"/>
          </a:ln>
        </p:spPr>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2" name="Shape 882"/>
          <p:cNvSpPr/>
          <p:nvPr/>
        </p:nvSpPr>
        <p:spPr>
          <a:xfrm>
            <a:off x="5980447" y="1881590"/>
            <a:ext cx="316639" cy="1563686"/>
          </a:xfrm>
          <a:custGeom>
            <a:avLst/>
            <a:gdLst/>
            <a:ahLst/>
            <a:cxnLst>
              <a:cxn ang="0">
                <a:pos x="wd2" y="hd2"/>
              </a:cxn>
              <a:cxn ang="5400000">
                <a:pos x="wd2" y="hd2"/>
              </a:cxn>
              <a:cxn ang="10800000">
                <a:pos x="wd2" y="hd2"/>
              </a:cxn>
              <a:cxn ang="16200000">
                <a:pos x="wd2" y="hd2"/>
              </a:cxn>
            </a:cxnLst>
            <a:rect l="0" t="0" r="r" b="b"/>
            <a:pathLst>
              <a:path w="21600" h="21600" extrusionOk="0">
                <a:moveTo>
                  <a:pt x="21600" y="17353"/>
                </a:moveTo>
                <a:lnTo>
                  <a:pt x="21600" y="4374"/>
                </a:lnTo>
                <a:lnTo>
                  <a:pt x="0" y="0"/>
                </a:lnTo>
                <a:lnTo>
                  <a:pt x="0" y="21600"/>
                </a:lnTo>
                <a:lnTo>
                  <a:pt x="21600" y="17353"/>
                </a:lnTo>
                <a:close/>
              </a:path>
            </a:pathLst>
          </a:custGeom>
          <a:solidFill>
            <a:schemeClr val="tx2">
              <a:lumMod val="75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rtl="0"/>
            <a:endParaRPr sz="1500" b="1" spc="225">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83" name="Shape 883"/>
          <p:cNvSpPr/>
          <p:nvPr/>
        </p:nvSpPr>
        <p:spPr>
          <a:xfrm>
            <a:off x="5980447" y="3032672"/>
            <a:ext cx="316639" cy="1051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solidFill>
            <a:schemeClr val="bg1">
              <a:lumMod val="75000"/>
            </a:schemeClr>
          </a:solidFill>
          <a:ln w="12700">
            <a:miter lim="400000"/>
          </a:ln>
        </p:spPr>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4" name="Shape 884"/>
          <p:cNvSpPr/>
          <p:nvPr/>
        </p:nvSpPr>
        <p:spPr>
          <a:xfrm>
            <a:off x="4733603" y="3137794"/>
            <a:ext cx="1563482" cy="3074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229" y="21600"/>
                </a:lnTo>
                <a:lnTo>
                  <a:pt x="17226" y="21600"/>
                </a:lnTo>
                <a:lnTo>
                  <a:pt x="21600" y="0"/>
                </a:lnTo>
                <a:lnTo>
                  <a:pt x="0" y="0"/>
                </a:lnTo>
                <a:close/>
              </a:path>
            </a:pathLst>
          </a:custGeom>
          <a:solidFill>
            <a:schemeClr val="tx2">
              <a:lumMod val="75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sz="1500" b="1" spc="225">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85" name="Shape 885"/>
          <p:cNvSpPr/>
          <p:nvPr/>
        </p:nvSpPr>
        <p:spPr>
          <a:xfrm>
            <a:off x="5039731" y="3137794"/>
            <a:ext cx="105109" cy="3074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0" y="21600"/>
                </a:lnTo>
                <a:close/>
              </a:path>
            </a:pathLst>
          </a:custGeom>
          <a:solidFill>
            <a:srgbClr val="633682"/>
          </a:solidFill>
          <a:ln w="12700">
            <a:miter lim="400000"/>
          </a:ln>
        </p:spPr>
        <p:txBody>
          <a:bodyPr lIns="0" tIns="0" rIns="0" bIns="0"/>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6" name="Shape 886"/>
          <p:cNvSpPr/>
          <p:nvPr/>
        </p:nvSpPr>
        <p:spPr>
          <a:xfrm>
            <a:off x="4733603" y="1881590"/>
            <a:ext cx="306128" cy="1563686"/>
          </a:xfrm>
          <a:custGeom>
            <a:avLst/>
            <a:gdLst/>
            <a:ahLst/>
            <a:cxnLst>
              <a:cxn ang="0">
                <a:pos x="wd2" y="hd2"/>
              </a:cxn>
              <a:cxn ang="5400000">
                <a:pos x="wd2" y="hd2"/>
              </a:cxn>
              <a:cxn ang="10800000">
                <a:pos x="wd2" y="hd2"/>
              </a:cxn>
              <a:cxn ang="16200000">
                <a:pos x="wd2" y="hd2"/>
              </a:cxn>
            </a:cxnLst>
            <a:rect l="0" t="0" r="r" b="b"/>
            <a:pathLst>
              <a:path w="21600" h="21600" extrusionOk="0">
                <a:moveTo>
                  <a:pt x="0" y="4374"/>
                </a:moveTo>
                <a:lnTo>
                  <a:pt x="0" y="17353"/>
                </a:lnTo>
                <a:lnTo>
                  <a:pt x="21600" y="21600"/>
                </a:lnTo>
                <a:lnTo>
                  <a:pt x="21600" y="0"/>
                </a:lnTo>
                <a:lnTo>
                  <a:pt x="0" y="4374"/>
                </a:lnTo>
                <a:close/>
              </a:path>
            </a:pathLst>
          </a:custGeom>
          <a:solidFill>
            <a:schemeClr val="tx2">
              <a:lumMod val="75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sz="1500" b="1" spc="225">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87" name="Shape 887"/>
          <p:cNvSpPr/>
          <p:nvPr/>
        </p:nvSpPr>
        <p:spPr>
          <a:xfrm>
            <a:off x="4727034" y="2198269"/>
            <a:ext cx="306128" cy="946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0"/>
                </a:lnTo>
                <a:close/>
              </a:path>
            </a:pathLst>
          </a:custGeom>
          <a:solidFill>
            <a:srgbClr val="1C789F"/>
          </a:solidFill>
          <a:ln w="12700">
            <a:miter lim="400000"/>
          </a:ln>
        </p:spPr>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8" name="Shape 888"/>
          <p:cNvSpPr/>
          <p:nvPr/>
        </p:nvSpPr>
        <p:spPr>
          <a:xfrm>
            <a:off x="5884536" y="1881589"/>
            <a:ext cx="95912" cy="3166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21600" y="0"/>
                </a:lnTo>
                <a:close/>
              </a:path>
            </a:pathLst>
          </a:custGeom>
          <a:solidFill>
            <a:schemeClr val="bg1">
              <a:lumMod val="75000"/>
            </a:schemeClr>
          </a:solidFill>
          <a:ln w="12700">
            <a:miter lim="400000"/>
          </a:ln>
        </p:spPr>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9" name="Shape 889"/>
          <p:cNvSpPr/>
          <p:nvPr/>
        </p:nvSpPr>
        <p:spPr>
          <a:xfrm>
            <a:off x="5043672" y="2821114"/>
            <a:ext cx="306128" cy="1563686"/>
          </a:xfrm>
          <a:custGeom>
            <a:avLst/>
            <a:gdLst/>
            <a:ahLst/>
            <a:cxnLst>
              <a:cxn ang="0">
                <a:pos x="wd2" y="hd2"/>
              </a:cxn>
              <a:cxn ang="5400000">
                <a:pos x="wd2" y="hd2"/>
              </a:cxn>
              <a:cxn ang="10800000">
                <a:pos x="wd2" y="hd2"/>
              </a:cxn>
              <a:cxn ang="16200000">
                <a:pos x="wd2" y="hd2"/>
              </a:cxn>
            </a:cxnLst>
            <a:rect l="0" t="0" r="r" b="b"/>
            <a:pathLst>
              <a:path w="21600" h="21600" extrusionOk="0">
                <a:moveTo>
                  <a:pt x="21600" y="17226"/>
                </a:moveTo>
                <a:lnTo>
                  <a:pt x="21600" y="4229"/>
                </a:lnTo>
                <a:lnTo>
                  <a:pt x="0" y="0"/>
                </a:lnTo>
                <a:lnTo>
                  <a:pt x="0" y="21600"/>
                </a:lnTo>
                <a:lnTo>
                  <a:pt x="21600" y="17226"/>
                </a:lnTo>
                <a:close/>
              </a:path>
            </a:pathLst>
          </a:custGeom>
          <a:solidFill>
            <a:schemeClr val="accent6">
              <a:lumMod val="50000"/>
            </a:schemeClr>
          </a:solidFill>
          <a:ln>
            <a:noFill/>
          </a:ln>
        </p:spPr>
        <p:style>
          <a:lnRef idx="3">
            <a:schemeClr val="lt1"/>
          </a:lnRef>
          <a:fillRef idx="1">
            <a:schemeClr val="accent1"/>
          </a:fillRef>
          <a:effectRef idx="1">
            <a:schemeClr val="accent1"/>
          </a:effectRef>
          <a:fontRef idx="minor">
            <a:schemeClr val="lt1"/>
          </a:fontRef>
        </p:style>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0" name="Shape 890"/>
          <p:cNvSpPr/>
          <p:nvPr/>
        </p:nvSpPr>
        <p:spPr>
          <a:xfrm>
            <a:off x="5043672" y="3973510"/>
            <a:ext cx="306128" cy="946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solidFill>
            <a:schemeClr val="bg1">
              <a:lumMod val="75000"/>
            </a:schemeClr>
          </a:solidFill>
          <a:ln w="12700">
            <a:miter lim="400000"/>
          </a:ln>
        </p:spPr>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1" name="Shape 891"/>
          <p:cNvSpPr/>
          <p:nvPr/>
        </p:nvSpPr>
        <p:spPr>
          <a:xfrm>
            <a:off x="3793545" y="4044410"/>
            <a:ext cx="1563482" cy="3166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93" y="21600"/>
                </a:lnTo>
                <a:lnTo>
                  <a:pt x="17371" y="21600"/>
                </a:lnTo>
                <a:lnTo>
                  <a:pt x="21600" y="0"/>
                </a:lnTo>
                <a:lnTo>
                  <a:pt x="0" y="0"/>
                </a:lnTo>
                <a:close/>
              </a:path>
            </a:pathLst>
          </a:custGeom>
          <a:solidFill>
            <a:schemeClr val="accent6">
              <a:lumMod val="50000"/>
            </a:schemeClr>
          </a:solidFill>
          <a:ln>
            <a:noFill/>
          </a:ln>
        </p:spPr>
        <p:style>
          <a:lnRef idx="3">
            <a:schemeClr val="lt1"/>
          </a:lnRef>
          <a:fillRef idx="1">
            <a:schemeClr val="accent1"/>
          </a:fillRef>
          <a:effectRef idx="1">
            <a:schemeClr val="accent1"/>
          </a:effectRef>
          <a:fontRef idx="minor">
            <a:schemeClr val="lt1"/>
          </a:fontRef>
        </p:style>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2" name="Shape 892"/>
          <p:cNvSpPr/>
          <p:nvPr/>
        </p:nvSpPr>
        <p:spPr>
          <a:xfrm>
            <a:off x="4104271" y="4068119"/>
            <a:ext cx="94598" cy="3166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0" y="21600"/>
                </a:lnTo>
                <a:close/>
              </a:path>
            </a:pathLst>
          </a:custGeom>
          <a:solidFill>
            <a:srgbClr val="002060"/>
          </a:solidFill>
          <a:ln w="12700">
            <a:miter lim="400000"/>
          </a:ln>
        </p:spPr>
        <p:txBody>
          <a:bodyPr lIns="0" tIns="0" rIns="0" bIns="0"/>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3" name="Shape 893"/>
          <p:cNvSpPr/>
          <p:nvPr/>
        </p:nvSpPr>
        <p:spPr>
          <a:xfrm>
            <a:off x="3786318" y="2821114"/>
            <a:ext cx="317953" cy="1563686"/>
          </a:xfrm>
          <a:custGeom>
            <a:avLst/>
            <a:gdLst/>
            <a:ahLst/>
            <a:cxnLst>
              <a:cxn ang="0">
                <a:pos x="wd2" y="hd2"/>
              </a:cxn>
              <a:cxn ang="5400000">
                <a:pos x="wd2" y="hd2"/>
              </a:cxn>
              <a:cxn ang="10800000">
                <a:pos x="wd2" y="hd2"/>
              </a:cxn>
              <a:cxn ang="16200000">
                <a:pos x="wd2" y="hd2"/>
              </a:cxn>
            </a:cxnLst>
            <a:rect l="0" t="0" r="r" b="b"/>
            <a:pathLst>
              <a:path w="21600" h="21600" extrusionOk="0">
                <a:moveTo>
                  <a:pt x="0" y="4229"/>
                </a:moveTo>
                <a:lnTo>
                  <a:pt x="0" y="17226"/>
                </a:lnTo>
                <a:lnTo>
                  <a:pt x="21600" y="21600"/>
                </a:lnTo>
                <a:lnTo>
                  <a:pt x="21600" y="0"/>
                </a:lnTo>
                <a:lnTo>
                  <a:pt x="0" y="4229"/>
                </a:lnTo>
                <a:close/>
              </a:path>
            </a:pathLst>
          </a:custGeom>
          <a:solidFill>
            <a:schemeClr val="accent6">
              <a:lumMod val="50000"/>
            </a:schemeClr>
          </a:solidFill>
          <a:ln>
            <a:noFill/>
          </a:ln>
        </p:spPr>
        <p:style>
          <a:lnRef idx="3">
            <a:schemeClr val="lt1"/>
          </a:lnRef>
          <a:fillRef idx="1">
            <a:schemeClr val="accent1"/>
          </a:fillRef>
          <a:effectRef idx="1">
            <a:schemeClr val="accent1"/>
          </a:effectRef>
          <a:fontRef idx="minor">
            <a:schemeClr val="lt1"/>
          </a:fontRef>
        </p:style>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4" name="Shape 894"/>
          <p:cNvSpPr/>
          <p:nvPr/>
        </p:nvSpPr>
        <p:spPr>
          <a:xfrm>
            <a:off x="3786318" y="3127282"/>
            <a:ext cx="317953" cy="1064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0"/>
                </a:lnTo>
                <a:close/>
              </a:path>
            </a:pathLst>
          </a:custGeom>
          <a:solidFill>
            <a:schemeClr val="bg1">
              <a:lumMod val="75000"/>
            </a:schemeClr>
          </a:solidFill>
          <a:ln w="12700">
            <a:miter lim="400000"/>
          </a:ln>
        </p:spPr>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5" name="Shape 895"/>
          <p:cNvSpPr/>
          <p:nvPr/>
        </p:nvSpPr>
        <p:spPr>
          <a:xfrm>
            <a:off x="4104269" y="1881590"/>
            <a:ext cx="306128" cy="1563686"/>
          </a:xfrm>
          <a:custGeom>
            <a:avLst/>
            <a:gdLst/>
            <a:ahLst/>
            <a:cxnLst>
              <a:cxn ang="0">
                <a:pos x="wd2" y="hd2"/>
              </a:cxn>
              <a:cxn ang="5400000">
                <a:pos x="wd2" y="hd2"/>
              </a:cxn>
              <a:cxn ang="10800000">
                <a:pos x="wd2" y="hd2"/>
              </a:cxn>
              <a:cxn ang="16200000">
                <a:pos x="wd2" y="hd2"/>
              </a:cxn>
            </a:cxnLst>
            <a:rect l="0" t="0" r="r" b="b"/>
            <a:pathLst>
              <a:path w="21600" h="21600" extrusionOk="0">
                <a:moveTo>
                  <a:pt x="21600" y="17353"/>
                </a:moveTo>
                <a:lnTo>
                  <a:pt x="21600" y="4374"/>
                </a:lnTo>
                <a:lnTo>
                  <a:pt x="0" y="0"/>
                </a:lnTo>
                <a:lnTo>
                  <a:pt x="0" y="21600"/>
                </a:lnTo>
                <a:lnTo>
                  <a:pt x="21600" y="17353"/>
                </a:lnTo>
                <a:close/>
              </a:path>
            </a:pathLst>
          </a:custGeom>
          <a:solidFill>
            <a:schemeClr val="tx2">
              <a:lumMod val="75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sz="1500" b="1" spc="225">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96" name="Shape 896"/>
          <p:cNvSpPr/>
          <p:nvPr/>
        </p:nvSpPr>
        <p:spPr>
          <a:xfrm>
            <a:off x="4104269" y="3032672"/>
            <a:ext cx="306128" cy="1051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solidFill>
            <a:schemeClr val="bg1">
              <a:lumMod val="75000"/>
            </a:schemeClr>
          </a:solidFill>
          <a:ln w="12700">
            <a:miter lim="400000"/>
          </a:ln>
        </p:spPr>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7" name="Shape 897"/>
          <p:cNvSpPr/>
          <p:nvPr/>
        </p:nvSpPr>
        <p:spPr>
          <a:xfrm>
            <a:off x="3163555" y="3137794"/>
            <a:ext cx="94598" cy="3074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0" y="21600"/>
                </a:lnTo>
                <a:close/>
              </a:path>
            </a:pathLst>
          </a:custGeom>
          <a:solidFill>
            <a:schemeClr val="bg1">
              <a:lumMod val="75000"/>
            </a:schemeClr>
          </a:solidFill>
          <a:ln w="12700">
            <a:miter lim="400000"/>
          </a:ln>
        </p:spPr>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8" name="Shape 898"/>
          <p:cNvSpPr/>
          <p:nvPr/>
        </p:nvSpPr>
        <p:spPr>
          <a:xfrm>
            <a:off x="2846917" y="1881590"/>
            <a:ext cx="316639" cy="1563686"/>
          </a:xfrm>
          <a:custGeom>
            <a:avLst/>
            <a:gdLst/>
            <a:ahLst/>
            <a:cxnLst>
              <a:cxn ang="0">
                <a:pos x="wd2" y="hd2"/>
              </a:cxn>
              <a:cxn ang="5400000">
                <a:pos x="wd2" y="hd2"/>
              </a:cxn>
              <a:cxn ang="10800000">
                <a:pos x="wd2" y="hd2"/>
              </a:cxn>
              <a:cxn ang="16200000">
                <a:pos x="wd2" y="hd2"/>
              </a:cxn>
            </a:cxnLst>
            <a:rect l="0" t="0" r="r" b="b"/>
            <a:pathLst>
              <a:path w="21600" h="21600" extrusionOk="0">
                <a:moveTo>
                  <a:pt x="0" y="4374"/>
                </a:moveTo>
                <a:lnTo>
                  <a:pt x="0" y="17353"/>
                </a:lnTo>
                <a:lnTo>
                  <a:pt x="21600" y="21600"/>
                </a:lnTo>
                <a:lnTo>
                  <a:pt x="21600" y="0"/>
                </a:lnTo>
                <a:lnTo>
                  <a:pt x="0" y="4374"/>
                </a:lnTo>
                <a:close/>
              </a:path>
            </a:pathLst>
          </a:custGeom>
          <a:solidFill>
            <a:schemeClr val="tx2">
              <a:lumMod val="75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sz="1500" b="1" spc="225">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99" name="Shape 899"/>
          <p:cNvSpPr/>
          <p:nvPr/>
        </p:nvSpPr>
        <p:spPr>
          <a:xfrm>
            <a:off x="2846917" y="2198269"/>
            <a:ext cx="316639" cy="946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0"/>
                </a:lnTo>
                <a:close/>
              </a:path>
            </a:pathLst>
          </a:custGeom>
          <a:solidFill>
            <a:schemeClr val="bg1">
              <a:lumMod val="75000"/>
            </a:schemeClr>
          </a:solidFill>
          <a:ln w="12700">
            <a:miter lim="400000"/>
          </a:ln>
        </p:spPr>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04" name="Group 904"/>
          <p:cNvGrpSpPr/>
          <p:nvPr/>
        </p:nvGrpSpPr>
        <p:grpSpPr>
          <a:xfrm>
            <a:off x="341242" y="2178534"/>
            <a:ext cx="2411076" cy="1155132"/>
            <a:chOff x="-982649" y="-21815"/>
            <a:chExt cx="3215183" cy="1540174"/>
          </a:xfrm>
        </p:grpSpPr>
        <p:grpSp>
          <p:nvGrpSpPr>
            <p:cNvPr id="902" name="Group 902"/>
            <p:cNvGrpSpPr/>
            <p:nvPr/>
          </p:nvGrpSpPr>
          <p:grpSpPr>
            <a:xfrm>
              <a:off x="1589709" y="-21815"/>
              <a:ext cx="515889" cy="507128"/>
              <a:chOff x="0" y="-21815"/>
              <a:chExt cx="515887" cy="507127"/>
            </a:xfrm>
          </p:grpSpPr>
          <p:sp>
            <p:nvSpPr>
              <p:cNvPr id="900" name="Shape 900"/>
              <p:cNvSpPr/>
              <p:nvPr/>
            </p:nvSpPr>
            <p:spPr>
              <a:xfrm>
                <a:off x="8760" y="-21815"/>
                <a:ext cx="507127" cy="507127"/>
              </a:xfrm>
              <a:prstGeom prst="rect">
                <a:avLst/>
              </a:prstGeom>
            </p:spPr>
            <p:style>
              <a:lnRef idx="3">
                <a:schemeClr val="lt1"/>
              </a:lnRef>
              <a:fillRef idx="1">
                <a:schemeClr val="accent2"/>
              </a:fillRef>
              <a:effectRef idx="1">
                <a:schemeClr val="accent2"/>
              </a:effectRef>
              <a:fontRef idx="minor">
                <a:schemeClr val="lt1"/>
              </a:fontRef>
            </p:style>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1" name="Shape 901"/>
              <p:cNvSpPr/>
              <p:nvPr/>
            </p:nvSpPr>
            <p:spPr>
              <a:xfrm>
                <a:off x="0" y="22733"/>
                <a:ext cx="507127" cy="461662"/>
              </a:xfrm>
              <a:prstGeom prst="rect">
                <a:avLst/>
              </a:prstGeom>
              <a:noFill/>
              <a:ln w="12700" cap="flat">
                <a:noFill/>
                <a:miter lim="400000"/>
              </a:ln>
              <a:effectLst/>
            </p:spPr>
            <p:txBody>
              <a:bodyPr wrap="square" lIns="34289" tIns="34289" rIns="34289" bIns="34289" numCol="1" anchor="ctr">
                <a:spAutoFit/>
              </a:bodyPr>
              <a:lstStyle>
                <a:lvl1pPr algn="ctr">
                  <a:defRPr>
                    <a:latin typeface="+mj-lt"/>
                    <a:ea typeface="+mj-ea"/>
                    <a:cs typeface="+mj-cs"/>
                    <a:sym typeface="Source Sans Pro"/>
                  </a:defRPr>
                </a:lvl1pPr>
              </a:lstStyle>
              <a:p>
                <a:pPr lvl="0">
                  <a:defRPr>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01</a:t>
                </a:r>
              </a:p>
            </p:txBody>
          </p:sp>
        </p:grpSp>
        <p:sp>
          <p:nvSpPr>
            <p:cNvPr id="903" name="Shape 903"/>
            <p:cNvSpPr/>
            <p:nvPr/>
          </p:nvSpPr>
          <p:spPr>
            <a:xfrm>
              <a:off x="-982649" y="564256"/>
              <a:ext cx="3215183" cy="954103"/>
            </a:xfrm>
            <a:prstGeom prst="rect">
              <a:avLst/>
            </a:prstGeom>
            <a:noFill/>
            <a:ln w="12700" cap="flat">
              <a:noFill/>
              <a:miter lim="400000"/>
            </a:ln>
            <a:effectLst/>
          </p:spPr>
          <p:txBody>
            <a:bodyPr wrap="square" lIns="34289" tIns="34289" rIns="34289" bIns="34289" numCol="1" anchor="t">
              <a:spAutoFit/>
            </a:bodyPr>
            <a:lstStyle/>
            <a:p>
              <a:pPr lvl="0">
                <a:defRPr>
                  <a:solidFill>
                    <a:srgbClr val="000000"/>
                  </a:solidFill>
                </a:defRPr>
              </a:pPr>
              <a:r>
                <a:rPr lang="zh-CN" altLang="zh-CN" sz="1400" dirty="0">
                  <a:solidFill>
                    <a:srgbClr val="000000"/>
                  </a:solidFill>
                  <a:latin typeface="微软雅黑" panose="020B0503020204020204" pitchFamily="34" charset="-122"/>
                  <a:ea typeface="微软雅黑" panose="020B0503020204020204" pitchFamily="34" charset="-122"/>
                </a:rPr>
                <a:t>预留股权的总量一般在</a:t>
              </a:r>
              <a:r>
                <a:rPr lang="en-US" altLang="zh-CN" sz="1400" dirty="0">
                  <a:solidFill>
                    <a:srgbClr val="000000"/>
                  </a:solidFill>
                  <a:latin typeface="微软雅黑" panose="020B0503020204020204" pitchFamily="34" charset="-122"/>
                  <a:ea typeface="微软雅黑" panose="020B0503020204020204" pitchFamily="34" charset="-122"/>
                </a:rPr>
                <a:t>15%</a:t>
              </a:r>
              <a:r>
                <a:rPr lang="zh-CN" altLang="zh-CN" sz="1400" dirty="0">
                  <a:solidFill>
                    <a:srgbClr val="000000"/>
                  </a:solidFill>
                  <a:latin typeface="微软雅黑" panose="020B0503020204020204" pitchFamily="34" charset="-122"/>
                  <a:ea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rPr>
                <a:t>企业的发展</a:t>
              </a:r>
              <a:r>
                <a:rPr lang="zh-CN" altLang="zh-CN" sz="1400" dirty="0">
                  <a:solidFill>
                    <a:srgbClr val="000000"/>
                  </a:solidFill>
                  <a:latin typeface="微软雅黑" panose="020B0503020204020204" pitchFamily="34" charset="-122"/>
                  <a:ea typeface="微软雅黑" panose="020B0503020204020204" pitchFamily="34" charset="-122"/>
                </a:rPr>
                <a:t>看四年的周期，每年释放</a:t>
              </a:r>
              <a:r>
                <a:rPr lang="en-US" altLang="zh-CN" sz="1400" dirty="0">
                  <a:solidFill>
                    <a:srgbClr val="000000"/>
                  </a:solidFill>
                  <a:latin typeface="微软雅黑" panose="020B0503020204020204" pitchFamily="34" charset="-122"/>
                  <a:ea typeface="微软雅黑" panose="020B0503020204020204" pitchFamily="34" charset="-122"/>
                </a:rPr>
                <a:t>4%</a:t>
              </a:r>
              <a:r>
                <a:rPr lang="zh-CN" altLang="zh-CN" sz="1400" dirty="0">
                  <a:solidFill>
                    <a:srgbClr val="000000"/>
                  </a:solidFill>
                  <a:latin typeface="微软雅黑" panose="020B0503020204020204" pitchFamily="34" charset="-122"/>
                  <a:ea typeface="微软雅黑" panose="020B0503020204020204" pitchFamily="34" charset="-122"/>
                </a:rPr>
                <a:t>左右</a:t>
              </a:r>
              <a:r>
                <a:rPr lang="zh-CN" altLang="en-US" sz="1400" dirty="0">
                  <a:solidFill>
                    <a:srgbClr val="000000"/>
                  </a:solidFill>
                  <a:latin typeface="微软雅黑" panose="020B0503020204020204" pitchFamily="34" charset="-122"/>
                  <a:ea typeface="微软雅黑" panose="020B0503020204020204" pitchFamily="34" charset="-122"/>
                </a:rPr>
                <a:t>期权</a:t>
              </a:r>
              <a:endParaRPr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09" name="Group 909"/>
          <p:cNvGrpSpPr/>
          <p:nvPr/>
        </p:nvGrpSpPr>
        <p:grpSpPr>
          <a:xfrm>
            <a:off x="778887" y="3726083"/>
            <a:ext cx="2896481" cy="923328"/>
            <a:chOff x="-274167" y="0"/>
            <a:chExt cx="3862474" cy="1231103"/>
          </a:xfrm>
        </p:grpSpPr>
        <p:grpSp>
          <p:nvGrpSpPr>
            <p:cNvPr id="907" name="Group 907"/>
            <p:cNvGrpSpPr/>
            <p:nvPr/>
          </p:nvGrpSpPr>
          <p:grpSpPr>
            <a:xfrm>
              <a:off x="2999284" y="0"/>
              <a:ext cx="507129" cy="507128"/>
              <a:chOff x="0" y="0"/>
              <a:chExt cx="507127" cy="507127"/>
            </a:xfrm>
          </p:grpSpPr>
          <p:sp>
            <p:nvSpPr>
              <p:cNvPr id="905" name="Shape 905"/>
              <p:cNvSpPr/>
              <p:nvPr/>
            </p:nvSpPr>
            <p:spPr>
              <a:xfrm>
                <a:off x="0" y="0"/>
                <a:ext cx="507127" cy="507127"/>
              </a:xfrm>
              <a:prstGeom prst="rect">
                <a:avLst/>
              </a:prstGeom>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defRPr>
                    <a:latin typeface="+mj-lt"/>
                    <a:ea typeface="+mj-ea"/>
                    <a:cs typeface="+mj-cs"/>
                    <a:sym typeface="Source Sans Pro"/>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6" name="Shape 906"/>
              <p:cNvSpPr/>
              <p:nvPr/>
            </p:nvSpPr>
            <p:spPr>
              <a:xfrm>
                <a:off x="0" y="22733"/>
                <a:ext cx="507127" cy="461662"/>
              </a:xfrm>
              <a:prstGeom prst="rect">
                <a:avLst/>
              </a:prstGeom>
              <a:noFill/>
              <a:ln w="12700" cap="flat">
                <a:noFill/>
                <a:miter lim="400000"/>
              </a:ln>
              <a:effectLst/>
            </p:spPr>
            <p:txBody>
              <a:bodyPr wrap="square" lIns="34289" tIns="34289" rIns="34289" bIns="34289" numCol="1" anchor="ctr">
                <a:spAutoFit/>
              </a:bodyPr>
              <a:lstStyle>
                <a:lvl1pPr algn="ctr">
                  <a:defRPr>
                    <a:latin typeface="+mj-lt"/>
                    <a:ea typeface="+mj-ea"/>
                    <a:cs typeface="+mj-cs"/>
                    <a:sym typeface="Source Sans Pro"/>
                  </a:defRPr>
                </a:lvl1pPr>
              </a:lstStyle>
              <a:p>
                <a:pPr lvl="0">
                  <a:defRPr>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04</a:t>
                </a:r>
              </a:p>
            </p:txBody>
          </p:sp>
        </p:grpSp>
        <p:sp>
          <p:nvSpPr>
            <p:cNvPr id="908" name="Shape 908"/>
            <p:cNvSpPr/>
            <p:nvPr/>
          </p:nvSpPr>
          <p:spPr>
            <a:xfrm>
              <a:off x="-274167" y="564257"/>
              <a:ext cx="3862474" cy="666846"/>
            </a:xfrm>
            <a:prstGeom prst="rect">
              <a:avLst/>
            </a:prstGeom>
            <a:noFill/>
            <a:ln w="12700" cap="flat">
              <a:noFill/>
              <a:miter lim="400000"/>
            </a:ln>
            <a:effectLst/>
          </p:spPr>
          <p:txBody>
            <a:bodyPr wrap="square" lIns="34289" tIns="34289" rIns="34289" bIns="34289" numCol="1" anchor="t">
              <a:spAutoFit/>
            </a:bodyPr>
            <a:lstStyle/>
            <a:p>
              <a:pPr>
                <a:defRPr>
                  <a:solidFill>
                    <a:srgbClr val="000000"/>
                  </a:solidFill>
                </a:defRPr>
              </a:pPr>
              <a:r>
                <a:rPr lang="zh-CN" altLang="zh-CN" sz="1400" dirty="0">
                  <a:solidFill>
                    <a:srgbClr val="000000"/>
                  </a:solidFill>
                  <a:latin typeface="微软雅黑" panose="020B0503020204020204" pitchFamily="34" charset="-122"/>
                  <a:ea typeface="微软雅黑" panose="020B0503020204020204" pitchFamily="34" charset="-122"/>
                </a:rPr>
                <a:t>限制性股份、期权激励需辅之以相应的行权条件</a:t>
              </a:r>
              <a:endParaRPr sz="1200" dirty="0">
                <a:solidFill>
                  <a:sysClr val="windowText" lastClr="000000"/>
                </a:solidFill>
                <a:latin typeface="+mn-ea"/>
                <a:sym typeface="微软雅黑" panose="020B0503020204020204" pitchFamily="34" charset="-122"/>
              </a:endParaRPr>
            </a:p>
          </p:txBody>
        </p:sp>
      </p:grpSp>
      <p:grpSp>
        <p:nvGrpSpPr>
          <p:cNvPr id="914" name="Group 914"/>
          <p:cNvGrpSpPr/>
          <p:nvPr/>
        </p:nvGrpSpPr>
        <p:grpSpPr>
          <a:xfrm>
            <a:off x="5678351" y="1313826"/>
            <a:ext cx="3214129" cy="765718"/>
            <a:chOff x="-1" y="19462"/>
            <a:chExt cx="4286062" cy="1020954"/>
          </a:xfrm>
        </p:grpSpPr>
        <p:grpSp>
          <p:nvGrpSpPr>
            <p:cNvPr id="912" name="Group 912"/>
            <p:cNvGrpSpPr/>
            <p:nvPr/>
          </p:nvGrpSpPr>
          <p:grpSpPr>
            <a:xfrm>
              <a:off x="-1" y="19462"/>
              <a:ext cx="507129" cy="507129"/>
              <a:chOff x="0" y="0"/>
              <a:chExt cx="507127" cy="507127"/>
            </a:xfrm>
          </p:grpSpPr>
          <p:sp>
            <p:nvSpPr>
              <p:cNvPr id="910" name="Shape 910"/>
              <p:cNvSpPr/>
              <p:nvPr/>
            </p:nvSpPr>
            <p:spPr>
              <a:xfrm>
                <a:off x="0" y="0"/>
                <a:ext cx="507127" cy="507127"/>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a:endParaRPr>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sp>
            <p:nvSpPr>
              <p:cNvPr id="911" name="Shape 911"/>
              <p:cNvSpPr/>
              <p:nvPr/>
            </p:nvSpPr>
            <p:spPr>
              <a:xfrm>
                <a:off x="0" y="22735"/>
                <a:ext cx="507127" cy="461660"/>
              </a:xfrm>
              <a:prstGeom prst="rect">
                <a:avLst/>
              </a:prstGeom>
              <a:noFill/>
              <a:ln w="12700" cap="flat">
                <a:noFill/>
                <a:miter lim="400000"/>
              </a:ln>
              <a:effectLst/>
            </p:spPr>
            <p:txBody>
              <a:bodyPr wrap="square" lIns="34289" tIns="34289" rIns="34289" bIns="34289" numCol="1" anchor="ctr">
                <a:spAutoFit/>
              </a:bodyPr>
              <a:lstStyle>
                <a:lvl1pPr algn="ctr">
                  <a:defRPr>
                    <a:latin typeface="+mj-lt"/>
                    <a:ea typeface="+mj-ea"/>
                    <a:cs typeface="+mj-cs"/>
                    <a:sym typeface="Source Sans Pro"/>
                  </a:defRPr>
                </a:lvl1pPr>
              </a:lstStyle>
              <a:p>
                <a:pPr lvl="0">
                  <a:defRPr>
                    <a:solidFill>
                      <a:srgbClr val="000000"/>
                    </a:solidFill>
                  </a:defRPr>
                </a:pPr>
                <a:r>
                  <a:rPr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02</a:t>
                </a:r>
              </a:p>
            </p:txBody>
          </p:sp>
        </p:grpSp>
        <p:sp>
          <p:nvSpPr>
            <p:cNvPr id="913" name="Shape 913"/>
            <p:cNvSpPr/>
            <p:nvPr/>
          </p:nvSpPr>
          <p:spPr>
            <a:xfrm>
              <a:off x="617838" y="86315"/>
              <a:ext cx="3668223" cy="954101"/>
            </a:xfrm>
            <a:prstGeom prst="rect">
              <a:avLst/>
            </a:prstGeom>
            <a:noFill/>
            <a:ln w="12700" cap="flat">
              <a:noFill/>
              <a:miter lim="400000"/>
            </a:ln>
            <a:effectLst/>
          </p:spPr>
          <p:txBody>
            <a:bodyPr wrap="square" lIns="34289" tIns="34289" rIns="34289" bIns="34289" numCol="1" anchor="t">
              <a:spAutoFit/>
            </a:bodyPr>
            <a:lstStyle/>
            <a:p>
              <a:pPr lvl="0">
                <a:defRPr>
                  <a:solidFill>
                    <a:srgbClr val="000000"/>
                  </a:solidFill>
                </a:defRPr>
              </a:pPr>
              <a:r>
                <a:rPr lang="zh-CN" altLang="zh-CN" sz="1400" dirty="0">
                  <a:latin typeface="微软雅黑" panose="020B0503020204020204" pitchFamily="34" charset="-122"/>
                  <a:ea typeface="微软雅黑" panose="020B0503020204020204" pitchFamily="34" charset="-122"/>
                </a:rPr>
                <a:t>合伙人之间了解程度较浅时，可以按照合伙人在</a:t>
              </a:r>
              <a:r>
                <a:rPr lang="zh-CN" altLang="en-US" sz="1400" dirty="0">
                  <a:latin typeface="微软雅黑" panose="020B0503020204020204" pitchFamily="34" charset="-122"/>
                  <a:ea typeface="微软雅黑" panose="020B0503020204020204" pitchFamily="34" charset="-122"/>
                </a:rPr>
                <a:t>之前的</a:t>
              </a:r>
              <a:r>
                <a:rPr lang="zh-CN" altLang="zh-CN" sz="1400" dirty="0">
                  <a:latin typeface="微软雅黑" panose="020B0503020204020204" pitchFamily="34" charset="-122"/>
                  <a:ea typeface="微软雅黑" panose="020B0503020204020204" pitchFamily="34" charset="-122"/>
                </a:rPr>
                <a:t>年薪作为贡献值参考</a:t>
              </a:r>
              <a:r>
                <a:rPr lang="zh-CN" altLang="en-US"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体现合伙人市场价值</a:t>
              </a:r>
              <a:endParaRPr sz="10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19" name="Group 919"/>
          <p:cNvGrpSpPr/>
          <p:nvPr/>
        </p:nvGrpSpPr>
        <p:grpSpPr>
          <a:xfrm>
            <a:off x="6297085" y="2839166"/>
            <a:ext cx="2529552" cy="1390336"/>
            <a:chOff x="0" y="0"/>
            <a:chExt cx="3373174" cy="1853777"/>
          </a:xfrm>
        </p:grpSpPr>
        <p:grpSp>
          <p:nvGrpSpPr>
            <p:cNvPr id="917" name="Group 917"/>
            <p:cNvGrpSpPr/>
            <p:nvPr/>
          </p:nvGrpSpPr>
          <p:grpSpPr>
            <a:xfrm>
              <a:off x="64488" y="0"/>
              <a:ext cx="507129" cy="507128"/>
              <a:chOff x="0" y="0"/>
              <a:chExt cx="507127" cy="507127"/>
            </a:xfrm>
          </p:grpSpPr>
          <p:sp>
            <p:nvSpPr>
              <p:cNvPr id="915" name="Shape 915"/>
              <p:cNvSpPr/>
              <p:nvPr/>
            </p:nvSpPr>
            <p:spPr>
              <a:xfrm>
                <a:off x="0" y="0"/>
                <a:ext cx="507127" cy="507127"/>
              </a:xfrm>
              <a:prstGeom prst="rect">
                <a:avLst/>
              </a:prstGeom>
            </p:spPr>
            <p:style>
              <a:lnRef idx="3">
                <a:schemeClr val="lt1"/>
              </a:lnRef>
              <a:fillRef idx="1">
                <a:schemeClr val="accent5"/>
              </a:fillRef>
              <a:effectRef idx="1">
                <a:schemeClr val="accent5"/>
              </a:effectRef>
              <a:fontRef idx="minor">
                <a:schemeClr val="lt1"/>
              </a:fontRef>
            </p:style>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6" name="Shape 916"/>
              <p:cNvSpPr/>
              <p:nvPr/>
            </p:nvSpPr>
            <p:spPr>
              <a:xfrm>
                <a:off x="0" y="22733"/>
                <a:ext cx="507127" cy="461661"/>
              </a:xfrm>
              <a:prstGeom prst="rect">
                <a:avLst/>
              </a:prstGeom>
              <a:noFill/>
              <a:ln w="12700" cap="flat">
                <a:noFill/>
                <a:miter lim="400000"/>
              </a:ln>
              <a:effectLst/>
            </p:spPr>
            <p:txBody>
              <a:bodyPr wrap="square" lIns="34289" tIns="34289" rIns="34289" bIns="34289" numCol="1" anchor="ctr">
                <a:spAutoFit/>
              </a:bodyPr>
              <a:lstStyle>
                <a:lvl1pPr algn="ctr">
                  <a:defRPr>
                    <a:latin typeface="+mj-lt"/>
                    <a:ea typeface="+mj-ea"/>
                    <a:cs typeface="+mj-cs"/>
                    <a:sym typeface="Source Sans Pro"/>
                  </a:defRPr>
                </a:lvl1pPr>
              </a:lstStyle>
              <a:p>
                <a:pPr lvl="0">
                  <a:defRPr>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03</a:t>
                </a:r>
              </a:p>
            </p:txBody>
          </p:sp>
        </p:grpSp>
        <p:sp>
          <p:nvSpPr>
            <p:cNvPr id="918" name="Shape 918"/>
            <p:cNvSpPr/>
            <p:nvPr/>
          </p:nvSpPr>
          <p:spPr>
            <a:xfrm>
              <a:off x="0" y="612417"/>
              <a:ext cx="3373174" cy="1241360"/>
            </a:xfrm>
            <a:prstGeom prst="rect">
              <a:avLst/>
            </a:prstGeom>
            <a:noFill/>
            <a:ln w="12700" cap="flat">
              <a:noFill/>
              <a:miter lim="400000"/>
            </a:ln>
            <a:effectLst/>
          </p:spPr>
          <p:txBody>
            <a:bodyPr wrap="square" lIns="34289" tIns="34289" rIns="34289" bIns="34289" numCol="1" anchor="t">
              <a:spAutoFit/>
            </a:bodyPr>
            <a:lstStyle/>
            <a:p>
              <a:pPr lvl="0">
                <a:defRPr>
                  <a:solidFill>
                    <a:srgbClr val="000000"/>
                  </a:solidFill>
                </a:defRPr>
              </a:pPr>
              <a:r>
                <a:rPr lang="zh-CN" altLang="zh-CN" sz="1400" dirty="0">
                  <a:solidFill>
                    <a:srgbClr val="000000"/>
                  </a:solidFill>
                  <a:latin typeface="微软雅黑" panose="020B0503020204020204" pitchFamily="34" charset="-122"/>
                  <a:ea typeface="微软雅黑" panose="020B0503020204020204" pitchFamily="34" charset="-122"/>
                </a:rPr>
                <a:t>按照“结果导向”的原则，将合伙人在公司实际创造的价值、成果作为动态分红股的划分依据</a:t>
              </a:r>
              <a:endParaRPr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20" name="Shape 920"/>
          <p:cNvSpPr/>
          <p:nvPr/>
        </p:nvSpPr>
        <p:spPr>
          <a:xfrm>
            <a:off x="4058447" y="1451559"/>
            <a:ext cx="1031050" cy="323165"/>
          </a:xfrm>
          <a:prstGeom prst="rect">
            <a:avLst/>
          </a:prstGeom>
          <a:ln w="12700">
            <a:miter lim="400000"/>
          </a:ln>
        </p:spPr>
        <p:txBody>
          <a:bodyPr wrap="none" lIns="34289" rIns="34289">
            <a:spAutoFit/>
          </a:bodyPr>
          <a:lstStyle/>
          <a:p>
            <a:pPr algn="ctr"/>
            <a:r>
              <a:rPr lang="zh-CN" altLang="zh-CN" sz="1500" b="1" dirty="0">
                <a:solidFill>
                  <a:srgbClr val="595C54"/>
                </a:solidFill>
                <a:latin typeface="微软雅黑" panose="020B0503020204020204" pitchFamily="34" charset="-122"/>
                <a:ea typeface="微软雅黑" panose="020B0503020204020204" pitchFamily="34" charset="-122"/>
                <a:cs typeface="+mj-cs"/>
              </a:rPr>
              <a:t>贡献值参考</a:t>
            </a:r>
            <a:endParaRPr lang="zh-CN" altLang="en-US" sz="1500" b="1" dirty="0">
              <a:solidFill>
                <a:srgbClr val="595C54"/>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sp>
        <p:nvSpPr>
          <p:cNvPr id="921" name="Shape 921"/>
          <p:cNvSpPr/>
          <p:nvPr/>
        </p:nvSpPr>
        <p:spPr>
          <a:xfrm>
            <a:off x="5144384" y="2510390"/>
            <a:ext cx="838689" cy="323165"/>
          </a:xfrm>
          <a:prstGeom prst="rect">
            <a:avLst/>
          </a:prstGeom>
          <a:ln w="12700">
            <a:miter lim="400000"/>
          </a:ln>
        </p:spPr>
        <p:txBody>
          <a:bodyPr wrap="none" lIns="34289" rIns="34289">
            <a:spAutoFit/>
          </a:bodyPr>
          <a:lstStyle/>
          <a:p>
            <a:pPr algn="ctr"/>
            <a:r>
              <a:rPr lang="zh-CN" altLang="zh-CN" sz="1500" b="1" dirty="0">
                <a:solidFill>
                  <a:srgbClr val="595C54"/>
                </a:solidFill>
                <a:latin typeface="微软雅黑" panose="020B0503020204020204" pitchFamily="34" charset="-122"/>
                <a:ea typeface="微软雅黑" panose="020B0503020204020204" pitchFamily="34" charset="-122"/>
                <a:cs typeface="+mj-cs"/>
              </a:rPr>
              <a:t>结果导向</a:t>
            </a:r>
            <a:endParaRPr lang="zh-CN" altLang="en-US" sz="1500" b="1" dirty="0">
              <a:solidFill>
                <a:srgbClr val="595C54"/>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sp>
        <p:nvSpPr>
          <p:cNvPr id="922" name="Shape 922"/>
          <p:cNvSpPr/>
          <p:nvPr/>
        </p:nvSpPr>
        <p:spPr>
          <a:xfrm>
            <a:off x="4149371" y="3426001"/>
            <a:ext cx="838689" cy="600164"/>
          </a:xfrm>
          <a:prstGeom prst="rect">
            <a:avLst/>
          </a:prstGeom>
          <a:ln w="12700">
            <a:miter lim="400000"/>
          </a:ln>
        </p:spPr>
        <p:txBody>
          <a:bodyPr wrap="none" lIns="34289" rIns="34289">
            <a:spAutoFit/>
          </a:bodyPr>
          <a:lstStyle/>
          <a:p>
            <a:pPr lvl="0" algn="ctr">
              <a:defRPr>
                <a:solidFill>
                  <a:srgbClr val="000000"/>
                </a:solidFill>
              </a:defRPr>
            </a:pPr>
            <a:r>
              <a:rPr dirty="0">
                <a:solidFill>
                  <a:srgbClr val="595C54"/>
                </a:solidFill>
                <a:latin typeface="微软雅黑" panose="020B0503020204020204" pitchFamily="34" charset="-122"/>
                <a:ea typeface="微软雅黑" panose="020B0503020204020204" pitchFamily="34" charset="-122"/>
                <a:cs typeface="+mj-cs"/>
                <a:sym typeface="微软雅黑" panose="020B0503020204020204" pitchFamily="34" charset="-122"/>
              </a:rPr>
              <a:t> </a:t>
            </a:r>
          </a:p>
          <a:p>
            <a:pPr algn="ctr">
              <a:defRPr>
                <a:solidFill>
                  <a:srgbClr val="000000"/>
                </a:solidFill>
              </a:defRPr>
            </a:pPr>
            <a:r>
              <a:rPr lang="zh-CN" altLang="zh-CN" sz="1500" b="1" dirty="0">
                <a:solidFill>
                  <a:srgbClr val="595C54"/>
                </a:solidFill>
                <a:latin typeface="微软雅黑" panose="020B0503020204020204" pitchFamily="34" charset="-122"/>
                <a:ea typeface="微软雅黑" panose="020B0503020204020204" pitchFamily="34" charset="-122"/>
                <a:cs typeface="+mj-cs"/>
              </a:rPr>
              <a:t>合理行权</a:t>
            </a:r>
            <a:endParaRPr lang="zh-CN" altLang="en-US" sz="1500" b="1" dirty="0">
              <a:solidFill>
                <a:srgbClr val="595C54"/>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sp>
        <p:nvSpPr>
          <p:cNvPr id="923" name="Shape 923"/>
          <p:cNvSpPr/>
          <p:nvPr/>
        </p:nvSpPr>
        <p:spPr>
          <a:xfrm>
            <a:off x="3161358" y="2492298"/>
            <a:ext cx="838689" cy="323165"/>
          </a:xfrm>
          <a:prstGeom prst="rect">
            <a:avLst/>
          </a:prstGeom>
          <a:ln w="12700">
            <a:miter lim="400000"/>
          </a:ln>
        </p:spPr>
        <p:txBody>
          <a:bodyPr wrap="none" lIns="34289" rIns="34289">
            <a:spAutoFit/>
          </a:bodyPr>
          <a:lstStyle/>
          <a:p>
            <a:pPr algn="ctr">
              <a:defRPr>
                <a:solidFill>
                  <a:srgbClr val="000000"/>
                </a:solidFill>
              </a:defRPr>
            </a:pPr>
            <a:r>
              <a:rPr lang="zh-CN" altLang="en-US" sz="1500" b="1" dirty="0">
                <a:solidFill>
                  <a:srgbClr val="595C54"/>
                </a:solidFill>
                <a:latin typeface="微软雅黑" panose="020B0503020204020204" pitchFamily="34" charset="-122"/>
                <a:ea typeface="微软雅黑" panose="020B0503020204020204" pitchFamily="34" charset="-122"/>
                <a:cs typeface="+mj-cs"/>
                <a:sym typeface="微软雅黑" panose="020B0503020204020204" pitchFamily="34" charset="-122"/>
              </a:rPr>
              <a:t>预留股权</a:t>
            </a:r>
          </a:p>
        </p:txBody>
      </p:sp>
      <p:sp>
        <p:nvSpPr>
          <p:cNvPr id="62" name="文本框 61"/>
          <p:cNvSpPr txBox="1"/>
          <p:nvPr/>
        </p:nvSpPr>
        <p:spPr>
          <a:xfrm>
            <a:off x="2659278" y="415573"/>
            <a:ext cx="4303121" cy="461665"/>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r>
              <a:rPr lang="en-US" altLang="zh-CN" b="1" dirty="0">
                <a:solidFill>
                  <a:schemeClr val="tx1">
                    <a:alpha val="85000"/>
                  </a:schemeClr>
                </a:solidFill>
                <a:latin typeface="微软雅黑" panose="020B0503020204020204" pitchFamily="34" charset="-122"/>
                <a:ea typeface="微软雅黑" panose="020B0503020204020204" pitchFamily="34" charset="-122"/>
              </a:rPr>
              <a:t>3</a:t>
            </a:r>
            <a:r>
              <a:rPr lang="zh-CN" altLang="en-US" b="1" dirty="0">
                <a:solidFill>
                  <a:schemeClr val="tx1">
                    <a:alpha val="85000"/>
                  </a:schemeClr>
                </a:solidFill>
                <a:latin typeface="微软雅黑" panose="020B0503020204020204" pitchFamily="34" charset="-122"/>
                <a:ea typeface="微软雅黑" panose="020B0503020204020204" pitchFamily="34" charset="-122"/>
              </a:rPr>
              <a:t>、</a:t>
            </a:r>
            <a:r>
              <a:rPr lang="zh-CN" altLang="zh-CN" b="1" dirty="0">
                <a:solidFill>
                  <a:schemeClr val="tx1">
                    <a:alpha val="85000"/>
                  </a:schemeClr>
                </a:solidFill>
                <a:latin typeface="微软雅黑" panose="020B0503020204020204" pitchFamily="34" charset="-122"/>
                <a:ea typeface="微软雅黑" panose="020B0503020204020204" pitchFamily="34" charset="-122"/>
              </a:rPr>
              <a:t>碧玉刀——动态股权机制</a:t>
            </a:r>
            <a:endParaRPr lang="zh-CN" altLang="zh-CN" dirty="0">
              <a:solidFill>
                <a:schemeClr val="tx1">
                  <a:alpha val="8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indefinite" fill="hold"/>
                                        <p:tgtEl>
                                          <p:spTgt spid="904"/>
                                        </p:tgtEl>
                                        <p:attrNameLst>
                                          <p:attrName>style.visibility</p:attrName>
                                        </p:attrNameLst>
                                      </p:cBhvr>
                                      <p:to>
                                        <p:strVal val="visible"/>
                                      </p:to>
                                    </p:set>
                                    <p:anim calcmode="lin" valueType="num">
                                      <p:cBhvr>
                                        <p:cTn id="7" dur="600" fill="hold"/>
                                        <p:tgtEl>
                                          <p:spTgt spid="904"/>
                                        </p:tgtEl>
                                        <p:attrNameLst>
                                          <p:attrName>ppt_w</p:attrName>
                                        </p:attrNameLst>
                                      </p:cBhvr>
                                      <p:tavLst>
                                        <p:tav tm="0">
                                          <p:val>
                                            <p:fltVal val="0"/>
                                          </p:val>
                                        </p:tav>
                                        <p:tav tm="100000">
                                          <p:val>
                                            <p:strVal val="#ppt_w"/>
                                          </p:val>
                                        </p:tav>
                                      </p:tavLst>
                                    </p:anim>
                                    <p:anim calcmode="lin" valueType="num">
                                      <p:cBhvr>
                                        <p:cTn id="8" dur="600" fill="hold"/>
                                        <p:tgtEl>
                                          <p:spTgt spid="904"/>
                                        </p:tgtEl>
                                        <p:attrNameLst>
                                          <p:attrName>ppt_h</p:attrName>
                                        </p:attrNameLst>
                                      </p:cBhvr>
                                      <p:tavLst>
                                        <p:tav tm="0">
                                          <p:val>
                                            <p:fltVal val="0"/>
                                          </p:val>
                                        </p:tav>
                                        <p:tav tm="100000">
                                          <p:val>
                                            <p:strVal val="#ppt_h"/>
                                          </p:val>
                                        </p:tav>
                                      </p:tavLst>
                                    </p:anim>
                                    <p:anim calcmode="lin" valueType="num">
                                      <p:cBhvr>
                                        <p:cTn id="9" dur="600" fill="hold"/>
                                        <p:tgtEl>
                                          <p:spTgt spid="904"/>
                                        </p:tgtEl>
                                        <p:attrNameLst>
                                          <p:attrName>ppt_x</p:attrName>
                                        </p:attrNameLst>
                                      </p:cBhvr>
                                      <p:tavLst>
                                        <p:tav tm="0" fmla="#ppt_x+(cos(-2*pi*(1-$))*-#ppt_x-sin(-2*pi*(1-$))*(1-#ppt_y))*(1-$)">
                                          <p:val>
                                            <p:fltVal val="0"/>
                                          </p:val>
                                        </p:tav>
                                        <p:tav tm="100000">
                                          <p:val>
                                            <p:fltVal val="1"/>
                                          </p:val>
                                        </p:tav>
                                      </p:tavLst>
                                    </p:anim>
                                    <p:anim calcmode="lin" valueType="num">
                                      <p:cBhvr>
                                        <p:cTn id="10" dur="600" fill="hold"/>
                                        <p:tgtEl>
                                          <p:spTgt spid="90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indefinite" fill="hold"/>
                                        <p:tgtEl>
                                          <p:spTgt spid="914"/>
                                        </p:tgtEl>
                                        <p:attrNameLst>
                                          <p:attrName>style.visibility</p:attrName>
                                        </p:attrNameLst>
                                      </p:cBhvr>
                                      <p:to>
                                        <p:strVal val="visible"/>
                                      </p:to>
                                    </p:set>
                                    <p:anim calcmode="lin" valueType="num">
                                      <p:cBhvr>
                                        <p:cTn id="14" dur="600" fill="hold"/>
                                        <p:tgtEl>
                                          <p:spTgt spid="914"/>
                                        </p:tgtEl>
                                        <p:attrNameLst>
                                          <p:attrName>ppt_w</p:attrName>
                                        </p:attrNameLst>
                                      </p:cBhvr>
                                      <p:tavLst>
                                        <p:tav tm="0">
                                          <p:val>
                                            <p:fltVal val="0"/>
                                          </p:val>
                                        </p:tav>
                                        <p:tav tm="100000">
                                          <p:val>
                                            <p:strVal val="#ppt_w"/>
                                          </p:val>
                                        </p:tav>
                                      </p:tavLst>
                                    </p:anim>
                                    <p:anim calcmode="lin" valueType="num">
                                      <p:cBhvr>
                                        <p:cTn id="15" dur="600" fill="hold"/>
                                        <p:tgtEl>
                                          <p:spTgt spid="914"/>
                                        </p:tgtEl>
                                        <p:attrNameLst>
                                          <p:attrName>ppt_h</p:attrName>
                                        </p:attrNameLst>
                                      </p:cBhvr>
                                      <p:tavLst>
                                        <p:tav tm="0">
                                          <p:val>
                                            <p:fltVal val="0"/>
                                          </p:val>
                                        </p:tav>
                                        <p:tav tm="100000">
                                          <p:val>
                                            <p:strVal val="#ppt_h"/>
                                          </p:val>
                                        </p:tav>
                                      </p:tavLst>
                                    </p:anim>
                                    <p:anim calcmode="lin" valueType="num">
                                      <p:cBhvr>
                                        <p:cTn id="16" dur="600" fill="hold"/>
                                        <p:tgtEl>
                                          <p:spTgt spid="914"/>
                                        </p:tgtEl>
                                        <p:attrNameLst>
                                          <p:attrName>ppt_x</p:attrName>
                                        </p:attrNameLst>
                                      </p:cBhvr>
                                      <p:tavLst>
                                        <p:tav tm="0" fmla="#ppt_x+(cos(-2*pi*(1-$))*-#ppt_x-sin(-2*pi*(1-$))*(1-#ppt_y))*(1-$)">
                                          <p:val>
                                            <p:fltVal val="0"/>
                                          </p:val>
                                        </p:tav>
                                        <p:tav tm="100000">
                                          <p:val>
                                            <p:fltVal val="1"/>
                                          </p:val>
                                        </p:tav>
                                      </p:tavLst>
                                    </p:anim>
                                    <p:anim calcmode="lin" valueType="num">
                                      <p:cBhvr>
                                        <p:cTn id="17" dur="600" fill="hold"/>
                                        <p:tgtEl>
                                          <p:spTgt spid="914"/>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indefinite" fill="hold"/>
                                        <p:tgtEl>
                                          <p:spTgt spid="919"/>
                                        </p:tgtEl>
                                        <p:attrNameLst>
                                          <p:attrName>style.visibility</p:attrName>
                                        </p:attrNameLst>
                                      </p:cBhvr>
                                      <p:to>
                                        <p:strVal val="visible"/>
                                      </p:to>
                                    </p:set>
                                    <p:anim calcmode="lin" valueType="num">
                                      <p:cBhvr>
                                        <p:cTn id="21" dur="600" fill="hold"/>
                                        <p:tgtEl>
                                          <p:spTgt spid="919"/>
                                        </p:tgtEl>
                                        <p:attrNameLst>
                                          <p:attrName>ppt_w</p:attrName>
                                        </p:attrNameLst>
                                      </p:cBhvr>
                                      <p:tavLst>
                                        <p:tav tm="0">
                                          <p:val>
                                            <p:fltVal val="0"/>
                                          </p:val>
                                        </p:tav>
                                        <p:tav tm="100000">
                                          <p:val>
                                            <p:strVal val="#ppt_w"/>
                                          </p:val>
                                        </p:tav>
                                      </p:tavLst>
                                    </p:anim>
                                    <p:anim calcmode="lin" valueType="num">
                                      <p:cBhvr>
                                        <p:cTn id="22" dur="600" fill="hold"/>
                                        <p:tgtEl>
                                          <p:spTgt spid="919"/>
                                        </p:tgtEl>
                                        <p:attrNameLst>
                                          <p:attrName>ppt_h</p:attrName>
                                        </p:attrNameLst>
                                      </p:cBhvr>
                                      <p:tavLst>
                                        <p:tav tm="0">
                                          <p:val>
                                            <p:fltVal val="0"/>
                                          </p:val>
                                        </p:tav>
                                        <p:tav tm="100000">
                                          <p:val>
                                            <p:strVal val="#ppt_h"/>
                                          </p:val>
                                        </p:tav>
                                      </p:tavLst>
                                    </p:anim>
                                    <p:anim calcmode="lin" valueType="num">
                                      <p:cBhvr>
                                        <p:cTn id="23" dur="600" fill="hold"/>
                                        <p:tgtEl>
                                          <p:spTgt spid="919"/>
                                        </p:tgtEl>
                                        <p:attrNameLst>
                                          <p:attrName>ppt_x</p:attrName>
                                        </p:attrNameLst>
                                      </p:cBhvr>
                                      <p:tavLst>
                                        <p:tav tm="0" fmla="#ppt_x+(cos(-2*pi*(1-$))*-#ppt_x-sin(-2*pi*(1-$))*(1-#ppt_y))*(1-$)">
                                          <p:val>
                                            <p:fltVal val="0"/>
                                          </p:val>
                                        </p:tav>
                                        <p:tav tm="100000">
                                          <p:val>
                                            <p:fltVal val="1"/>
                                          </p:val>
                                        </p:tav>
                                      </p:tavLst>
                                    </p:anim>
                                    <p:anim calcmode="lin" valueType="num">
                                      <p:cBhvr>
                                        <p:cTn id="24" dur="600" fill="hold"/>
                                        <p:tgtEl>
                                          <p:spTgt spid="919"/>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indefinite" fill="hold"/>
                                        <p:tgtEl>
                                          <p:spTgt spid="909"/>
                                        </p:tgtEl>
                                        <p:attrNameLst>
                                          <p:attrName>style.visibility</p:attrName>
                                        </p:attrNameLst>
                                      </p:cBhvr>
                                      <p:to>
                                        <p:strVal val="visible"/>
                                      </p:to>
                                    </p:set>
                                    <p:anim calcmode="lin" valueType="num">
                                      <p:cBhvr>
                                        <p:cTn id="28" dur="600" fill="hold"/>
                                        <p:tgtEl>
                                          <p:spTgt spid="909"/>
                                        </p:tgtEl>
                                        <p:attrNameLst>
                                          <p:attrName>ppt_w</p:attrName>
                                        </p:attrNameLst>
                                      </p:cBhvr>
                                      <p:tavLst>
                                        <p:tav tm="0">
                                          <p:val>
                                            <p:fltVal val="0"/>
                                          </p:val>
                                        </p:tav>
                                        <p:tav tm="100000">
                                          <p:val>
                                            <p:strVal val="#ppt_w"/>
                                          </p:val>
                                        </p:tav>
                                      </p:tavLst>
                                    </p:anim>
                                    <p:anim calcmode="lin" valueType="num">
                                      <p:cBhvr>
                                        <p:cTn id="29" dur="600" fill="hold"/>
                                        <p:tgtEl>
                                          <p:spTgt spid="909"/>
                                        </p:tgtEl>
                                        <p:attrNameLst>
                                          <p:attrName>ppt_h</p:attrName>
                                        </p:attrNameLst>
                                      </p:cBhvr>
                                      <p:tavLst>
                                        <p:tav tm="0">
                                          <p:val>
                                            <p:fltVal val="0"/>
                                          </p:val>
                                        </p:tav>
                                        <p:tav tm="100000">
                                          <p:val>
                                            <p:strVal val="#ppt_h"/>
                                          </p:val>
                                        </p:tav>
                                      </p:tavLst>
                                    </p:anim>
                                    <p:anim calcmode="lin" valueType="num">
                                      <p:cBhvr>
                                        <p:cTn id="30" dur="600" fill="hold"/>
                                        <p:tgtEl>
                                          <p:spTgt spid="909"/>
                                        </p:tgtEl>
                                        <p:attrNameLst>
                                          <p:attrName>ppt_x</p:attrName>
                                        </p:attrNameLst>
                                      </p:cBhvr>
                                      <p:tavLst>
                                        <p:tav tm="0" fmla="#ppt_x+(cos(-2*pi*(1-$))*-#ppt_x-sin(-2*pi*(1-$))*(1-#ppt_y))*(1-$)">
                                          <p:val>
                                            <p:fltVal val="0"/>
                                          </p:val>
                                        </p:tav>
                                        <p:tav tm="100000">
                                          <p:val>
                                            <p:fltVal val="1"/>
                                          </p:val>
                                        </p:tav>
                                      </p:tavLst>
                                    </p:anim>
                                    <p:anim calcmode="lin" valueType="num">
                                      <p:cBhvr>
                                        <p:cTn id="31" dur="600" fill="hold"/>
                                        <p:tgtEl>
                                          <p:spTgt spid="90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 grpId="0" animBg="1" advAuto="0"/>
      <p:bldP spid="909" grpId="0" animBg="1" advAuto="0"/>
      <p:bldP spid="914" grpId="0" animBg="1" advAuto="0"/>
      <p:bldP spid="919"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空心弧 16"/>
          <p:cNvSpPr/>
          <p:nvPr/>
        </p:nvSpPr>
        <p:spPr>
          <a:xfrm rot="10800000">
            <a:off x="961348" y="158750"/>
            <a:ext cx="7488832" cy="4984750"/>
          </a:xfrm>
          <a:prstGeom prst="blockArc">
            <a:avLst>
              <a:gd name="adj1" fmla="val 10875464"/>
              <a:gd name="adj2" fmla="val 21582279"/>
              <a:gd name="adj3" fmla="val 3273"/>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8" name="组合 17"/>
          <p:cNvGrpSpPr/>
          <p:nvPr/>
        </p:nvGrpSpPr>
        <p:grpSpPr bwMode="auto">
          <a:xfrm>
            <a:off x="1835696" y="1714681"/>
            <a:ext cx="5688631" cy="1757362"/>
            <a:chOff x="2185169" y="1062975"/>
            <a:chExt cx="5055540" cy="1757362"/>
          </a:xfrm>
        </p:grpSpPr>
        <p:grpSp>
          <p:nvGrpSpPr>
            <p:cNvPr id="32783" name="组合 1"/>
            <p:cNvGrpSpPr/>
            <p:nvPr/>
          </p:nvGrpSpPr>
          <p:grpSpPr bwMode="auto">
            <a:xfrm>
              <a:off x="2185169" y="1062975"/>
              <a:ext cx="2403847" cy="1757362"/>
              <a:chOff x="-108881" y="909547"/>
              <a:chExt cx="2405187" cy="1756754"/>
            </a:xfrm>
          </p:grpSpPr>
          <p:sp>
            <p:nvSpPr>
              <p:cNvPr id="3" name="椭圆 2"/>
              <p:cNvSpPr/>
              <p:nvPr/>
            </p:nvSpPr>
            <p:spPr>
              <a:xfrm>
                <a:off x="-108881" y="909547"/>
                <a:ext cx="2405187" cy="175675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790" name="TextBox 3"/>
              <p:cNvSpPr txBox="1">
                <a:spLocks noChangeArrowheads="1"/>
              </p:cNvSpPr>
              <p:nvPr/>
            </p:nvSpPr>
            <p:spPr bwMode="auto">
              <a:xfrm>
                <a:off x="936158" y="1026668"/>
                <a:ext cx="184834" cy="64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3600" dirty="0">
                  <a:solidFill>
                    <a:schemeClr val="bg1"/>
                  </a:solidFill>
                  <a:latin typeface="Bebas" pitchFamily="2" charset="0"/>
                </a:endParaRPr>
              </a:p>
            </p:txBody>
          </p:sp>
        </p:grpSp>
        <p:grpSp>
          <p:nvGrpSpPr>
            <p:cNvPr id="32784" name="组合 11"/>
            <p:cNvGrpSpPr/>
            <p:nvPr/>
          </p:nvGrpSpPr>
          <p:grpSpPr bwMode="auto">
            <a:xfrm>
              <a:off x="4589016" y="1062975"/>
              <a:ext cx="2651693" cy="1757362"/>
              <a:chOff x="2188627" y="909547"/>
              <a:chExt cx="2653172" cy="1756754"/>
            </a:xfrm>
          </p:grpSpPr>
          <p:sp>
            <p:nvSpPr>
              <p:cNvPr id="13" name="椭圆 12"/>
              <p:cNvSpPr/>
              <p:nvPr/>
            </p:nvSpPr>
            <p:spPr>
              <a:xfrm>
                <a:off x="2188627" y="909547"/>
                <a:ext cx="2653172" cy="175675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786" name="TextBox 9"/>
              <p:cNvSpPr txBox="1">
                <a:spLocks noChangeArrowheads="1"/>
              </p:cNvSpPr>
              <p:nvPr/>
            </p:nvSpPr>
            <p:spPr bwMode="auto">
              <a:xfrm>
                <a:off x="2684673" y="1228262"/>
                <a:ext cx="1806265" cy="46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400" dirty="0">
                    <a:solidFill>
                      <a:schemeClr val="bg1"/>
                    </a:solidFill>
                    <a:latin typeface="Bebas" pitchFamily="2" charset="0"/>
                  </a:rPr>
                  <a:t>有限合伙企业</a:t>
                </a:r>
              </a:p>
            </p:txBody>
          </p:sp>
        </p:grpSp>
      </p:grpSp>
      <p:grpSp>
        <p:nvGrpSpPr>
          <p:cNvPr id="7" name="组合 6"/>
          <p:cNvGrpSpPr/>
          <p:nvPr/>
        </p:nvGrpSpPr>
        <p:grpSpPr bwMode="auto">
          <a:xfrm>
            <a:off x="3218811" y="3180097"/>
            <a:ext cx="2983757" cy="1757362"/>
            <a:chOff x="539552" y="2538587"/>
            <a:chExt cx="1756754" cy="1756754"/>
          </a:xfrm>
        </p:grpSpPr>
        <p:sp>
          <p:nvSpPr>
            <p:cNvPr id="8" name="椭圆 7"/>
            <p:cNvSpPr/>
            <p:nvPr/>
          </p:nvSpPr>
          <p:spPr>
            <a:xfrm>
              <a:off x="539552" y="2538587"/>
              <a:ext cx="1756754" cy="17567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32780" name="TextBox 11"/>
            <p:cNvSpPr txBox="1">
              <a:spLocks noChangeArrowheads="1"/>
            </p:cNvSpPr>
            <p:nvPr/>
          </p:nvSpPr>
          <p:spPr bwMode="auto">
            <a:xfrm>
              <a:off x="679471" y="2957471"/>
              <a:ext cx="1592555" cy="46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400" dirty="0">
                  <a:solidFill>
                    <a:schemeClr val="bg1"/>
                  </a:solidFill>
                  <a:latin typeface="Bebas" pitchFamily="2" charset="0"/>
                </a:rPr>
                <a:t>一人有限责任公司</a:t>
              </a:r>
            </a:p>
          </p:txBody>
        </p:sp>
      </p:grpSp>
      <p:sp>
        <p:nvSpPr>
          <p:cNvPr id="29" name="文本框 28"/>
          <p:cNvSpPr txBox="1"/>
          <p:nvPr/>
        </p:nvSpPr>
        <p:spPr>
          <a:xfrm>
            <a:off x="2110617" y="786431"/>
            <a:ext cx="5190295" cy="461665"/>
          </a:xfrm>
          <a:prstGeom prst="rect">
            <a:avLst/>
          </a:prstGeom>
          <a:noFill/>
          <a:ln w="9525">
            <a:noFill/>
          </a:ln>
        </p:spPr>
        <p:txBody>
          <a:bodyPr wrap="square">
            <a:spAutoFit/>
          </a:bodyPr>
          <a:lstStyle/>
          <a:p>
            <a:r>
              <a:rPr lang="en-US" altLang="zh-CN" sz="2400" b="1" dirty="0">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、多情环</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经营主体的交叉运用</a:t>
            </a:r>
            <a:endParaRPr lang="zh-CN" altLang="zh-CN" sz="2400" dirty="0">
              <a:latin typeface="微软雅黑" panose="020B0503020204020204" pitchFamily="34" charset="-122"/>
              <a:ea typeface="微软雅黑" panose="020B0503020204020204" pitchFamily="34" charset="-122"/>
            </a:endParaRPr>
          </a:p>
        </p:txBody>
      </p:sp>
      <p:cxnSp>
        <p:nvCxnSpPr>
          <p:cNvPr id="30" name="直接连接符 29"/>
          <p:cNvCxnSpPr/>
          <p:nvPr/>
        </p:nvCxnSpPr>
        <p:spPr bwMode="auto">
          <a:xfrm>
            <a:off x="2048030" y="2643758"/>
            <a:ext cx="234156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9"/>
          <p:cNvSpPr txBox="1">
            <a:spLocks noChangeArrowheads="1"/>
          </p:cNvSpPr>
          <p:nvPr/>
        </p:nvSpPr>
        <p:spPr bwMode="auto">
          <a:xfrm>
            <a:off x="2220180" y="2034549"/>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400" dirty="0">
                <a:solidFill>
                  <a:schemeClr val="bg1"/>
                </a:solidFill>
                <a:latin typeface="Bebas" pitchFamily="2" charset="0"/>
              </a:rPr>
              <a:t>有限责任公司</a:t>
            </a:r>
          </a:p>
        </p:txBody>
      </p:sp>
      <p:sp>
        <p:nvSpPr>
          <p:cNvPr id="32" name="TextBox 9"/>
          <p:cNvSpPr txBox="1">
            <a:spLocks noChangeArrowheads="1"/>
          </p:cNvSpPr>
          <p:nvPr/>
        </p:nvSpPr>
        <p:spPr bwMode="auto">
          <a:xfrm>
            <a:off x="2203148" y="2717163"/>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400" dirty="0">
                <a:solidFill>
                  <a:schemeClr val="bg1"/>
                </a:solidFill>
                <a:latin typeface="Bebas" pitchFamily="2" charset="0"/>
              </a:rPr>
              <a:t>股份有限公司</a:t>
            </a:r>
          </a:p>
        </p:txBody>
      </p:sp>
      <p:cxnSp>
        <p:nvCxnSpPr>
          <p:cNvPr id="33" name="直接连接符 32"/>
          <p:cNvCxnSpPr/>
          <p:nvPr/>
        </p:nvCxnSpPr>
        <p:spPr bwMode="auto">
          <a:xfrm>
            <a:off x="5025345" y="2593362"/>
            <a:ext cx="234156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bwMode="auto">
          <a:xfrm>
            <a:off x="3534983" y="4155926"/>
            <a:ext cx="234156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9"/>
          <p:cNvSpPr txBox="1">
            <a:spLocks noChangeArrowheads="1"/>
          </p:cNvSpPr>
          <p:nvPr/>
        </p:nvSpPr>
        <p:spPr bwMode="auto">
          <a:xfrm>
            <a:off x="5098423" y="270367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400" dirty="0">
                <a:solidFill>
                  <a:schemeClr val="bg1"/>
                </a:solidFill>
                <a:latin typeface="Bebas" pitchFamily="2" charset="0"/>
              </a:rPr>
              <a:t>普通合伙企业</a:t>
            </a:r>
          </a:p>
        </p:txBody>
      </p:sp>
      <p:sp>
        <p:nvSpPr>
          <p:cNvPr id="36" name="TextBox 9"/>
          <p:cNvSpPr txBox="1">
            <a:spLocks noChangeArrowheads="1"/>
          </p:cNvSpPr>
          <p:nvPr/>
        </p:nvSpPr>
        <p:spPr bwMode="auto">
          <a:xfrm>
            <a:off x="3750125" y="4253112"/>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400" dirty="0">
                <a:solidFill>
                  <a:schemeClr val="bg1"/>
                </a:solidFill>
                <a:latin typeface="Bebas" pitchFamily="2" charset="0"/>
              </a:rPr>
              <a:t>个人独资企业</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2110617" y="786431"/>
            <a:ext cx="5190295" cy="461665"/>
          </a:xfrm>
          <a:prstGeom prst="rect">
            <a:avLst/>
          </a:prstGeom>
          <a:noFill/>
          <a:ln w="9525">
            <a:noFill/>
          </a:ln>
        </p:spPr>
        <p:txBody>
          <a:bodyPr wrap="square">
            <a:spAutoFit/>
          </a:bodyPr>
          <a:lstStyle/>
          <a:p>
            <a:r>
              <a:rPr lang="en-US" altLang="zh-CN" sz="2400" b="1" dirty="0">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、多情环</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经营主体的交叉运用</a:t>
            </a:r>
            <a:endParaRPr lang="zh-CN" altLang="zh-CN" sz="2400" dirty="0">
              <a:latin typeface="微软雅黑" panose="020B0503020204020204" pitchFamily="34" charset="-122"/>
              <a:ea typeface="微软雅黑" panose="020B0503020204020204" pitchFamily="34" charset="-122"/>
            </a:endParaRPr>
          </a:p>
        </p:txBody>
      </p:sp>
      <p:sp>
        <p:nvSpPr>
          <p:cNvPr id="31" name="TextBox 9"/>
          <p:cNvSpPr txBox="1">
            <a:spLocks noChangeArrowheads="1"/>
          </p:cNvSpPr>
          <p:nvPr/>
        </p:nvSpPr>
        <p:spPr bwMode="auto">
          <a:xfrm>
            <a:off x="2220180" y="2034549"/>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400" dirty="0">
                <a:solidFill>
                  <a:schemeClr val="bg1"/>
                </a:solidFill>
                <a:latin typeface="Bebas" pitchFamily="2" charset="0"/>
              </a:rPr>
              <a:t>有限责任公司</a:t>
            </a:r>
          </a:p>
        </p:txBody>
      </p:sp>
      <p:sp>
        <p:nvSpPr>
          <p:cNvPr id="35" name="TextBox 9"/>
          <p:cNvSpPr txBox="1">
            <a:spLocks noChangeArrowheads="1"/>
          </p:cNvSpPr>
          <p:nvPr/>
        </p:nvSpPr>
        <p:spPr bwMode="auto">
          <a:xfrm>
            <a:off x="5098423" y="270367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400" dirty="0">
                <a:solidFill>
                  <a:schemeClr val="bg1"/>
                </a:solidFill>
                <a:latin typeface="Bebas" pitchFamily="2" charset="0"/>
              </a:rPr>
              <a:t>普通合伙企业</a:t>
            </a:r>
          </a:p>
        </p:txBody>
      </p:sp>
      <p:sp>
        <p:nvSpPr>
          <p:cNvPr id="36" name="TextBox 9"/>
          <p:cNvSpPr txBox="1">
            <a:spLocks noChangeArrowheads="1"/>
          </p:cNvSpPr>
          <p:nvPr/>
        </p:nvSpPr>
        <p:spPr bwMode="auto">
          <a:xfrm>
            <a:off x="3750125" y="4253112"/>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400" dirty="0">
                <a:solidFill>
                  <a:schemeClr val="bg1"/>
                </a:solidFill>
                <a:latin typeface="Bebas" pitchFamily="2" charset="0"/>
              </a:rPr>
              <a:t>个人独资企业</a:t>
            </a:r>
          </a:p>
        </p:txBody>
      </p:sp>
      <p:grpSp>
        <p:nvGrpSpPr>
          <p:cNvPr id="21" name="组合 20"/>
          <p:cNvGrpSpPr/>
          <p:nvPr/>
        </p:nvGrpSpPr>
        <p:grpSpPr bwMode="auto">
          <a:xfrm>
            <a:off x="270482" y="2017887"/>
            <a:ext cx="3899396" cy="3564905"/>
            <a:chOff x="1579563" y="911225"/>
            <a:chExt cx="5861050" cy="4645025"/>
          </a:xfrm>
        </p:grpSpPr>
        <p:grpSp>
          <p:nvGrpSpPr>
            <p:cNvPr id="22" name="组合 1"/>
            <p:cNvGrpSpPr/>
            <p:nvPr/>
          </p:nvGrpSpPr>
          <p:grpSpPr bwMode="auto">
            <a:xfrm>
              <a:off x="1579563" y="911225"/>
              <a:ext cx="5861050" cy="2798763"/>
              <a:chOff x="1579563" y="911225"/>
              <a:chExt cx="5861050" cy="2798763"/>
            </a:xfrm>
          </p:grpSpPr>
          <p:grpSp>
            <p:nvGrpSpPr>
              <p:cNvPr id="37" name="组合 20"/>
              <p:cNvGrpSpPr/>
              <p:nvPr/>
            </p:nvGrpSpPr>
            <p:grpSpPr bwMode="auto">
              <a:xfrm>
                <a:off x="2222500" y="1179513"/>
                <a:ext cx="4773613" cy="2413000"/>
                <a:chOff x="2222308" y="938757"/>
                <a:chExt cx="4773578" cy="2413166"/>
              </a:xfrm>
            </p:grpSpPr>
            <p:sp>
              <p:nvSpPr>
                <p:cNvPr id="45" name="空心弧 13"/>
                <p:cNvSpPr/>
                <p:nvPr/>
              </p:nvSpPr>
              <p:spPr>
                <a:xfrm>
                  <a:off x="2362007" y="1130857"/>
                  <a:ext cx="4419568" cy="2209952"/>
                </a:xfrm>
                <a:custGeom>
                  <a:avLst/>
                  <a:gdLst>
                    <a:gd name="connsiteX0" fmla="*/ 18 w 5458860"/>
                    <a:gd name="connsiteY0" fmla="*/ 2719426 h 5458860"/>
                    <a:gd name="connsiteX1" fmla="*/ 2734128 w 5458860"/>
                    <a:gd name="connsiteY1" fmla="*/ 4 h 5458860"/>
                    <a:gd name="connsiteX2" fmla="*/ 5458859 w 5458860"/>
                    <a:gd name="connsiteY2" fmla="*/ 2728823 h 5458860"/>
                    <a:gd name="connsiteX3" fmla="*/ 5191157 w 5458860"/>
                    <a:gd name="connsiteY3" fmla="*/ 2728883 h 5458860"/>
                    <a:gd name="connsiteX4" fmla="*/ 2733667 w 5458860"/>
                    <a:gd name="connsiteY4" fmla="*/ 267706 h 5458860"/>
                    <a:gd name="connsiteX5" fmla="*/ 267718 w 5458860"/>
                    <a:gd name="connsiteY5" fmla="*/ 2720408 h 5458860"/>
                    <a:gd name="connsiteX6" fmla="*/ 18 w 5458860"/>
                    <a:gd name="connsiteY6" fmla="*/ 2719426 h 5458860"/>
                    <a:gd name="connsiteX0-1" fmla="*/ 267700 w 5458841"/>
                    <a:gd name="connsiteY0-2" fmla="*/ 2720408 h 2811848"/>
                    <a:gd name="connsiteX1-3" fmla="*/ 0 w 5458841"/>
                    <a:gd name="connsiteY1-4" fmla="*/ 2719426 h 2811848"/>
                    <a:gd name="connsiteX2-5" fmla="*/ 2734110 w 5458841"/>
                    <a:gd name="connsiteY2-6" fmla="*/ 4 h 2811848"/>
                    <a:gd name="connsiteX3-7" fmla="*/ 5458841 w 5458841"/>
                    <a:gd name="connsiteY3-8" fmla="*/ 2728823 h 2811848"/>
                    <a:gd name="connsiteX4-9" fmla="*/ 5191139 w 5458841"/>
                    <a:gd name="connsiteY4-10" fmla="*/ 2728883 h 2811848"/>
                    <a:gd name="connsiteX5-11" fmla="*/ 2733649 w 5458841"/>
                    <a:gd name="connsiteY5-12" fmla="*/ 267706 h 2811848"/>
                    <a:gd name="connsiteX6-13" fmla="*/ 359140 w 5458841"/>
                    <a:gd name="connsiteY6-14" fmla="*/ 2811848 h 2811848"/>
                    <a:gd name="connsiteX0-15" fmla="*/ 267700 w 5458841"/>
                    <a:gd name="connsiteY0-16" fmla="*/ 2720408 h 2728883"/>
                    <a:gd name="connsiteX1-17" fmla="*/ 0 w 5458841"/>
                    <a:gd name="connsiteY1-18" fmla="*/ 2719426 h 2728883"/>
                    <a:gd name="connsiteX2-19" fmla="*/ 2734110 w 5458841"/>
                    <a:gd name="connsiteY2-20" fmla="*/ 4 h 2728883"/>
                    <a:gd name="connsiteX3-21" fmla="*/ 5458841 w 5458841"/>
                    <a:gd name="connsiteY3-22" fmla="*/ 2728823 h 2728883"/>
                    <a:gd name="connsiteX4-23" fmla="*/ 5191139 w 5458841"/>
                    <a:gd name="connsiteY4-24" fmla="*/ 2728883 h 2728883"/>
                    <a:gd name="connsiteX5-25" fmla="*/ 2733649 w 5458841"/>
                    <a:gd name="connsiteY5-26" fmla="*/ 267706 h 2728883"/>
                    <a:gd name="connsiteX0-27" fmla="*/ 0 w 5458841"/>
                    <a:gd name="connsiteY0-28" fmla="*/ 2719426 h 2728883"/>
                    <a:gd name="connsiteX1-29" fmla="*/ 2734110 w 5458841"/>
                    <a:gd name="connsiteY1-30" fmla="*/ 4 h 2728883"/>
                    <a:gd name="connsiteX2-31" fmla="*/ 5458841 w 5458841"/>
                    <a:gd name="connsiteY2-32" fmla="*/ 2728823 h 2728883"/>
                    <a:gd name="connsiteX3-33" fmla="*/ 5191139 w 5458841"/>
                    <a:gd name="connsiteY3-34" fmla="*/ 2728883 h 2728883"/>
                    <a:gd name="connsiteX4-35" fmla="*/ 2733649 w 5458841"/>
                    <a:gd name="connsiteY4-36" fmla="*/ 267706 h 2728883"/>
                    <a:gd name="connsiteX0-37" fmla="*/ 0 w 5458841"/>
                    <a:gd name="connsiteY0-38" fmla="*/ 2719426 h 2728823"/>
                    <a:gd name="connsiteX1-39" fmla="*/ 2734110 w 5458841"/>
                    <a:gd name="connsiteY1-40" fmla="*/ 4 h 2728823"/>
                    <a:gd name="connsiteX2-41" fmla="*/ 5458841 w 5458841"/>
                    <a:gd name="connsiteY2-42" fmla="*/ 2728823 h 2728823"/>
                    <a:gd name="connsiteX3-43" fmla="*/ 2733649 w 5458841"/>
                    <a:gd name="connsiteY3-44" fmla="*/ 267706 h 2728823"/>
                    <a:gd name="connsiteX0-45" fmla="*/ 0 w 5458841"/>
                    <a:gd name="connsiteY0-46" fmla="*/ 2719426 h 2728823"/>
                    <a:gd name="connsiteX1-47" fmla="*/ 2734110 w 5458841"/>
                    <a:gd name="connsiteY1-48" fmla="*/ 4 h 2728823"/>
                    <a:gd name="connsiteX2-49" fmla="*/ 5458841 w 5458841"/>
                    <a:gd name="connsiteY2-50" fmla="*/ 2728823 h 2728823"/>
                  </a:gdLst>
                  <a:ahLst/>
                  <a:cxnLst>
                    <a:cxn ang="0">
                      <a:pos x="connsiteX0-1" y="connsiteY0-2"/>
                    </a:cxn>
                    <a:cxn ang="0">
                      <a:pos x="connsiteX1-3" y="connsiteY1-4"/>
                    </a:cxn>
                    <a:cxn ang="0">
                      <a:pos x="connsiteX2-5" y="connsiteY2-6"/>
                    </a:cxn>
                  </a:cxnLst>
                  <a:rect l="l" t="t" r="r" b="b"/>
                  <a:pathLst>
                    <a:path w="5458841" h="2728823">
                      <a:moveTo>
                        <a:pt x="0" y="2719426"/>
                      </a:moveTo>
                      <a:cubicBezTo>
                        <a:pt x="5517" y="1214085"/>
                        <a:pt x="1228761" y="-2588"/>
                        <a:pt x="2734110" y="4"/>
                      </a:cubicBezTo>
                      <a:cubicBezTo>
                        <a:pt x="4239459" y="2595"/>
                        <a:pt x="5458507" y="1223472"/>
                        <a:pt x="5458841" y="2728823"/>
                      </a:cubicBezTo>
                    </a:path>
                  </a:pathLst>
                </a:custGeom>
                <a:noFill/>
                <a:ln w="3175">
                  <a:solidFill>
                    <a:srgbClr val="27697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sp>
              <p:nvSpPr>
                <p:cNvPr id="46" name="Freeform 12"/>
                <p:cNvSpPr>
                  <a:spLocks noEditPoints="1"/>
                </p:cNvSpPr>
                <p:nvPr/>
              </p:nvSpPr>
              <p:spPr bwMode="auto">
                <a:xfrm>
                  <a:off x="2222308" y="938757"/>
                  <a:ext cx="4773578" cy="2413166"/>
                </a:xfrm>
                <a:custGeom>
                  <a:avLst/>
                  <a:gdLst>
                    <a:gd name="T0" fmla="*/ 1594 w 3529"/>
                    <a:gd name="T1" fmla="*/ 45 h 1784"/>
                    <a:gd name="T2" fmla="*/ 1434 w 3529"/>
                    <a:gd name="T3" fmla="*/ 165 h 1784"/>
                    <a:gd name="T4" fmla="*/ 1415 w 3529"/>
                    <a:gd name="T5" fmla="*/ 170 h 1784"/>
                    <a:gd name="T6" fmla="*/ 1240 w 3529"/>
                    <a:gd name="T7" fmla="*/ 118 h 1784"/>
                    <a:gd name="T8" fmla="*/ 1268 w 3529"/>
                    <a:gd name="T9" fmla="*/ 208 h 1784"/>
                    <a:gd name="T10" fmla="*/ 1054 w 3529"/>
                    <a:gd name="T11" fmla="*/ 189 h 1784"/>
                    <a:gd name="T12" fmla="*/ 813 w 3529"/>
                    <a:gd name="T13" fmla="*/ 437 h 1784"/>
                    <a:gd name="T14" fmla="*/ 796 w 3529"/>
                    <a:gd name="T15" fmla="*/ 449 h 1784"/>
                    <a:gd name="T16" fmla="*/ 614 w 3529"/>
                    <a:gd name="T17" fmla="*/ 472 h 1784"/>
                    <a:gd name="T18" fmla="*/ 678 w 3529"/>
                    <a:gd name="T19" fmla="*/ 543 h 1784"/>
                    <a:gd name="T20" fmla="*/ 472 w 3529"/>
                    <a:gd name="T21" fmla="*/ 614 h 1784"/>
                    <a:gd name="T22" fmla="*/ 449 w 3529"/>
                    <a:gd name="T23" fmla="*/ 796 h 1784"/>
                    <a:gd name="T24" fmla="*/ 437 w 3529"/>
                    <a:gd name="T25" fmla="*/ 813 h 1784"/>
                    <a:gd name="T26" fmla="*/ 189 w 3529"/>
                    <a:gd name="T27" fmla="*/ 1054 h 1784"/>
                    <a:gd name="T28" fmla="*/ 276 w 3529"/>
                    <a:gd name="T29" fmla="*/ 1091 h 1784"/>
                    <a:gd name="T30" fmla="*/ 118 w 3529"/>
                    <a:gd name="T31" fmla="*/ 1240 h 1784"/>
                    <a:gd name="T32" fmla="*/ 170 w 3529"/>
                    <a:gd name="T33" fmla="*/ 1415 h 1784"/>
                    <a:gd name="T34" fmla="*/ 165 w 3529"/>
                    <a:gd name="T35" fmla="*/ 1434 h 1784"/>
                    <a:gd name="T36" fmla="*/ 45 w 3529"/>
                    <a:gd name="T37" fmla="*/ 1573 h 1784"/>
                    <a:gd name="T38" fmla="*/ 142 w 3529"/>
                    <a:gd name="T39" fmla="*/ 1585 h 1784"/>
                    <a:gd name="T40" fmla="*/ 3484 w 3529"/>
                    <a:gd name="T41" fmla="*/ 1573 h 1784"/>
                    <a:gd name="T42" fmla="*/ 3364 w 3529"/>
                    <a:gd name="T43" fmla="*/ 1434 h 1784"/>
                    <a:gd name="T44" fmla="*/ 3359 w 3529"/>
                    <a:gd name="T45" fmla="*/ 1415 h 1784"/>
                    <a:gd name="T46" fmla="*/ 3411 w 3529"/>
                    <a:gd name="T47" fmla="*/ 1240 h 1784"/>
                    <a:gd name="T48" fmla="*/ 3321 w 3529"/>
                    <a:gd name="T49" fmla="*/ 1269 h 1784"/>
                    <a:gd name="T50" fmla="*/ 3340 w 3529"/>
                    <a:gd name="T51" fmla="*/ 1054 h 1784"/>
                    <a:gd name="T52" fmla="*/ 3092 w 3529"/>
                    <a:gd name="T53" fmla="*/ 813 h 1784"/>
                    <a:gd name="T54" fmla="*/ 3080 w 3529"/>
                    <a:gd name="T55" fmla="*/ 796 h 1784"/>
                    <a:gd name="T56" fmla="*/ 3057 w 3529"/>
                    <a:gd name="T57" fmla="*/ 614 h 1784"/>
                    <a:gd name="T58" fmla="*/ 2986 w 3529"/>
                    <a:gd name="T59" fmla="*/ 678 h 1784"/>
                    <a:gd name="T60" fmla="*/ 2915 w 3529"/>
                    <a:gd name="T61" fmla="*/ 472 h 1784"/>
                    <a:gd name="T62" fmla="*/ 2733 w 3529"/>
                    <a:gd name="T63" fmla="*/ 449 h 1784"/>
                    <a:gd name="T64" fmla="*/ 2716 w 3529"/>
                    <a:gd name="T65" fmla="*/ 437 h 1784"/>
                    <a:gd name="T66" fmla="*/ 2475 w 3529"/>
                    <a:gd name="T67" fmla="*/ 189 h 1784"/>
                    <a:gd name="T68" fmla="*/ 2438 w 3529"/>
                    <a:gd name="T69" fmla="*/ 276 h 1784"/>
                    <a:gd name="T70" fmla="*/ 2289 w 3529"/>
                    <a:gd name="T71" fmla="*/ 118 h 1784"/>
                    <a:gd name="T72" fmla="*/ 2114 w 3529"/>
                    <a:gd name="T73" fmla="*/ 170 h 1784"/>
                    <a:gd name="T74" fmla="*/ 2095 w 3529"/>
                    <a:gd name="T75" fmla="*/ 165 h 1784"/>
                    <a:gd name="T76" fmla="*/ 1956 w 3529"/>
                    <a:gd name="T77" fmla="*/ 45 h 1784"/>
                    <a:gd name="T78" fmla="*/ 1944 w 3529"/>
                    <a:gd name="T79" fmla="*/ 142 h 1784"/>
                    <a:gd name="T80" fmla="*/ 1746 w 3529"/>
                    <a:gd name="T81" fmla="*/ 0 h 1784"/>
                    <a:gd name="T82" fmla="*/ 999 w 3529"/>
                    <a:gd name="T83" fmla="*/ 399 h 1784"/>
                    <a:gd name="T84" fmla="*/ 964 w 3529"/>
                    <a:gd name="T85" fmla="*/ 418 h 1784"/>
                    <a:gd name="T86" fmla="*/ 276 w 3529"/>
                    <a:gd name="T87" fmla="*/ 884 h 1784"/>
                    <a:gd name="T88" fmla="*/ 418 w 3529"/>
                    <a:gd name="T89" fmla="*/ 964 h 1784"/>
                    <a:gd name="T90" fmla="*/ 3529 w 3529"/>
                    <a:gd name="T91" fmla="*/ 1746 h 1784"/>
                    <a:gd name="T92" fmla="*/ 236 w 3529"/>
                    <a:gd name="T93" fmla="*/ 1746 h 1784"/>
                    <a:gd name="T94" fmla="*/ 236 w 3529"/>
                    <a:gd name="T95" fmla="*/ 1784 h 1784"/>
                    <a:gd name="T96" fmla="*/ 3271 w 3529"/>
                    <a:gd name="T97" fmla="*/ 917 h 1784"/>
                    <a:gd name="T98" fmla="*/ 3130 w 3529"/>
                    <a:gd name="T99" fmla="*/ 999 h 1784"/>
                    <a:gd name="T100" fmla="*/ 2612 w 3529"/>
                    <a:gd name="T101" fmla="*/ 257 h 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29" h="1784">
                      <a:moveTo>
                        <a:pt x="1585" y="142"/>
                      </a:moveTo>
                      <a:lnTo>
                        <a:pt x="1573" y="45"/>
                      </a:lnTo>
                      <a:lnTo>
                        <a:pt x="1594" y="45"/>
                      </a:lnTo>
                      <a:lnTo>
                        <a:pt x="1604" y="139"/>
                      </a:lnTo>
                      <a:lnTo>
                        <a:pt x="1585" y="142"/>
                      </a:lnTo>
                      <a:close/>
                      <a:moveTo>
                        <a:pt x="1434" y="165"/>
                      </a:moveTo>
                      <a:lnTo>
                        <a:pt x="1415" y="71"/>
                      </a:lnTo>
                      <a:lnTo>
                        <a:pt x="1396" y="76"/>
                      </a:lnTo>
                      <a:lnTo>
                        <a:pt x="1415" y="170"/>
                      </a:lnTo>
                      <a:lnTo>
                        <a:pt x="1434" y="165"/>
                      </a:lnTo>
                      <a:close/>
                      <a:moveTo>
                        <a:pt x="1268" y="208"/>
                      </a:moveTo>
                      <a:lnTo>
                        <a:pt x="1240" y="118"/>
                      </a:lnTo>
                      <a:lnTo>
                        <a:pt x="1221" y="123"/>
                      </a:lnTo>
                      <a:lnTo>
                        <a:pt x="1250" y="215"/>
                      </a:lnTo>
                      <a:lnTo>
                        <a:pt x="1268" y="208"/>
                      </a:lnTo>
                      <a:close/>
                      <a:moveTo>
                        <a:pt x="1110" y="269"/>
                      </a:moveTo>
                      <a:lnTo>
                        <a:pt x="1070" y="182"/>
                      </a:lnTo>
                      <a:lnTo>
                        <a:pt x="1054" y="189"/>
                      </a:lnTo>
                      <a:lnTo>
                        <a:pt x="1091" y="276"/>
                      </a:lnTo>
                      <a:lnTo>
                        <a:pt x="1110" y="269"/>
                      </a:lnTo>
                      <a:close/>
                      <a:moveTo>
                        <a:pt x="813" y="437"/>
                      </a:moveTo>
                      <a:lnTo>
                        <a:pt x="756" y="359"/>
                      </a:lnTo>
                      <a:lnTo>
                        <a:pt x="739" y="371"/>
                      </a:lnTo>
                      <a:lnTo>
                        <a:pt x="796" y="449"/>
                      </a:lnTo>
                      <a:lnTo>
                        <a:pt x="813" y="437"/>
                      </a:lnTo>
                      <a:close/>
                      <a:moveTo>
                        <a:pt x="678" y="543"/>
                      </a:moveTo>
                      <a:lnTo>
                        <a:pt x="614" y="472"/>
                      </a:lnTo>
                      <a:lnTo>
                        <a:pt x="600" y="487"/>
                      </a:lnTo>
                      <a:lnTo>
                        <a:pt x="664" y="558"/>
                      </a:lnTo>
                      <a:lnTo>
                        <a:pt x="678" y="543"/>
                      </a:lnTo>
                      <a:close/>
                      <a:moveTo>
                        <a:pt x="557" y="664"/>
                      </a:moveTo>
                      <a:lnTo>
                        <a:pt x="487" y="600"/>
                      </a:lnTo>
                      <a:lnTo>
                        <a:pt x="472" y="614"/>
                      </a:lnTo>
                      <a:lnTo>
                        <a:pt x="543" y="678"/>
                      </a:lnTo>
                      <a:lnTo>
                        <a:pt x="557" y="664"/>
                      </a:lnTo>
                      <a:close/>
                      <a:moveTo>
                        <a:pt x="449" y="796"/>
                      </a:moveTo>
                      <a:lnTo>
                        <a:pt x="371" y="739"/>
                      </a:lnTo>
                      <a:lnTo>
                        <a:pt x="359" y="756"/>
                      </a:lnTo>
                      <a:lnTo>
                        <a:pt x="437" y="813"/>
                      </a:lnTo>
                      <a:lnTo>
                        <a:pt x="449" y="796"/>
                      </a:lnTo>
                      <a:close/>
                      <a:moveTo>
                        <a:pt x="276" y="1091"/>
                      </a:moveTo>
                      <a:lnTo>
                        <a:pt x="189" y="1054"/>
                      </a:lnTo>
                      <a:lnTo>
                        <a:pt x="182" y="1070"/>
                      </a:lnTo>
                      <a:lnTo>
                        <a:pt x="269" y="1110"/>
                      </a:lnTo>
                      <a:lnTo>
                        <a:pt x="276" y="1091"/>
                      </a:lnTo>
                      <a:close/>
                      <a:moveTo>
                        <a:pt x="215" y="1250"/>
                      </a:moveTo>
                      <a:lnTo>
                        <a:pt x="123" y="1221"/>
                      </a:lnTo>
                      <a:lnTo>
                        <a:pt x="118" y="1240"/>
                      </a:lnTo>
                      <a:lnTo>
                        <a:pt x="208" y="1269"/>
                      </a:lnTo>
                      <a:lnTo>
                        <a:pt x="215" y="1250"/>
                      </a:lnTo>
                      <a:close/>
                      <a:moveTo>
                        <a:pt x="170" y="1415"/>
                      </a:moveTo>
                      <a:lnTo>
                        <a:pt x="76" y="1396"/>
                      </a:lnTo>
                      <a:lnTo>
                        <a:pt x="71" y="1415"/>
                      </a:lnTo>
                      <a:lnTo>
                        <a:pt x="165" y="1434"/>
                      </a:lnTo>
                      <a:lnTo>
                        <a:pt x="170" y="1415"/>
                      </a:lnTo>
                      <a:close/>
                      <a:moveTo>
                        <a:pt x="142" y="1585"/>
                      </a:moveTo>
                      <a:lnTo>
                        <a:pt x="45" y="1573"/>
                      </a:lnTo>
                      <a:lnTo>
                        <a:pt x="45" y="1595"/>
                      </a:lnTo>
                      <a:lnTo>
                        <a:pt x="139" y="1604"/>
                      </a:lnTo>
                      <a:lnTo>
                        <a:pt x="142" y="1585"/>
                      </a:lnTo>
                      <a:close/>
                      <a:moveTo>
                        <a:pt x="3390" y="1604"/>
                      </a:moveTo>
                      <a:lnTo>
                        <a:pt x="3484" y="1595"/>
                      </a:lnTo>
                      <a:lnTo>
                        <a:pt x="3484" y="1573"/>
                      </a:lnTo>
                      <a:lnTo>
                        <a:pt x="3387" y="1585"/>
                      </a:lnTo>
                      <a:lnTo>
                        <a:pt x="3390" y="1604"/>
                      </a:lnTo>
                      <a:close/>
                      <a:moveTo>
                        <a:pt x="3364" y="1434"/>
                      </a:moveTo>
                      <a:lnTo>
                        <a:pt x="3458" y="1415"/>
                      </a:lnTo>
                      <a:lnTo>
                        <a:pt x="3453" y="1396"/>
                      </a:lnTo>
                      <a:lnTo>
                        <a:pt x="3359" y="1415"/>
                      </a:lnTo>
                      <a:lnTo>
                        <a:pt x="3364" y="1434"/>
                      </a:lnTo>
                      <a:close/>
                      <a:moveTo>
                        <a:pt x="3321" y="1269"/>
                      </a:moveTo>
                      <a:lnTo>
                        <a:pt x="3411" y="1240"/>
                      </a:lnTo>
                      <a:lnTo>
                        <a:pt x="3406" y="1221"/>
                      </a:lnTo>
                      <a:lnTo>
                        <a:pt x="3314" y="1250"/>
                      </a:lnTo>
                      <a:lnTo>
                        <a:pt x="3321" y="1269"/>
                      </a:lnTo>
                      <a:close/>
                      <a:moveTo>
                        <a:pt x="3260" y="1110"/>
                      </a:moveTo>
                      <a:lnTo>
                        <a:pt x="3347" y="1070"/>
                      </a:lnTo>
                      <a:lnTo>
                        <a:pt x="3340" y="1054"/>
                      </a:lnTo>
                      <a:lnTo>
                        <a:pt x="3253" y="1091"/>
                      </a:lnTo>
                      <a:lnTo>
                        <a:pt x="3260" y="1110"/>
                      </a:lnTo>
                      <a:close/>
                      <a:moveTo>
                        <a:pt x="3092" y="813"/>
                      </a:moveTo>
                      <a:lnTo>
                        <a:pt x="3170" y="756"/>
                      </a:lnTo>
                      <a:lnTo>
                        <a:pt x="3158" y="739"/>
                      </a:lnTo>
                      <a:lnTo>
                        <a:pt x="3080" y="796"/>
                      </a:lnTo>
                      <a:lnTo>
                        <a:pt x="3092" y="813"/>
                      </a:lnTo>
                      <a:close/>
                      <a:moveTo>
                        <a:pt x="2986" y="678"/>
                      </a:moveTo>
                      <a:lnTo>
                        <a:pt x="3057" y="614"/>
                      </a:lnTo>
                      <a:lnTo>
                        <a:pt x="3042" y="600"/>
                      </a:lnTo>
                      <a:lnTo>
                        <a:pt x="2971" y="664"/>
                      </a:lnTo>
                      <a:lnTo>
                        <a:pt x="2986" y="678"/>
                      </a:lnTo>
                      <a:close/>
                      <a:moveTo>
                        <a:pt x="2865" y="558"/>
                      </a:moveTo>
                      <a:lnTo>
                        <a:pt x="2929" y="487"/>
                      </a:lnTo>
                      <a:lnTo>
                        <a:pt x="2915" y="472"/>
                      </a:lnTo>
                      <a:lnTo>
                        <a:pt x="2851" y="543"/>
                      </a:lnTo>
                      <a:lnTo>
                        <a:pt x="2865" y="558"/>
                      </a:lnTo>
                      <a:close/>
                      <a:moveTo>
                        <a:pt x="2733" y="449"/>
                      </a:moveTo>
                      <a:lnTo>
                        <a:pt x="2790" y="371"/>
                      </a:lnTo>
                      <a:lnTo>
                        <a:pt x="2773" y="359"/>
                      </a:lnTo>
                      <a:lnTo>
                        <a:pt x="2716" y="437"/>
                      </a:lnTo>
                      <a:lnTo>
                        <a:pt x="2733" y="449"/>
                      </a:lnTo>
                      <a:close/>
                      <a:moveTo>
                        <a:pt x="2438" y="276"/>
                      </a:moveTo>
                      <a:lnTo>
                        <a:pt x="2475" y="189"/>
                      </a:lnTo>
                      <a:lnTo>
                        <a:pt x="2459" y="182"/>
                      </a:lnTo>
                      <a:lnTo>
                        <a:pt x="2419" y="269"/>
                      </a:lnTo>
                      <a:lnTo>
                        <a:pt x="2438" y="276"/>
                      </a:lnTo>
                      <a:close/>
                      <a:moveTo>
                        <a:pt x="2279" y="215"/>
                      </a:moveTo>
                      <a:lnTo>
                        <a:pt x="2308" y="123"/>
                      </a:lnTo>
                      <a:lnTo>
                        <a:pt x="2289" y="118"/>
                      </a:lnTo>
                      <a:lnTo>
                        <a:pt x="2261" y="208"/>
                      </a:lnTo>
                      <a:lnTo>
                        <a:pt x="2279" y="215"/>
                      </a:lnTo>
                      <a:close/>
                      <a:moveTo>
                        <a:pt x="2114" y="170"/>
                      </a:moveTo>
                      <a:lnTo>
                        <a:pt x="2133" y="76"/>
                      </a:lnTo>
                      <a:lnTo>
                        <a:pt x="2114" y="71"/>
                      </a:lnTo>
                      <a:lnTo>
                        <a:pt x="2095" y="165"/>
                      </a:lnTo>
                      <a:lnTo>
                        <a:pt x="2114" y="170"/>
                      </a:lnTo>
                      <a:close/>
                      <a:moveTo>
                        <a:pt x="1944" y="142"/>
                      </a:moveTo>
                      <a:lnTo>
                        <a:pt x="1956" y="45"/>
                      </a:lnTo>
                      <a:lnTo>
                        <a:pt x="1935" y="45"/>
                      </a:lnTo>
                      <a:lnTo>
                        <a:pt x="1925" y="139"/>
                      </a:lnTo>
                      <a:lnTo>
                        <a:pt x="1944" y="142"/>
                      </a:lnTo>
                      <a:close/>
                      <a:moveTo>
                        <a:pt x="1783" y="236"/>
                      </a:moveTo>
                      <a:lnTo>
                        <a:pt x="1783" y="0"/>
                      </a:lnTo>
                      <a:lnTo>
                        <a:pt x="1746" y="0"/>
                      </a:lnTo>
                      <a:lnTo>
                        <a:pt x="1746" y="236"/>
                      </a:lnTo>
                      <a:lnTo>
                        <a:pt x="1783" y="236"/>
                      </a:lnTo>
                      <a:close/>
                      <a:moveTo>
                        <a:pt x="999" y="399"/>
                      </a:moveTo>
                      <a:lnTo>
                        <a:pt x="917" y="257"/>
                      </a:lnTo>
                      <a:lnTo>
                        <a:pt x="883" y="276"/>
                      </a:lnTo>
                      <a:lnTo>
                        <a:pt x="964" y="418"/>
                      </a:lnTo>
                      <a:lnTo>
                        <a:pt x="999" y="399"/>
                      </a:lnTo>
                      <a:close/>
                      <a:moveTo>
                        <a:pt x="418" y="964"/>
                      </a:moveTo>
                      <a:lnTo>
                        <a:pt x="276" y="884"/>
                      </a:lnTo>
                      <a:lnTo>
                        <a:pt x="258" y="917"/>
                      </a:lnTo>
                      <a:lnTo>
                        <a:pt x="399" y="999"/>
                      </a:lnTo>
                      <a:lnTo>
                        <a:pt x="418" y="964"/>
                      </a:lnTo>
                      <a:close/>
                      <a:moveTo>
                        <a:pt x="3293" y="1784"/>
                      </a:moveTo>
                      <a:lnTo>
                        <a:pt x="3529" y="1784"/>
                      </a:lnTo>
                      <a:lnTo>
                        <a:pt x="3529" y="1746"/>
                      </a:lnTo>
                      <a:lnTo>
                        <a:pt x="3293" y="1746"/>
                      </a:lnTo>
                      <a:lnTo>
                        <a:pt x="3293" y="1784"/>
                      </a:lnTo>
                      <a:close/>
                      <a:moveTo>
                        <a:pt x="236" y="1746"/>
                      </a:moveTo>
                      <a:lnTo>
                        <a:pt x="0" y="1746"/>
                      </a:lnTo>
                      <a:lnTo>
                        <a:pt x="0" y="1784"/>
                      </a:lnTo>
                      <a:lnTo>
                        <a:pt x="236" y="1784"/>
                      </a:lnTo>
                      <a:lnTo>
                        <a:pt x="236" y="1746"/>
                      </a:lnTo>
                      <a:close/>
                      <a:moveTo>
                        <a:pt x="3130" y="999"/>
                      </a:moveTo>
                      <a:lnTo>
                        <a:pt x="3271" y="917"/>
                      </a:lnTo>
                      <a:lnTo>
                        <a:pt x="3253" y="884"/>
                      </a:lnTo>
                      <a:lnTo>
                        <a:pt x="3111" y="964"/>
                      </a:lnTo>
                      <a:lnTo>
                        <a:pt x="3130" y="999"/>
                      </a:lnTo>
                      <a:close/>
                      <a:moveTo>
                        <a:pt x="2565" y="418"/>
                      </a:moveTo>
                      <a:lnTo>
                        <a:pt x="2646" y="276"/>
                      </a:lnTo>
                      <a:lnTo>
                        <a:pt x="2612" y="257"/>
                      </a:lnTo>
                      <a:lnTo>
                        <a:pt x="2530" y="399"/>
                      </a:lnTo>
                      <a:lnTo>
                        <a:pt x="2565" y="418"/>
                      </a:lnTo>
                      <a:close/>
                    </a:path>
                  </a:pathLst>
                </a:custGeom>
                <a:solidFill>
                  <a:schemeClr val="bg1">
                    <a:lumMod val="65000"/>
                  </a:schemeClr>
                </a:solidFill>
                <a:ln>
                  <a:noFill/>
                </a:ln>
              </p:spPr>
              <p:txBody>
                <a:bodyPr/>
                <a:lstStyle/>
                <a:p>
                  <a:pPr eaLnBrk="1" fontAlgn="auto" hangingPunct="1">
                    <a:spcBef>
                      <a:spcPts val="0"/>
                    </a:spcBef>
                    <a:spcAft>
                      <a:spcPts val="0"/>
                    </a:spcAft>
                    <a:defRPr/>
                  </a:pPr>
                  <a:endParaRPr lang="zh-CN" altLang="en-US" sz="1350">
                    <a:latin typeface="+mn-lt"/>
                    <a:ea typeface="+mn-ea"/>
                  </a:endParaRPr>
                </a:p>
              </p:txBody>
            </p:sp>
          </p:grpSp>
          <p:sp>
            <p:nvSpPr>
              <p:cNvPr id="38" name="TextBox 43"/>
              <p:cNvSpPr txBox="1">
                <a:spLocks noChangeArrowheads="1"/>
              </p:cNvSpPr>
              <p:nvPr/>
            </p:nvSpPr>
            <p:spPr bwMode="auto">
              <a:xfrm>
                <a:off x="6713538" y="218598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400" b="1">
                    <a:latin typeface="Arial" panose="020B0604020202020204" pitchFamily="34" charset="0"/>
                    <a:cs typeface="Arial" panose="020B0604020202020204" pitchFamily="34" charset="0"/>
                  </a:rPr>
                  <a:t>20%</a:t>
                </a:r>
                <a:endParaRPr lang="zh-CN" altLang="en-US" sz="1400" b="1">
                  <a:latin typeface="Arial" panose="020B0604020202020204" pitchFamily="34" charset="0"/>
                  <a:cs typeface="Arial" panose="020B0604020202020204" pitchFamily="34" charset="0"/>
                </a:endParaRPr>
              </a:p>
            </p:txBody>
          </p:sp>
          <p:sp>
            <p:nvSpPr>
              <p:cNvPr id="39" name="TextBox 47"/>
              <p:cNvSpPr txBox="1">
                <a:spLocks noChangeArrowheads="1"/>
              </p:cNvSpPr>
              <p:nvPr/>
            </p:nvSpPr>
            <p:spPr bwMode="auto">
              <a:xfrm>
                <a:off x="5697538" y="1219200"/>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400" b="1">
                    <a:latin typeface="Arial" panose="020B0604020202020204" pitchFamily="34" charset="0"/>
                    <a:cs typeface="Arial" panose="020B0604020202020204" pitchFamily="34" charset="0"/>
                  </a:rPr>
                  <a:t>40%</a:t>
                </a:r>
                <a:endParaRPr lang="zh-CN" altLang="en-US" sz="1400" b="1">
                  <a:latin typeface="Arial" panose="020B0604020202020204" pitchFamily="34" charset="0"/>
                  <a:cs typeface="Arial" panose="020B0604020202020204" pitchFamily="34" charset="0"/>
                </a:endParaRPr>
              </a:p>
            </p:txBody>
          </p:sp>
          <p:sp>
            <p:nvSpPr>
              <p:cNvPr id="40" name="TextBox 48"/>
              <p:cNvSpPr txBox="1">
                <a:spLocks noChangeArrowheads="1"/>
              </p:cNvSpPr>
              <p:nvPr/>
            </p:nvSpPr>
            <p:spPr bwMode="auto">
              <a:xfrm>
                <a:off x="4356100" y="911225"/>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400" b="1">
                    <a:latin typeface="Arial" panose="020B0604020202020204" pitchFamily="34" charset="0"/>
                    <a:cs typeface="Arial" panose="020B0604020202020204" pitchFamily="34" charset="0"/>
                  </a:rPr>
                  <a:t>60%</a:t>
                </a:r>
                <a:endParaRPr lang="zh-CN" altLang="en-US" sz="1400" b="1">
                  <a:latin typeface="Arial" panose="020B0604020202020204" pitchFamily="34" charset="0"/>
                  <a:cs typeface="Arial" panose="020B0604020202020204" pitchFamily="34" charset="0"/>
                </a:endParaRPr>
              </a:p>
            </p:txBody>
          </p:sp>
          <p:sp>
            <p:nvSpPr>
              <p:cNvPr id="41" name="TextBox 49"/>
              <p:cNvSpPr txBox="1">
                <a:spLocks noChangeArrowheads="1"/>
              </p:cNvSpPr>
              <p:nvPr/>
            </p:nvSpPr>
            <p:spPr bwMode="auto">
              <a:xfrm>
                <a:off x="3103563" y="1179513"/>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400" b="1">
                    <a:latin typeface="Arial" panose="020B0604020202020204" pitchFamily="34" charset="0"/>
                    <a:cs typeface="Arial" panose="020B0604020202020204" pitchFamily="34" charset="0"/>
                  </a:rPr>
                  <a:t>80%</a:t>
                </a:r>
                <a:endParaRPr lang="zh-CN" altLang="en-US" sz="1400" b="1">
                  <a:latin typeface="Arial" panose="020B0604020202020204" pitchFamily="34" charset="0"/>
                  <a:cs typeface="Arial" panose="020B0604020202020204" pitchFamily="34" charset="0"/>
                </a:endParaRPr>
              </a:p>
            </p:txBody>
          </p:sp>
          <p:sp>
            <p:nvSpPr>
              <p:cNvPr id="42" name="TextBox 50"/>
              <p:cNvSpPr txBox="1">
                <a:spLocks noChangeArrowheads="1"/>
              </p:cNvSpPr>
              <p:nvPr/>
            </p:nvSpPr>
            <p:spPr bwMode="auto">
              <a:xfrm>
                <a:off x="2054225" y="2079625"/>
                <a:ext cx="6445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400" b="1">
                    <a:latin typeface="Arial" panose="020B0604020202020204" pitchFamily="34" charset="0"/>
                    <a:cs typeface="Arial" panose="020B0604020202020204" pitchFamily="34" charset="0"/>
                  </a:rPr>
                  <a:t>100%</a:t>
                </a:r>
                <a:endParaRPr lang="zh-CN" altLang="en-US" sz="1400" b="1">
                  <a:latin typeface="Arial" panose="020B0604020202020204" pitchFamily="34" charset="0"/>
                  <a:cs typeface="Arial" panose="020B0604020202020204" pitchFamily="34" charset="0"/>
                </a:endParaRPr>
              </a:p>
            </p:txBody>
          </p:sp>
          <p:sp>
            <p:nvSpPr>
              <p:cNvPr id="43" name="TextBox 51"/>
              <p:cNvSpPr txBox="1">
                <a:spLocks noChangeArrowheads="1"/>
              </p:cNvSpPr>
              <p:nvPr/>
            </p:nvSpPr>
            <p:spPr bwMode="auto">
              <a:xfrm>
                <a:off x="1579563" y="3402013"/>
                <a:ext cx="642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400" b="1">
                    <a:latin typeface="Arial" panose="020B0604020202020204" pitchFamily="34" charset="0"/>
                    <a:cs typeface="Arial" panose="020B0604020202020204" pitchFamily="34" charset="0"/>
                  </a:rPr>
                  <a:t>120%</a:t>
                </a:r>
                <a:endParaRPr lang="zh-CN" altLang="en-US" sz="1400" b="1">
                  <a:latin typeface="Arial" panose="020B0604020202020204" pitchFamily="34" charset="0"/>
                  <a:cs typeface="Arial" panose="020B0604020202020204" pitchFamily="34" charset="0"/>
                </a:endParaRPr>
              </a:p>
            </p:txBody>
          </p:sp>
          <p:sp>
            <p:nvSpPr>
              <p:cNvPr id="44" name="TextBox 52"/>
              <p:cNvSpPr txBox="1">
                <a:spLocks noChangeArrowheads="1"/>
              </p:cNvSpPr>
              <p:nvPr/>
            </p:nvSpPr>
            <p:spPr bwMode="auto">
              <a:xfrm>
                <a:off x="6996113" y="3402013"/>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400" b="1">
                    <a:latin typeface="Arial" panose="020B0604020202020204" pitchFamily="34" charset="0"/>
                    <a:cs typeface="Arial" panose="020B0604020202020204" pitchFamily="34" charset="0"/>
                  </a:rPr>
                  <a:t>0%</a:t>
                </a:r>
                <a:endParaRPr lang="zh-CN" altLang="en-US" sz="1400" b="1">
                  <a:latin typeface="Arial" panose="020B0604020202020204" pitchFamily="34" charset="0"/>
                  <a:cs typeface="Arial" panose="020B0604020202020204" pitchFamily="34" charset="0"/>
                </a:endParaRPr>
              </a:p>
            </p:txBody>
          </p:sp>
        </p:grpSp>
        <p:grpSp>
          <p:nvGrpSpPr>
            <p:cNvPr id="23" name="组合 1"/>
            <p:cNvGrpSpPr/>
            <p:nvPr/>
          </p:nvGrpSpPr>
          <p:grpSpPr bwMode="auto">
            <a:xfrm>
              <a:off x="2598738" y="1609725"/>
              <a:ext cx="3946525" cy="3946525"/>
              <a:chOff x="2809875" y="2044351"/>
              <a:chExt cx="4008990" cy="4008990"/>
            </a:xfrm>
          </p:grpSpPr>
          <p:sp>
            <p:nvSpPr>
              <p:cNvPr id="24" name="空心弧 23"/>
              <p:cNvSpPr/>
              <p:nvPr/>
            </p:nvSpPr>
            <p:spPr>
              <a:xfrm>
                <a:off x="3395258" y="2629735"/>
                <a:ext cx="2838223" cy="2838223"/>
              </a:xfrm>
              <a:prstGeom prst="blockArc">
                <a:avLst>
                  <a:gd name="adj1" fmla="val 14847739"/>
                  <a:gd name="adj2" fmla="val 21598295"/>
                  <a:gd name="adj3" fmla="val 7449"/>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sp>
            <p:nvSpPr>
              <p:cNvPr id="25" name="空心弧 24"/>
              <p:cNvSpPr/>
              <p:nvPr/>
            </p:nvSpPr>
            <p:spPr>
              <a:xfrm>
                <a:off x="3196905" y="2431381"/>
                <a:ext cx="3234929" cy="3234929"/>
              </a:xfrm>
              <a:prstGeom prst="blockArc">
                <a:avLst>
                  <a:gd name="adj1" fmla="val 13787669"/>
                  <a:gd name="adj2" fmla="val 21593987"/>
                  <a:gd name="adj3" fmla="val 6212"/>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sp>
            <p:nvSpPr>
              <p:cNvPr id="26" name="空心弧 25"/>
              <p:cNvSpPr/>
              <p:nvPr/>
            </p:nvSpPr>
            <p:spPr>
              <a:xfrm>
                <a:off x="3003390" y="2237866"/>
                <a:ext cx="3621960" cy="3621960"/>
              </a:xfrm>
              <a:prstGeom prst="blockArc">
                <a:avLst>
                  <a:gd name="adj1" fmla="val 13106092"/>
                  <a:gd name="adj2" fmla="val 21597820"/>
                  <a:gd name="adj3" fmla="val 5467"/>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sp>
            <p:nvSpPr>
              <p:cNvPr id="27" name="空心弧 26"/>
              <p:cNvSpPr/>
              <p:nvPr/>
            </p:nvSpPr>
            <p:spPr>
              <a:xfrm>
                <a:off x="2809875" y="2044351"/>
                <a:ext cx="4008990" cy="4008990"/>
              </a:xfrm>
              <a:prstGeom prst="blockArc">
                <a:avLst>
                  <a:gd name="adj1" fmla="val 11562689"/>
                  <a:gd name="adj2" fmla="val 21599236"/>
                  <a:gd name="adj3" fmla="val 4904"/>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tx1"/>
                  </a:solidFill>
                </a:endParaRPr>
              </a:p>
            </p:txBody>
          </p:sp>
          <p:sp>
            <p:nvSpPr>
              <p:cNvPr id="28" name="空心弧 27"/>
              <p:cNvSpPr/>
              <p:nvPr/>
            </p:nvSpPr>
            <p:spPr>
              <a:xfrm>
                <a:off x="3600062" y="2834538"/>
                <a:ext cx="2428616" cy="2428616"/>
              </a:xfrm>
              <a:prstGeom prst="blockArc">
                <a:avLst>
                  <a:gd name="adj1" fmla="val 16282140"/>
                  <a:gd name="adj2" fmla="val 3900"/>
                  <a:gd name="adj3" fmla="val 8505"/>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sp>
        <p:nvSpPr>
          <p:cNvPr id="2" name="文本框 1"/>
          <p:cNvSpPr txBox="1"/>
          <p:nvPr/>
        </p:nvSpPr>
        <p:spPr>
          <a:xfrm>
            <a:off x="4903505" y="2290554"/>
            <a:ext cx="3684072"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有限合伙做持股平台的优势：</a:t>
            </a:r>
          </a:p>
        </p:txBody>
      </p:sp>
      <p:sp>
        <p:nvSpPr>
          <p:cNvPr id="4" name="文本框 3"/>
          <p:cNvSpPr txBox="1"/>
          <p:nvPr/>
        </p:nvSpPr>
        <p:spPr>
          <a:xfrm>
            <a:off x="5146084" y="2905646"/>
            <a:ext cx="2922629" cy="1569660"/>
          </a:xfrm>
          <a:prstGeom prst="rect">
            <a:avLst/>
          </a:prstGeom>
          <a:noFill/>
        </p:spPr>
        <p:txBody>
          <a:bodyPr wrap="square" rtlCol="0">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rPr>
              <a:t>易于治理且变更方便</a:t>
            </a:r>
            <a:endParaRPr lang="en-US" altLang="zh-CN" sz="1600" dirty="0">
              <a:latin typeface="微软雅黑" panose="020B0503020204020204" pitchFamily="34" charset="-122"/>
              <a:ea typeface="微软雅黑" panose="020B0503020204020204" pitchFamily="34" charset="-122"/>
            </a:endParaRPr>
          </a:p>
          <a:p>
            <a:pPr algn="ctr">
              <a:lnSpc>
                <a:spcPct val="150000"/>
              </a:lnSpc>
            </a:pPr>
            <a:r>
              <a:rPr lang="zh-CN" altLang="en-US" sz="1600" dirty="0">
                <a:latin typeface="微软雅黑" panose="020B0503020204020204" pitchFamily="34" charset="-122"/>
                <a:ea typeface="微软雅黑" panose="020B0503020204020204" pitchFamily="34" charset="-122"/>
              </a:rPr>
              <a:t>创始人牢牢掌握控制权</a:t>
            </a:r>
            <a:endParaRPr lang="en-US" altLang="zh-CN" sz="1600" dirty="0">
              <a:latin typeface="微软雅黑" panose="020B0503020204020204" pitchFamily="34" charset="-122"/>
              <a:ea typeface="微软雅黑" panose="020B0503020204020204" pitchFamily="34" charset="-122"/>
            </a:endParaRPr>
          </a:p>
          <a:p>
            <a:pPr algn="ctr">
              <a:lnSpc>
                <a:spcPct val="150000"/>
              </a:lnSpc>
            </a:pPr>
            <a:r>
              <a:rPr lang="zh-CN" altLang="en-US" sz="1600" dirty="0">
                <a:latin typeface="微软雅黑" panose="020B0503020204020204" pitchFamily="34" charset="-122"/>
                <a:ea typeface="微软雅黑" panose="020B0503020204020204" pitchFamily="34" charset="-122"/>
              </a:rPr>
              <a:t>节税空间大，税收优惠多</a:t>
            </a:r>
            <a:endParaRPr lang="en-US" altLang="zh-CN" sz="1600" dirty="0">
              <a:latin typeface="微软雅黑" panose="020B0503020204020204" pitchFamily="34" charset="-122"/>
              <a:ea typeface="微软雅黑" panose="020B0503020204020204" pitchFamily="34" charset="-122"/>
            </a:endParaRPr>
          </a:p>
          <a:p>
            <a:pPr algn="ctr">
              <a:lnSpc>
                <a:spcPct val="150000"/>
              </a:lnSpc>
            </a:pPr>
            <a:r>
              <a:rPr lang="zh-CN" altLang="en-US" sz="1600" dirty="0">
                <a:latin typeface="微软雅黑" panose="020B0503020204020204" pitchFamily="34" charset="-122"/>
                <a:ea typeface="微软雅黑" panose="020B0503020204020204" pitchFamily="34" charset="-122"/>
              </a:rPr>
              <a:t>股权健康，股权结构稳定</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750"/>
                                        <p:tgtEl>
                                          <p:spTgt spid="21"/>
                                        </p:tgtEl>
                                      </p:cBhvr>
                                    </p:animEffect>
                                  </p:childTnLst>
                                </p:cTn>
                              </p:par>
                            </p:childTnLst>
                          </p:cTn>
                        </p:par>
                        <p:par>
                          <p:cTn id="8" fill="hold">
                            <p:stCondLst>
                              <p:cond delay="1250"/>
                            </p:stCondLst>
                            <p:childTnLst>
                              <p:par>
                                <p:cTn id="9" presetID="1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par>
                          <p:cTn id="13" fill="hold">
                            <p:stCondLst>
                              <p:cond delay="1750"/>
                            </p:stCondLst>
                            <p:childTnLst>
                              <p:par>
                                <p:cTn id="14" presetID="1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bwMode="auto">
          <a:xfrm>
            <a:off x="2475156" y="2955131"/>
            <a:ext cx="2151063" cy="2220912"/>
            <a:chOff x="3568700" y="1023938"/>
            <a:chExt cx="2151063" cy="2220912"/>
          </a:xfrm>
        </p:grpSpPr>
        <p:grpSp>
          <p:nvGrpSpPr>
            <p:cNvPr id="25614" name="组合 22"/>
            <p:cNvGrpSpPr/>
            <p:nvPr/>
          </p:nvGrpSpPr>
          <p:grpSpPr bwMode="auto">
            <a:xfrm>
              <a:off x="3654425" y="1023938"/>
              <a:ext cx="2065338" cy="1947862"/>
              <a:chOff x="3654425" y="1023938"/>
              <a:chExt cx="2065338" cy="1947862"/>
            </a:xfrm>
          </p:grpSpPr>
          <p:sp>
            <p:nvSpPr>
              <p:cNvPr id="16" name="Freeform 9"/>
              <p:cNvSpPr/>
              <p:nvPr/>
            </p:nvSpPr>
            <p:spPr bwMode="auto">
              <a:xfrm>
                <a:off x="5364163" y="1111250"/>
                <a:ext cx="355600" cy="1582738"/>
              </a:xfrm>
              <a:custGeom>
                <a:avLst/>
                <a:gdLst>
                  <a:gd name="T0" fmla="*/ 41 w 41"/>
                  <a:gd name="T1" fmla="*/ 0 h 182"/>
                  <a:gd name="T2" fmla="*/ 41 w 41"/>
                  <a:gd name="T3" fmla="*/ 103 h 182"/>
                  <a:gd name="T4" fmla="*/ 8 w 41"/>
                  <a:gd name="T5" fmla="*/ 182 h 182"/>
                  <a:gd name="T6" fmla="*/ 0 w 41"/>
                  <a:gd name="T7" fmla="*/ 174 h 182"/>
                  <a:gd name="T8" fmla="*/ 27 w 41"/>
                  <a:gd name="T9" fmla="*/ 102 h 182"/>
                  <a:gd name="T10" fmla="*/ 27 w 41"/>
                  <a:gd name="T11" fmla="*/ 7 h 182"/>
                  <a:gd name="T12" fmla="*/ 41 w 41"/>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41" h="182">
                    <a:moveTo>
                      <a:pt x="41" y="0"/>
                    </a:moveTo>
                    <a:cubicBezTo>
                      <a:pt x="41" y="103"/>
                      <a:pt x="41" y="103"/>
                      <a:pt x="41" y="103"/>
                    </a:cubicBezTo>
                    <a:cubicBezTo>
                      <a:pt x="41" y="134"/>
                      <a:pt x="28" y="162"/>
                      <a:pt x="8" y="182"/>
                    </a:cubicBezTo>
                    <a:cubicBezTo>
                      <a:pt x="5" y="180"/>
                      <a:pt x="3" y="177"/>
                      <a:pt x="0" y="174"/>
                    </a:cubicBezTo>
                    <a:cubicBezTo>
                      <a:pt x="17" y="155"/>
                      <a:pt x="27" y="130"/>
                      <a:pt x="27" y="102"/>
                    </a:cubicBezTo>
                    <a:cubicBezTo>
                      <a:pt x="27" y="7"/>
                      <a:pt x="27" y="7"/>
                      <a:pt x="27" y="7"/>
                    </a:cubicBezTo>
                    <a:cubicBezTo>
                      <a:pt x="31" y="4"/>
                      <a:pt x="36" y="2"/>
                      <a:pt x="41" y="0"/>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nvGrpSpPr>
              <p:cNvPr id="25617" name="组合 20"/>
              <p:cNvGrpSpPr/>
              <p:nvPr/>
            </p:nvGrpSpPr>
            <p:grpSpPr bwMode="auto">
              <a:xfrm>
                <a:off x="3654425" y="1023938"/>
                <a:ext cx="1956436" cy="1947862"/>
                <a:chOff x="3654425" y="1023938"/>
                <a:chExt cx="1956436" cy="1947862"/>
              </a:xfrm>
            </p:grpSpPr>
            <p:sp>
              <p:nvSpPr>
                <p:cNvPr id="14" name="Freeform 7"/>
                <p:cNvSpPr/>
                <p:nvPr/>
              </p:nvSpPr>
              <p:spPr bwMode="auto">
                <a:xfrm>
                  <a:off x="3654425" y="1023938"/>
                  <a:ext cx="1944688" cy="1947862"/>
                </a:xfrm>
                <a:custGeom>
                  <a:avLst/>
                  <a:gdLst>
                    <a:gd name="T0" fmla="*/ 0 w 224"/>
                    <a:gd name="T1" fmla="*/ 112 h 224"/>
                    <a:gd name="T2" fmla="*/ 0 w 224"/>
                    <a:gd name="T3" fmla="*/ 112 h 224"/>
                    <a:gd name="T4" fmla="*/ 112 w 224"/>
                    <a:gd name="T5" fmla="*/ 0 h 224"/>
                    <a:gd name="T6" fmla="*/ 224 w 224"/>
                    <a:gd name="T7" fmla="*/ 0 h 224"/>
                    <a:gd name="T8" fmla="*/ 224 w 224"/>
                    <a:gd name="T9" fmla="*/ 112 h 224"/>
                    <a:gd name="T10" fmla="*/ 112 w 224"/>
                    <a:gd name="T11" fmla="*/ 224 h 224"/>
                    <a:gd name="T12" fmla="*/ 112 w 224"/>
                    <a:gd name="T13" fmla="*/ 224 h 224"/>
                    <a:gd name="T14" fmla="*/ 0 w 224"/>
                    <a:gd name="T15" fmla="*/ 112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224">
                      <a:moveTo>
                        <a:pt x="0" y="112"/>
                      </a:moveTo>
                      <a:cubicBezTo>
                        <a:pt x="0" y="112"/>
                        <a:pt x="0" y="112"/>
                        <a:pt x="0" y="112"/>
                      </a:cubicBezTo>
                      <a:cubicBezTo>
                        <a:pt x="0" y="50"/>
                        <a:pt x="50" y="0"/>
                        <a:pt x="112" y="0"/>
                      </a:cubicBezTo>
                      <a:cubicBezTo>
                        <a:pt x="224" y="0"/>
                        <a:pt x="224" y="0"/>
                        <a:pt x="224" y="0"/>
                      </a:cubicBezTo>
                      <a:cubicBezTo>
                        <a:pt x="224" y="112"/>
                        <a:pt x="224" y="112"/>
                        <a:pt x="224" y="112"/>
                      </a:cubicBezTo>
                      <a:cubicBezTo>
                        <a:pt x="224" y="174"/>
                        <a:pt x="174" y="224"/>
                        <a:pt x="112" y="224"/>
                      </a:cubicBezTo>
                      <a:cubicBezTo>
                        <a:pt x="112" y="224"/>
                        <a:pt x="112" y="224"/>
                        <a:pt x="112" y="224"/>
                      </a:cubicBezTo>
                      <a:cubicBezTo>
                        <a:pt x="50" y="224"/>
                        <a:pt x="0" y="174"/>
                        <a:pt x="0" y="112"/>
                      </a:cubicBezTo>
                      <a:close/>
                    </a:path>
                  </a:pathLst>
                </a:custGeom>
                <a:solidFill>
                  <a:schemeClr val="bg1">
                    <a:lumMod val="65000"/>
                  </a:schemeClr>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25619" name="TextBox 14"/>
                <p:cNvSpPr txBox="1">
                  <a:spLocks noChangeArrowheads="1"/>
                </p:cNvSpPr>
                <p:nvPr/>
              </p:nvSpPr>
              <p:spPr bwMode="auto">
                <a:xfrm>
                  <a:off x="3769518" y="1681258"/>
                  <a:ext cx="1841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28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合伙协议</a:t>
                  </a:r>
                  <a:endParaRPr lang="en-US" altLang="zh-CN" sz="28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pic>
          <p:nvPicPr>
            <p:cNvPr id="25615" name="Picture 6" descr="C:\Users\Administrator\Desktop\touying.png"/>
            <p:cNvPicPr>
              <a:picLocks noChangeAspect="1" noChangeArrowheads="1"/>
            </p:cNvPicPr>
            <p:nvPr/>
          </p:nvPicPr>
          <p:blipFill>
            <a:blip r:embed="rId2">
              <a:extLst>
                <a:ext uri="{28A0092B-C50C-407E-A947-70E740481C1C}">
                  <a14:useLocalDpi xmlns:a14="http://schemas.microsoft.com/office/drawing/2010/main" val="0"/>
                </a:ext>
              </a:extLst>
            </a:blip>
            <a:srcRect l="16029" t="35500" r="16064" b="57500"/>
            <a:stretch>
              <a:fillRect/>
            </a:stretch>
          </p:blipFill>
          <p:spPr bwMode="auto">
            <a:xfrm>
              <a:off x="3568700" y="2678113"/>
              <a:ext cx="19970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组合 24"/>
          <p:cNvGrpSpPr/>
          <p:nvPr/>
        </p:nvGrpSpPr>
        <p:grpSpPr bwMode="auto">
          <a:xfrm>
            <a:off x="736459" y="1690975"/>
            <a:ext cx="2103837" cy="2220912"/>
            <a:chOff x="2012551" y="1023938"/>
            <a:chExt cx="2103838" cy="2220912"/>
          </a:xfrm>
        </p:grpSpPr>
        <p:pic>
          <p:nvPicPr>
            <p:cNvPr id="25607" name="Picture 6" descr="C:\Users\Administrator\Desktop\touying.png"/>
            <p:cNvPicPr>
              <a:picLocks noChangeAspect="1" noChangeArrowheads="1"/>
            </p:cNvPicPr>
            <p:nvPr/>
          </p:nvPicPr>
          <p:blipFill>
            <a:blip r:embed="rId2">
              <a:extLst>
                <a:ext uri="{28A0092B-C50C-407E-A947-70E740481C1C}">
                  <a14:useLocalDpi xmlns:a14="http://schemas.microsoft.com/office/drawing/2010/main" val="0"/>
                </a:ext>
              </a:extLst>
            </a:blip>
            <a:srcRect l="16029" t="35500" r="16064" b="57500"/>
            <a:stretch>
              <a:fillRect/>
            </a:stretch>
          </p:blipFill>
          <p:spPr bwMode="auto">
            <a:xfrm>
              <a:off x="2028825" y="2678113"/>
              <a:ext cx="19970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8" name="组合 23"/>
            <p:cNvGrpSpPr/>
            <p:nvPr/>
          </p:nvGrpSpPr>
          <p:grpSpPr bwMode="auto">
            <a:xfrm>
              <a:off x="2012551" y="1023938"/>
              <a:ext cx="2103838" cy="1947862"/>
              <a:chOff x="2012551" y="1023938"/>
              <a:chExt cx="2103838" cy="1947862"/>
            </a:xfrm>
          </p:grpSpPr>
          <p:sp>
            <p:nvSpPr>
              <p:cNvPr id="17" name="Freeform 10"/>
              <p:cNvSpPr/>
              <p:nvPr/>
            </p:nvSpPr>
            <p:spPr bwMode="auto">
              <a:xfrm>
                <a:off x="3803651" y="1174750"/>
                <a:ext cx="312738" cy="1479550"/>
              </a:xfrm>
              <a:custGeom>
                <a:avLst/>
                <a:gdLst>
                  <a:gd name="T0" fmla="*/ 30 w 30"/>
                  <a:gd name="T1" fmla="*/ 0 h 170"/>
                  <a:gd name="T2" fmla="*/ 30 w 30"/>
                  <a:gd name="T3" fmla="*/ 95 h 170"/>
                  <a:gd name="T4" fmla="*/ 7 w 30"/>
                  <a:gd name="T5" fmla="*/ 170 h 170"/>
                  <a:gd name="T6" fmla="*/ 0 w 30"/>
                  <a:gd name="T7" fmla="*/ 161 h 170"/>
                  <a:gd name="T8" fmla="*/ 0 w 30"/>
                  <a:gd name="T9" fmla="*/ 161 h 170"/>
                  <a:gd name="T10" fmla="*/ 21 w 30"/>
                  <a:gd name="T11" fmla="*/ 95 h 170"/>
                  <a:gd name="T12" fmla="*/ 21 w 30"/>
                  <a:gd name="T13" fmla="*/ 7 h 170"/>
                  <a:gd name="T14" fmla="*/ 30 w 3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70">
                    <a:moveTo>
                      <a:pt x="30" y="0"/>
                    </a:moveTo>
                    <a:cubicBezTo>
                      <a:pt x="30" y="95"/>
                      <a:pt x="30" y="95"/>
                      <a:pt x="30" y="95"/>
                    </a:cubicBezTo>
                    <a:cubicBezTo>
                      <a:pt x="30" y="124"/>
                      <a:pt x="21" y="150"/>
                      <a:pt x="7" y="170"/>
                    </a:cubicBezTo>
                    <a:cubicBezTo>
                      <a:pt x="5" y="167"/>
                      <a:pt x="2" y="164"/>
                      <a:pt x="0" y="161"/>
                    </a:cubicBezTo>
                    <a:cubicBezTo>
                      <a:pt x="0" y="161"/>
                      <a:pt x="0" y="161"/>
                      <a:pt x="0" y="161"/>
                    </a:cubicBezTo>
                    <a:cubicBezTo>
                      <a:pt x="13" y="142"/>
                      <a:pt x="21" y="120"/>
                      <a:pt x="21" y="95"/>
                    </a:cubicBezTo>
                    <a:cubicBezTo>
                      <a:pt x="21" y="7"/>
                      <a:pt x="21" y="7"/>
                      <a:pt x="21" y="7"/>
                    </a:cubicBezTo>
                    <a:cubicBezTo>
                      <a:pt x="24" y="5"/>
                      <a:pt x="27" y="2"/>
                      <a:pt x="30" y="0"/>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nvGrpSpPr>
              <p:cNvPr id="25610" name="组合 17"/>
              <p:cNvGrpSpPr/>
              <p:nvPr/>
            </p:nvGrpSpPr>
            <p:grpSpPr bwMode="auto">
              <a:xfrm>
                <a:off x="2012551" y="1023938"/>
                <a:ext cx="2029623" cy="1947862"/>
                <a:chOff x="2012551" y="1023938"/>
                <a:chExt cx="2029623" cy="1947862"/>
              </a:xfrm>
            </p:grpSpPr>
            <p:sp>
              <p:nvSpPr>
                <p:cNvPr id="15" name="Freeform 8"/>
                <p:cNvSpPr/>
                <p:nvPr/>
              </p:nvSpPr>
              <p:spPr bwMode="auto">
                <a:xfrm>
                  <a:off x="2081213" y="1023938"/>
                  <a:ext cx="1944688" cy="1947862"/>
                </a:xfrm>
                <a:custGeom>
                  <a:avLst/>
                  <a:gdLst>
                    <a:gd name="T0" fmla="*/ 0 w 224"/>
                    <a:gd name="T1" fmla="*/ 973608 h 224"/>
                    <a:gd name="T2" fmla="*/ 0 w 224"/>
                    <a:gd name="T3" fmla="*/ 973608 h 224"/>
                    <a:gd name="T4" fmla="*/ 972444 w 224"/>
                    <a:gd name="T5" fmla="*/ 0 h 224"/>
                    <a:gd name="T6" fmla="*/ 1944887 w 224"/>
                    <a:gd name="T7" fmla="*/ 0 h 224"/>
                    <a:gd name="T8" fmla="*/ 1944887 w 224"/>
                    <a:gd name="T9" fmla="*/ 973608 h 224"/>
                    <a:gd name="T10" fmla="*/ 972444 w 224"/>
                    <a:gd name="T11" fmla="*/ 1947216 h 224"/>
                    <a:gd name="T12" fmla="*/ 972444 w 224"/>
                    <a:gd name="T13" fmla="*/ 1947216 h 224"/>
                    <a:gd name="T14" fmla="*/ 0 w 224"/>
                    <a:gd name="T15" fmla="*/ 973608 h 2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4" h="224">
                      <a:moveTo>
                        <a:pt x="0" y="112"/>
                      </a:moveTo>
                      <a:cubicBezTo>
                        <a:pt x="0" y="112"/>
                        <a:pt x="0" y="112"/>
                        <a:pt x="0" y="112"/>
                      </a:cubicBezTo>
                      <a:cubicBezTo>
                        <a:pt x="0" y="50"/>
                        <a:pt x="51" y="0"/>
                        <a:pt x="112" y="0"/>
                      </a:cubicBezTo>
                      <a:cubicBezTo>
                        <a:pt x="224" y="0"/>
                        <a:pt x="224" y="0"/>
                        <a:pt x="224" y="0"/>
                      </a:cubicBezTo>
                      <a:cubicBezTo>
                        <a:pt x="224" y="112"/>
                        <a:pt x="224" y="112"/>
                        <a:pt x="224" y="112"/>
                      </a:cubicBezTo>
                      <a:cubicBezTo>
                        <a:pt x="224" y="174"/>
                        <a:pt x="174" y="224"/>
                        <a:pt x="112" y="224"/>
                      </a:cubicBezTo>
                      <a:cubicBezTo>
                        <a:pt x="112" y="224"/>
                        <a:pt x="112" y="224"/>
                        <a:pt x="112" y="224"/>
                      </a:cubicBezTo>
                      <a:cubicBezTo>
                        <a:pt x="51" y="224"/>
                        <a:pt x="0" y="174"/>
                        <a:pt x="0" y="112"/>
                      </a:cubicBezTo>
                      <a:close/>
                    </a:path>
                  </a:pathLst>
                </a:cu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612" name="TextBox 13"/>
                <p:cNvSpPr txBox="1">
                  <a:spLocks noChangeArrowheads="1"/>
                </p:cNvSpPr>
                <p:nvPr/>
              </p:nvSpPr>
              <p:spPr bwMode="auto">
                <a:xfrm>
                  <a:off x="2012551" y="1649139"/>
                  <a:ext cx="20296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2800" b="1" dirty="0">
                      <a:solidFill>
                        <a:srgbClr val="FFFFFF"/>
                      </a:solidFill>
                      <a:latin typeface="Arial" panose="020B0604020202020204" pitchFamily="34" charset="0"/>
                      <a:ea typeface="微软雅黑" panose="020B0503020204020204" pitchFamily="34" charset="-122"/>
                      <a:cs typeface="Arial" panose="020B0604020202020204" pitchFamily="34" charset="0"/>
                    </a:rPr>
                    <a:t>公司章程</a:t>
                  </a:r>
                  <a:endParaRPr lang="en-US" altLang="zh-CN" sz="28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grpSp>
      </p:grpSp>
      <p:sp>
        <p:nvSpPr>
          <p:cNvPr id="28" name="文本框 27"/>
          <p:cNvSpPr txBox="1"/>
          <p:nvPr/>
        </p:nvSpPr>
        <p:spPr>
          <a:xfrm>
            <a:off x="2766081" y="673670"/>
            <a:ext cx="4617124" cy="461665"/>
          </a:xfrm>
          <a:prstGeom prst="rect">
            <a:avLst/>
          </a:prstGeom>
          <a:noFill/>
          <a:ln w="9525">
            <a:noFill/>
          </a:ln>
        </p:spPr>
        <p:txBody>
          <a:bodyPr wrap="square">
            <a:spAutoFit/>
          </a:bodyPr>
          <a:lstStyle/>
          <a:p>
            <a:r>
              <a:rPr lang="en-US" altLang="zh-CN" sz="2400" b="1" dirty="0">
                <a:latin typeface="微软雅黑" panose="020B0503020204020204" pitchFamily="34" charset="-122"/>
                <a:ea typeface="微软雅黑" panose="020B0503020204020204" pitchFamily="34" charset="-122"/>
              </a:rPr>
              <a:t>5</a:t>
            </a:r>
            <a:r>
              <a:rPr lang="zh-CN" altLang="en-US" sz="2400" b="1" dirty="0">
                <a:latin typeface="微软雅黑" panose="020B0503020204020204" pitchFamily="34" charset="-122"/>
                <a:ea typeface="微软雅黑" panose="020B0503020204020204" pitchFamily="34" charset="-122"/>
              </a:rPr>
              <a:t>、</a:t>
            </a:r>
            <a:r>
              <a:rPr lang="zh-CN" altLang="zh-CN" sz="2400" b="1" dirty="0">
                <a:latin typeface="微软雅黑" panose="020B0503020204020204" pitchFamily="34" charset="-122"/>
                <a:ea typeface="微软雅黑" panose="020B0503020204020204" pitchFamily="34" charset="-122"/>
              </a:rPr>
              <a:t>离别钩——文件制约</a:t>
            </a:r>
            <a:endParaRPr lang="zh-CN" altLang="zh-CN" sz="2400" dirty="0">
              <a:latin typeface="微软雅黑" panose="020B0503020204020204" pitchFamily="34" charset="-122"/>
              <a:ea typeface="微软雅黑" panose="020B0503020204020204" pitchFamily="34" charset="-122"/>
            </a:endParaRPr>
          </a:p>
        </p:txBody>
      </p:sp>
      <p:grpSp>
        <p:nvGrpSpPr>
          <p:cNvPr id="29" name="组合 28"/>
          <p:cNvGrpSpPr/>
          <p:nvPr/>
        </p:nvGrpSpPr>
        <p:grpSpPr bwMode="auto">
          <a:xfrm>
            <a:off x="4719339" y="1689452"/>
            <a:ext cx="2110238" cy="2220912"/>
            <a:chOff x="2028825" y="1023938"/>
            <a:chExt cx="2110239" cy="2220912"/>
          </a:xfrm>
        </p:grpSpPr>
        <p:pic>
          <p:nvPicPr>
            <p:cNvPr id="30" name="Picture 6" descr="C:\Users\Administrator\Desktop\touying.png"/>
            <p:cNvPicPr>
              <a:picLocks noChangeAspect="1" noChangeArrowheads="1"/>
            </p:cNvPicPr>
            <p:nvPr/>
          </p:nvPicPr>
          <p:blipFill>
            <a:blip r:embed="rId2">
              <a:extLst>
                <a:ext uri="{28A0092B-C50C-407E-A947-70E740481C1C}">
                  <a14:useLocalDpi xmlns:a14="http://schemas.microsoft.com/office/drawing/2010/main" val="0"/>
                </a:ext>
              </a:extLst>
            </a:blip>
            <a:srcRect l="16029" t="35500" r="16064" b="57500"/>
            <a:stretch>
              <a:fillRect/>
            </a:stretch>
          </p:blipFill>
          <p:spPr bwMode="auto">
            <a:xfrm>
              <a:off x="2028825" y="2678113"/>
              <a:ext cx="19970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组合 23"/>
            <p:cNvGrpSpPr/>
            <p:nvPr/>
          </p:nvGrpSpPr>
          <p:grpSpPr bwMode="auto">
            <a:xfrm>
              <a:off x="2081213" y="1023938"/>
              <a:ext cx="2057851" cy="1947862"/>
              <a:chOff x="2081213" y="1023938"/>
              <a:chExt cx="2057851" cy="1947862"/>
            </a:xfrm>
          </p:grpSpPr>
          <p:sp>
            <p:nvSpPr>
              <p:cNvPr id="32" name="Freeform 10"/>
              <p:cNvSpPr/>
              <p:nvPr/>
            </p:nvSpPr>
            <p:spPr bwMode="auto">
              <a:xfrm>
                <a:off x="3803651" y="1174750"/>
                <a:ext cx="312738" cy="1479550"/>
              </a:xfrm>
              <a:custGeom>
                <a:avLst/>
                <a:gdLst>
                  <a:gd name="T0" fmla="*/ 30 w 30"/>
                  <a:gd name="T1" fmla="*/ 0 h 170"/>
                  <a:gd name="T2" fmla="*/ 30 w 30"/>
                  <a:gd name="T3" fmla="*/ 95 h 170"/>
                  <a:gd name="T4" fmla="*/ 7 w 30"/>
                  <a:gd name="T5" fmla="*/ 170 h 170"/>
                  <a:gd name="T6" fmla="*/ 0 w 30"/>
                  <a:gd name="T7" fmla="*/ 161 h 170"/>
                  <a:gd name="T8" fmla="*/ 0 w 30"/>
                  <a:gd name="T9" fmla="*/ 161 h 170"/>
                  <a:gd name="T10" fmla="*/ 21 w 30"/>
                  <a:gd name="T11" fmla="*/ 95 h 170"/>
                  <a:gd name="T12" fmla="*/ 21 w 30"/>
                  <a:gd name="T13" fmla="*/ 7 h 170"/>
                  <a:gd name="T14" fmla="*/ 30 w 3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70">
                    <a:moveTo>
                      <a:pt x="30" y="0"/>
                    </a:moveTo>
                    <a:cubicBezTo>
                      <a:pt x="30" y="95"/>
                      <a:pt x="30" y="95"/>
                      <a:pt x="30" y="95"/>
                    </a:cubicBezTo>
                    <a:cubicBezTo>
                      <a:pt x="30" y="124"/>
                      <a:pt x="21" y="150"/>
                      <a:pt x="7" y="170"/>
                    </a:cubicBezTo>
                    <a:cubicBezTo>
                      <a:pt x="5" y="167"/>
                      <a:pt x="2" y="164"/>
                      <a:pt x="0" y="161"/>
                    </a:cubicBezTo>
                    <a:cubicBezTo>
                      <a:pt x="0" y="161"/>
                      <a:pt x="0" y="161"/>
                      <a:pt x="0" y="161"/>
                    </a:cubicBezTo>
                    <a:cubicBezTo>
                      <a:pt x="13" y="142"/>
                      <a:pt x="21" y="120"/>
                      <a:pt x="21" y="95"/>
                    </a:cubicBezTo>
                    <a:cubicBezTo>
                      <a:pt x="21" y="7"/>
                      <a:pt x="21" y="7"/>
                      <a:pt x="21" y="7"/>
                    </a:cubicBezTo>
                    <a:cubicBezTo>
                      <a:pt x="24" y="5"/>
                      <a:pt x="27" y="2"/>
                      <a:pt x="30" y="0"/>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nvGrpSpPr>
              <p:cNvPr id="33" name="组合 17"/>
              <p:cNvGrpSpPr/>
              <p:nvPr/>
            </p:nvGrpSpPr>
            <p:grpSpPr bwMode="auto">
              <a:xfrm>
                <a:off x="2081213" y="1023938"/>
                <a:ext cx="2057851" cy="1947862"/>
                <a:chOff x="2081213" y="1023938"/>
                <a:chExt cx="2057851" cy="1947862"/>
              </a:xfrm>
            </p:grpSpPr>
            <p:sp>
              <p:nvSpPr>
                <p:cNvPr id="34" name="Freeform 8"/>
                <p:cNvSpPr/>
                <p:nvPr/>
              </p:nvSpPr>
              <p:spPr bwMode="auto">
                <a:xfrm>
                  <a:off x="2081213" y="1023938"/>
                  <a:ext cx="1944688" cy="1947862"/>
                </a:xfrm>
                <a:custGeom>
                  <a:avLst/>
                  <a:gdLst>
                    <a:gd name="T0" fmla="*/ 0 w 224"/>
                    <a:gd name="T1" fmla="*/ 973608 h 224"/>
                    <a:gd name="T2" fmla="*/ 0 w 224"/>
                    <a:gd name="T3" fmla="*/ 973608 h 224"/>
                    <a:gd name="T4" fmla="*/ 972444 w 224"/>
                    <a:gd name="T5" fmla="*/ 0 h 224"/>
                    <a:gd name="T6" fmla="*/ 1944887 w 224"/>
                    <a:gd name="T7" fmla="*/ 0 h 224"/>
                    <a:gd name="T8" fmla="*/ 1944887 w 224"/>
                    <a:gd name="T9" fmla="*/ 973608 h 224"/>
                    <a:gd name="T10" fmla="*/ 972444 w 224"/>
                    <a:gd name="T11" fmla="*/ 1947216 h 224"/>
                    <a:gd name="T12" fmla="*/ 972444 w 224"/>
                    <a:gd name="T13" fmla="*/ 1947216 h 224"/>
                    <a:gd name="T14" fmla="*/ 0 w 224"/>
                    <a:gd name="T15" fmla="*/ 973608 h 2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4" h="224">
                      <a:moveTo>
                        <a:pt x="0" y="112"/>
                      </a:moveTo>
                      <a:cubicBezTo>
                        <a:pt x="0" y="112"/>
                        <a:pt x="0" y="112"/>
                        <a:pt x="0" y="112"/>
                      </a:cubicBezTo>
                      <a:cubicBezTo>
                        <a:pt x="0" y="50"/>
                        <a:pt x="51" y="0"/>
                        <a:pt x="112" y="0"/>
                      </a:cubicBezTo>
                      <a:cubicBezTo>
                        <a:pt x="224" y="0"/>
                        <a:pt x="224" y="0"/>
                        <a:pt x="224" y="0"/>
                      </a:cubicBezTo>
                      <a:cubicBezTo>
                        <a:pt x="224" y="112"/>
                        <a:pt x="224" y="112"/>
                        <a:pt x="224" y="112"/>
                      </a:cubicBezTo>
                      <a:cubicBezTo>
                        <a:pt x="224" y="174"/>
                        <a:pt x="174" y="224"/>
                        <a:pt x="112" y="224"/>
                      </a:cubicBezTo>
                      <a:cubicBezTo>
                        <a:pt x="112" y="224"/>
                        <a:pt x="112" y="224"/>
                        <a:pt x="112" y="224"/>
                      </a:cubicBezTo>
                      <a:cubicBezTo>
                        <a:pt x="51" y="224"/>
                        <a:pt x="0" y="174"/>
                        <a:pt x="0" y="112"/>
                      </a:cubicBezTo>
                      <a:close/>
                    </a:path>
                  </a:pathLst>
                </a:cu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TextBox 13"/>
                <p:cNvSpPr txBox="1">
                  <a:spLocks noChangeArrowheads="1"/>
                </p:cNvSpPr>
                <p:nvPr/>
              </p:nvSpPr>
              <p:spPr bwMode="auto">
                <a:xfrm>
                  <a:off x="2081213" y="1513731"/>
                  <a:ext cx="20578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2800" b="1" dirty="0">
                      <a:solidFill>
                        <a:srgbClr val="FFFFFF"/>
                      </a:solidFill>
                      <a:latin typeface="Arial" panose="020B0604020202020204" pitchFamily="34" charset="0"/>
                      <a:ea typeface="微软雅黑" panose="020B0503020204020204" pitchFamily="34" charset="-122"/>
                      <a:cs typeface="Arial" panose="020B0604020202020204" pitchFamily="34" charset="0"/>
                    </a:rPr>
                    <a:t>一致行动人协议</a:t>
                  </a:r>
                  <a:endParaRPr lang="en-US" altLang="zh-CN" sz="28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grpSp>
      </p:grpSp>
      <p:grpSp>
        <p:nvGrpSpPr>
          <p:cNvPr id="36" name="组合 35"/>
          <p:cNvGrpSpPr/>
          <p:nvPr/>
        </p:nvGrpSpPr>
        <p:grpSpPr bwMode="auto">
          <a:xfrm>
            <a:off x="6557650" y="2955131"/>
            <a:ext cx="2151063" cy="2220912"/>
            <a:chOff x="3568700" y="1023938"/>
            <a:chExt cx="2151063" cy="2220912"/>
          </a:xfrm>
        </p:grpSpPr>
        <p:grpSp>
          <p:nvGrpSpPr>
            <p:cNvPr id="38" name="组合 22"/>
            <p:cNvGrpSpPr/>
            <p:nvPr/>
          </p:nvGrpSpPr>
          <p:grpSpPr bwMode="auto">
            <a:xfrm>
              <a:off x="3654425" y="1023938"/>
              <a:ext cx="2065338" cy="1947862"/>
              <a:chOff x="3654425" y="1023938"/>
              <a:chExt cx="2065338" cy="1947862"/>
            </a:xfrm>
          </p:grpSpPr>
          <p:sp>
            <p:nvSpPr>
              <p:cNvPr id="40" name="Freeform 9"/>
              <p:cNvSpPr/>
              <p:nvPr/>
            </p:nvSpPr>
            <p:spPr bwMode="auto">
              <a:xfrm>
                <a:off x="5364163" y="1111250"/>
                <a:ext cx="355600" cy="1582738"/>
              </a:xfrm>
              <a:custGeom>
                <a:avLst/>
                <a:gdLst>
                  <a:gd name="T0" fmla="*/ 41 w 41"/>
                  <a:gd name="T1" fmla="*/ 0 h 182"/>
                  <a:gd name="T2" fmla="*/ 41 w 41"/>
                  <a:gd name="T3" fmla="*/ 103 h 182"/>
                  <a:gd name="T4" fmla="*/ 8 w 41"/>
                  <a:gd name="T5" fmla="*/ 182 h 182"/>
                  <a:gd name="T6" fmla="*/ 0 w 41"/>
                  <a:gd name="T7" fmla="*/ 174 h 182"/>
                  <a:gd name="T8" fmla="*/ 27 w 41"/>
                  <a:gd name="T9" fmla="*/ 102 h 182"/>
                  <a:gd name="T10" fmla="*/ 27 w 41"/>
                  <a:gd name="T11" fmla="*/ 7 h 182"/>
                  <a:gd name="T12" fmla="*/ 41 w 41"/>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41" h="182">
                    <a:moveTo>
                      <a:pt x="41" y="0"/>
                    </a:moveTo>
                    <a:cubicBezTo>
                      <a:pt x="41" y="103"/>
                      <a:pt x="41" y="103"/>
                      <a:pt x="41" y="103"/>
                    </a:cubicBezTo>
                    <a:cubicBezTo>
                      <a:pt x="41" y="134"/>
                      <a:pt x="28" y="162"/>
                      <a:pt x="8" y="182"/>
                    </a:cubicBezTo>
                    <a:cubicBezTo>
                      <a:pt x="5" y="180"/>
                      <a:pt x="3" y="177"/>
                      <a:pt x="0" y="174"/>
                    </a:cubicBezTo>
                    <a:cubicBezTo>
                      <a:pt x="17" y="155"/>
                      <a:pt x="27" y="130"/>
                      <a:pt x="27" y="102"/>
                    </a:cubicBezTo>
                    <a:cubicBezTo>
                      <a:pt x="27" y="7"/>
                      <a:pt x="27" y="7"/>
                      <a:pt x="27" y="7"/>
                    </a:cubicBezTo>
                    <a:cubicBezTo>
                      <a:pt x="31" y="4"/>
                      <a:pt x="36" y="2"/>
                      <a:pt x="41" y="0"/>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nvGrpSpPr>
              <p:cNvPr id="41" name="组合 20"/>
              <p:cNvGrpSpPr/>
              <p:nvPr/>
            </p:nvGrpSpPr>
            <p:grpSpPr bwMode="auto">
              <a:xfrm>
                <a:off x="3654425" y="1023938"/>
                <a:ext cx="1956436" cy="1947862"/>
                <a:chOff x="3654425" y="1023938"/>
                <a:chExt cx="1956436" cy="1947862"/>
              </a:xfrm>
            </p:grpSpPr>
            <p:sp>
              <p:nvSpPr>
                <p:cNvPr id="42" name="Freeform 7"/>
                <p:cNvSpPr/>
                <p:nvPr/>
              </p:nvSpPr>
              <p:spPr bwMode="auto">
                <a:xfrm>
                  <a:off x="3654425" y="1023938"/>
                  <a:ext cx="1944688" cy="1947862"/>
                </a:xfrm>
                <a:custGeom>
                  <a:avLst/>
                  <a:gdLst>
                    <a:gd name="T0" fmla="*/ 0 w 224"/>
                    <a:gd name="T1" fmla="*/ 112 h 224"/>
                    <a:gd name="T2" fmla="*/ 0 w 224"/>
                    <a:gd name="T3" fmla="*/ 112 h 224"/>
                    <a:gd name="T4" fmla="*/ 112 w 224"/>
                    <a:gd name="T5" fmla="*/ 0 h 224"/>
                    <a:gd name="T6" fmla="*/ 224 w 224"/>
                    <a:gd name="T7" fmla="*/ 0 h 224"/>
                    <a:gd name="T8" fmla="*/ 224 w 224"/>
                    <a:gd name="T9" fmla="*/ 112 h 224"/>
                    <a:gd name="T10" fmla="*/ 112 w 224"/>
                    <a:gd name="T11" fmla="*/ 224 h 224"/>
                    <a:gd name="T12" fmla="*/ 112 w 224"/>
                    <a:gd name="T13" fmla="*/ 224 h 224"/>
                    <a:gd name="T14" fmla="*/ 0 w 224"/>
                    <a:gd name="T15" fmla="*/ 112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224">
                      <a:moveTo>
                        <a:pt x="0" y="112"/>
                      </a:moveTo>
                      <a:cubicBezTo>
                        <a:pt x="0" y="112"/>
                        <a:pt x="0" y="112"/>
                        <a:pt x="0" y="112"/>
                      </a:cubicBezTo>
                      <a:cubicBezTo>
                        <a:pt x="0" y="50"/>
                        <a:pt x="50" y="0"/>
                        <a:pt x="112" y="0"/>
                      </a:cubicBezTo>
                      <a:cubicBezTo>
                        <a:pt x="224" y="0"/>
                        <a:pt x="224" y="0"/>
                        <a:pt x="224" y="0"/>
                      </a:cubicBezTo>
                      <a:cubicBezTo>
                        <a:pt x="224" y="112"/>
                        <a:pt x="224" y="112"/>
                        <a:pt x="224" y="112"/>
                      </a:cubicBezTo>
                      <a:cubicBezTo>
                        <a:pt x="224" y="174"/>
                        <a:pt x="174" y="224"/>
                        <a:pt x="112" y="224"/>
                      </a:cubicBezTo>
                      <a:cubicBezTo>
                        <a:pt x="112" y="224"/>
                        <a:pt x="112" y="224"/>
                        <a:pt x="112" y="224"/>
                      </a:cubicBezTo>
                      <a:cubicBezTo>
                        <a:pt x="50" y="224"/>
                        <a:pt x="0" y="174"/>
                        <a:pt x="0" y="112"/>
                      </a:cubicBezTo>
                      <a:close/>
                    </a:path>
                  </a:pathLst>
                </a:custGeom>
                <a:solidFill>
                  <a:schemeClr val="bg1">
                    <a:lumMod val="65000"/>
                  </a:schemeClr>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43" name="TextBox 14"/>
                <p:cNvSpPr txBox="1">
                  <a:spLocks noChangeArrowheads="1"/>
                </p:cNvSpPr>
                <p:nvPr/>
              </p:nvSpPr>
              <p:spPr bwMode="auto">
                <a:xfrm>
                  <a:off x="3769518" y="1681258"/>
                  <a:ext cx="1841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28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退出机制</a:t>
                  </a:r>
                  <a:endParaRPr lang="en-US" altLang="zh-CN" sz="28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pic>
          <p:nvPicPr>
            <p:cNvPr id="39" name="Picture 6" descr="C:\Users\Administrator\Desktop\touying.png"/>
            <p:cNvPicPr>
              <a:picLocks noChangeAspect="1" noChangeArrowheads="1"/>
            </p:cNvPicPr>
            <p:nvPr/>
          </p:nvPicPr>
          <p:blipFill>
            <a:blip r:embed="rId2">
              <a:extLst>
                <a:ext uri="{28A0092B-C50C-407E-A947-70E740481C1C}">
                  <a14:useLocalDpi xmlns:a14="http://schemas.microsoft.com/office/drawing/2010/main" val="0"/>
                </a:ext>
              </a:extLst>
            </a:blip>
            <a:srcRect l="16029" t="35500" r="16064" b="57500"/>
            <a:stretch>
              <a:fillRect/>
            </a:stretch>
          </p:blipFill>
          <p:spPr bwMode="auto">
            <a:xfrm>
              <a:off x="3568700" y="2678113"/>
              <a:ext cx="19970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ppt_x</p:attrName>
                                        </p:attrNameLst>
                                      </p:cBhvr>
                                      <p:tavLst>
                                        <p:tav tm="0">
                                          <p:val>
                                            <p:strVal val="#ppt_x-#ppt_w*1.125000"/>
                                          </p:val>
                                        </p:tav>
                                        <p:tav tm="100000">
                                          <p:val>
                                            <p:strVal val="#ppt_x"/>
                                          </p:val>
                                        </p:tav>
                                      </p:tavLst>
                                    </p:anim>
                                    <p:animEffect transition="in" filter="wipe(right)">
                                      <p:cBhvr>
                                        <p:cTn id="8" dur="500"/>
                                        <p:tgtEl>
                                          <p:spTgt spid="25"/>
                                        </p:tgtEl>
                                      </p:cBhvr>
                                    </p:animEffect>
                                  </p:childTnLst>
                                </p:cTn>
                              </p:par>
                              <p:par>
                                <p:cTn id="9" presetID="12" presetClass="entr" presetSubtype="8" fill="hold" nodeType="withEffect">
                                  <p:stCondLst>
                                    <p:cond delay="1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ppt_x</p:attrName>
                                        </p:attrNameLst>
                                      </p:cBhvr>
                                      <p:tavLst>
                                        <p:tav tm="0">
                                          <p:val>
                                            <p:strVal val="#ppt_x-#ppt_w*1.125000"/>
                                          </p:val>
                                        </p:tav>
                                        <p:tav tm="100000">
                                          <p:val>
                                            <p:strVal val="#ppt_x"/>
                                          </p:val>
                                        </p:tav>
                                      </p:tavLst>
                                    </p:anim>
                                    <p:animEffect transition="in" filter="wipe(right)">
                                      <p:cBhvr>
                                        <p:cTn id="12" dur="500"/>
                                        <p:tgtEl>
                                          <p:spTgt spid="26"/>
                                        </p:tgtEl>
                                      </p:cBhvr>
                                    </p:animEffect>
                                  </p:childTnLst>
                                </p:cTn>
                              </p:par>
                              <p:par>
                                <p:cTn id="13" presetID="12" presetClass="entr" presetSubtype="8"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p:tgtEl>
                                          <p:spTgt spid="29"/>
                                        </p:tgtEl>
                                        <p:attrNameLst>
                                          <p:attrName>ppt_x</p:attrName>
                                        </p:attrNameLst>
                                      </p:cBhvr>
                                      <p:tavLst>
                                        <p:tav tm="0">
                                          <p:val>
                                            <p:strVal val="#ppt_x-#ppt_w*1.125000"/>
                                          </p:val>
                                        </p:tav>
                                        <p:tav tm="100000">
                                          <p:val>
                                            <p:strVal val="#ppt_x"/>
                                          </p:val>
                                        </p:tav>
                                      </p:tavLst>
                                    </p:anim>
                                    <p:animEffect transition="in" filter="wipe(right)">
                                      <p:cBhvr>
                                        <p:cTn id="16" dur="500"/>
                                        <p:tgtEl>
                                          <p:spTgt spid="29"/>
                                        </p:tgtEl>
                                      </p:cBhvr>
                                    </p:animEffect>
                                  </p:childTnLst>
                                </p:cTn>
                              </p:par>
                              <p:par>
                                <p:cTn id="17" presetID="12" presetClass="entr" presetSubtype="8" fill="hold" nodeType="withEffect">
                                  <p:stCondLst>
                                    <p:cond delay="10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p:tgtEl>
                                          <p:spTgt spid="36"/>
                                        </p:tgtEl>
                                        <p:attrNameLst>
                                          <p:attrName>ppt_x</p:attrName>
                                        </p:attrNameLst>
                                      </p:cBhvr>
                                      <p:tavLst>
                                        <p:tav tm="0">
                                          <p:val>
                                            <p:strVal val="#ppt_x-#ppt_w*1.125000"/>
                                          </p:val>
                                        </p:tav>
                                        <p:tav tm="100000">
                                          <p:val>
                                            <p:strVal val="#ppt_x"/>
                                          </p:val>
                                        </p:tav>
                                      </p:tavLst>
                                    </p:anim>
                                    <p:animEffect transition="in" filter="wipe(right)">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bwMode="auto">
          <a:xfrm>
            <a:off x="860541" y="2201927"/>
            <a:ext cx="2161466" cy="2161663"/>
            <a:chOff x="1857902" y="712111"/>
            <a:chExt cx="2747853" cy="2747196"/>
          </a:xfrm>
        </p:grpSpPr>
        <p:sp>
          <p:nvSpPr>
            <p:cNvPr id="13" name="空心弧 12"/>
            <p:cNvSpPr/>
            <p:nvPr/>
          </p:nvSpPr>
          <p:spPr>
            <a:xfrm rot="4732646">
              <a:off x="1858354" y="721857"/>
              <a:ext cx="2735742" cy="2736646"/>
            </a:xfrm>
            <a:prstGeom prst="blockArc">
              <a:avLst>
                <a:gd name="adj1" fmla="val 11445146"/>
                <a:gd name="adj2" fmla="val 19586622"/>
                <a:gd name="adj3" fmla="val 17722"/>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空心弧 13"/>
            <p:cNvSpPr/>
            <p:nvPr/>
          </p:nvSpPr>
          <p:spPr>
            <a:xfrm rot="15525075">
              <a:off x="1863834" y="717386"/>
              <a:ext cx="2747196" cy="2736646"/>
            </a:xfrm>
            <a:prstGeom prst="blockArc">
              <a:avLst>
                <a:gd name="adj1" fmla="val 8828504"/>
                <a:gd name="adj2" fmla="val 12276529"/>
                <a:gd name="adj3" fmla="val 1776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grpSp>
        <p:nvGrpSpPr>
          <p:cNvPr id="15" name="组合 14"/>
          <p:cNvGrpSpPr/>
          <p:nvPr/>
        </p:nvGrpSpPr>
        <p:grpSpPr bwMode="auto">
          <a:xfrm>
            <a:off x="3844149" y="2167495"/>
            <a:ext cx="2160588" cy="2160588"/>
            <a:chOff x="3203848" y="1271859"/>
            <a:chExt cx="2160240" cy="2159527"/>
          </a:xfrm>
        </p:grpSpPr>
        <p:sp>
          <p:nvSpPr>
            <p:cNvPr id="16" name="空心弧 15"/>
            <p:cNvSpPr/>
            <p:nvPr/>
          </p:nvSpPr>
          <p:spPr>
            <a:xfrm rot="4732646">
              <a:off x="3204203" y="1279438"/>
              <a:ext cx="2151593" cy="2152303"/>
            </a:xfrm>
            <a:prstGeom prst="blockArc">
              <a:avLst>
                <a:gd name="adj1" fmla="val 11488026"/>
                <a:gd name="adj2" fmla="val 18241953"/>
                <a:gd name="adj3" fmla="val 1719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空心弧 16"/>
            <p:cNvSpPr/>
            <p:nvPr/>
          </p:nvSpPr>
          <p:spPr>
            <a:xfrm rot="15525075">
              <a:off x="3212140" y="1271504"/>
              <a:ext cx="2151593" cy="2152303"/>
            </a:xfrm>
            <a:prstGeom prst="blockArc">
              <a:avLst>
                <a:gd name="adj1" fmla="val 7450977"/>
                <a:gd name="adj2" fmla="val 11631839"/>
                <a:gd name="adj3" fmla="val 1731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sp>
        <p:nvSpPr>
          <p:cNvPr id="18" name="TextBox 45"/>
          <p:cNvSpPr txBox="1">
            <a:spLocks noChangeArrowheads="1"/>
          </p:cNvSpPr>
          <p:nvPr/>
        </p:nvSpPr>
        <p:spPr bwMode="auto">
          <a:xfrm>
            <a:off x="1331242" y="2996535"/>
            <a:ext cx="15483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dirty="0">
                <a:latin typeface="微软雅黑" panose="020B0503020204020204" pitchFamily="34" charset="-122"/>
                <a:ea typeface="微软雅黑" panose="020B0503020204020204" pitchFamily="34" charset="-122"/>
              </a:rPr>
              <a:t>股东会</a:t>
            </a:r>
            <a:endParaRPr lang="zh-CN" altLang="en-US" sz="28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4841" name="TextBox 45"/>
          <p:cNvSpPr txBox="1">
            <a:spLocks noChangeArrowheads="1"/>
          </p:cNvSpPr>
          <p:nvPr/>
        </p:nvSpPr>
        <p:spPr bwMode="auto">
          <a:xfrm>
            <a:off x="548404" y="1973026"/>
            <a:ext cx="1548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800" dirty="0">
                <a:latin typeface="微软雅黑" panose="020B0503020204020204" pitchFamily="34" charset="-122"/>
                <a:ea typeface="微软雅黑" panose="020B0503020204020204" pitchFamily="34" charset="-122"/>
              </a:rPr>
              <a:t>归集表决权</a:t>
            </a:r>
            <a:endParaRPr lang="zh-CN" altLang="en-US" sz="18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1" name="文本框 40"/>
          <p:cNvSpPr txBox="1"/>
          <p:nvPr/>
        </p:nvSpPr>
        <p:spPr>
          <a:xfrm>
            <a:off x="2750838" y="781443"/>
            <a:ext cx="4617124" cy="461665"/>
          </a:xfrm>
          <a:prstGeom prst="rect">
            <a:avLst/>
          </a:prstGeom>
          <a:noFill/>
          <a:ln w="9525">
            <a:noFill/>
          </a:ln>
        </p:spPr>
        <p:txBody>
          <a:bodyPr wrap="square">
            <a:spAutoFit/>
          </a:bodyPr>
          <a:lstStyle/>
          <a:p>
            <a:r>
              <a:rPr lang="en-US" altLang="zh-CN" sz="2400" b="1" dirty="0">
                <a:latin typeface="微软雅黑" panose="020B0503020204020204" pitchFamily="34" charset="-122"/>
                <a:ea typeface="微软雅黑" panose="020B0503020204020204" pitchFamily="34" charset="-122"/>
              </a:rPr>
              <a:t>6</a:t>
            </a:r>
            <a:r>
              <a:rPr lang="zh-CN" altLang="en-US" sz="2400" b="1" dirty="0">
                <a:latin typeface="微软雅黑" panose="020B0503020204020204" pitchFamily="34" charset="-122"/>
                <a:ea typeface="微软雅黑" panose="020B0503020204020204" pitchFamily="34" charset="-122"/>
              </a:rPr>
              <a:t>、霸王枪</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组织结构</a:t>
            </a:r>
            <a:endParaRPr lang="zh-CN" altLang="zh-CN" sz="2400" dirty="0">
              <a:latin typeface="微软雅黑" panose="020B0503020204020204" pitchFamily="34" charset="-122"/>
              <a:ea typeface="微软雅黑" panose="020B0503020204020204" pitchFamily="34" charset="-122"/>
            </a:endParaRPr>
          </a:p>
        </p:txBody>
      </p:sp>
      <p:sp>
        <p:nvSpPr>
          <p:cNvPr id="42" name="TextBox 45"/>
          <p:cNvSpPr txBox="1">
            <a:spLocks noChangeArrowheads="1"/>
          </p:cNvSpPr>
          <p:nvPr/>
        </p:nvSpPr>
        <p:spPr bwMode="auto">
          <a:xfrm>
            <a:off x="673688" y="4226851"/>
            <a:ext cx="15939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800" dirty="0">
                <a:latin typeface="微软雅黑" panose="020B0503020204020204" pitchFamily="34" charset="-122"/>
                <a:ea typeface="微软雅黑" panose="020B0503020204020204" pitchFamily="34" charset="-122"/>
              </a:rPr>
              <a:t>创始人</a:t>
            </a:r>
            <a:endParaRPr lang="en-US" altLang="zh-CN" sz="1800" dirty="0">
              <a:latin typeface="微软雅黑" panose="020B0503020204020204" pitchFamily="34" charset="-122"/>
              <a:ea typeface="微软雅黑" panose="020B0503020204020204" pitchFamily="34" charset="-122"/>
            </a:endParaRPr>
          </a:p>
          <a:p>
            <a:pPr eaLnBrk="1" hangingPunct="1">
              <a:spcBef>
                <a:spcPct val="0"/>
              </a:spcBef>
              <a:buFontTx/>
              <a:buNone/>
            </a:pPr>
            <a:r>
              <a:rPr lang="zh-CN" altLang="en-US" sz="1800" dirty="0">
                <a:latin typeface="微软雅黑" panose="020B0503020204020204" pitchFamily="34" charset="-122"/>
                <a:ea typeface="微软雅黑" panose="020B0503020204020204" pitchFamily="34" charset="-122"/>
              </a:rPr>
              <a:t>否决权</a:t>
            </a:r>
            <a:endParaRPr lang="zh-CN" altLang="en-US" sz="18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TextBox 45"/>
          <p:cNvSpPr txBox="1">
            <a:spLocks noChangeArrowheads="1"/>
          </p:cNvSpPr>
          <p:nvPr/>
        </p:nvSpPr>
        <p:spPr bwMode="auto">
          <a:xfrm>
            <a:off x="4246475" y="2996535"/>
            <a:ext cx="15483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dirty="0">
                <a:latin typeface="微软雅黑" panose="020B0503020204020204" pitchFamily="34" charset="-122"/>
                <a:ea typeface="微软雅黑" panose="020B0503020204020204" pitchFamily="34" charset="-122"/>
              </a:rPr>
              <a:t>董事会</a:t>
            </a:r>
            <a:endParaRPr lang="zh-CN" altLang="en-US" sz="28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TextBox 45"/>
          <p:cNvSpPr txBox="1">
            <a:spLocks noChangeArrowheads="1"/>
          </p:cNvSpPr>
          <p:nvPr/>
        </p:nvSpPr>
        <p:spPr bwMode="auto">
          <a:xfrm>
            <a:off x="3511097" y="1877681"/>
            <a:ext cx="15483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800" dirty="0">
                <a:latin typeface="微软雅黑" panose="020B0503020204020204" pitchFamily="34" charset="-122"/>
                <a:ea typeface="微软雅黑" panose="020B0503020204020204" pitchFamily="34" charset="-122"/>
              </a:rPr>
              <a:t>创始人提名多名董事权</a:t>
            </a:r>
            <a:endParaRPr lang="zh-CN" altLang="en-US" sz="18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TextBox 45"/>
          <p:cNvSpPr txBox="1">
            <a:spLocks noChangeArrowheads="1"/>
          </p:cNvSpPr>
          <p:nvPr/>
        </p:nvSpPr>
        <p:spPr bwMode="auto">
          <a:xfrm>
            <a:off x="3779912" y="4186260"/>
            <a:ext cx="1440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800" dirty="0">
                <a:latin typeface="微软雅黑" panose="020B0503020204020204" pitchFamily="34" charset="-122"/>
                <a:ea typeface="微软雅黑" panose="020B0503020204020204" pitchFamily="34" charset="-122"/>
              </a:rPr>
              <a:t>创始人</a:t>
            </a:r>
            <a:endParaRPr lang="en-US" altLang="zh-CN" sz="1800" dirty="0">
              <a:latin typeface="微软雅黑" panose="020B0503020204020204" pitchFamily="34" charset="-122"/>
              <a:ea typeface="微软雅黑" panose="020B0503020204020204" pitchFamily="34" charset="-122"/>
            </a:endParaRPr>
          </a:p>
          <a:p>
            <a:pPr eaLnBrk="1" hangingPunct="1">
              <a:spcBef>
                <a:spcPct val="0"/>
              </a:spcBef>
              <a:buFontTx/>
              <a:buNone/>
            </a:pPr>
            <a:r>
              <a:rPr lang="zh-CN" altLang="en-US" sz="1800" dirty="0">
                <a:latin typeface="微软雅黑" panose="020B0503020204020204" pitchFamily="34" charset="-122"/>
                <a:ea typeface="微软雅黑" panose="020B0503020204020204" pitchFamily="34" charset="-122"/>
              </a:rPr>
              <a:t>多倍表决权</a:t>
            </a:r>
            <a:endParaRPr lang="zh-CN" altLang="en-US" sz="18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TextBox 45"/>
          <p:cNvSpPr txBox="1">
            <a:spLocks noChangeArrowheads="1"/>
          </p:cNvSpPr>
          <p:nvPr/>
        </p:nvSpPr>
        <p:spPr bwMode="auto">
          <a:xfrm>
            <a:off x="7184626" y="2978241"/>
            <a:ext cx="17960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dirty="0">
                <a:latin typeface="微软雅黑" panose="020B0503020204020204" pitchFamily="34" charset="-122"/>
                <a:ea typeface="微软雅黑" panose="020B0503020204020204" pitchFamily="34" charset="-122"/>
              </a:rPr>
              <a:t>监事会</a:t>
            </a:r>
            <a:endParaRPr lang="zh-CN" altLang="en-US" sz="28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TextBox 45"/>
          <p:cNvSpPr txBox="1">
            <a:spLocks noChangeArrowheads="1"/>
          </p:cNvSpPr>
          <p:nvPr/>
        </p:nvSpPr>
        <p:spPr bwMode="auto">
          <a:xfrm>
            <a:off x="6628781" y="1927147"/>
            <a:ext cx="1548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800" dirty="0">
                <a:latin typeface="微软雅黑" panose="020B0503020204020204" pitchFamily="34" charset="-122"/>
                <a:ea typeface="微软雅黑" panose="020B0503020204020204" pitchFamily="34" charset="-122"/>
              </a:rPr>
              <a:t>财务检查权</a:t>
            </a:r>
            <a:endParaRPr lang="zh-CN" altLang="en-US" sz="18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TextBox 45"/>
          <p:cNvSpPr txBox="1">
            <a:spLocks noChangeArrowheads="1"/>
          </p:cNvSpPr>
          <p:nvPr/>
        </p:nvSpPr>
        <p:spPr bwMode="auto">
          <a:xfrm>
            <a:off x="6593810" y="4310988"/>
            <a:ext cx="1548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800" dirty="0">
                <a:latin typeface="微软雅黑" panose="020B0503020204020204" pitchFamily="34" charset="-122"/>
                <a:ea typeface="微软雅黑" panose="020B0503020204020204" pitchFamily="34" charset="-122"/>
              </a:rPr>
              <a:t>提出议案权</a:t>
            </a:r>
            <a:endParaRPr lang="zh-CN" altLang="en-US" sz="1800"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3" name="组合 22"/>
          <p:cNvGrpSpPr/>
          <p:nvPr/>
        </p:nvGrpSpPr>
        <p:grpSpPr bwMode="auto">
          <a:xfrm>
            <a:off x="6850622" y="2163526"/>
            <a:ext cx="2160588" cy="2160588"/>
            <a:chOff x="3203848" y="1271859"/>
            <a:chExt cx="2160240" cy="2159527"/>
          </a:xfrm>
        </p:grpSpPr>
        <p:sp>
          <p:nvSpPr>
            <p:cNvPr id="24" name="空心弧 23"/>
            <p:cNvSpPr/>
            <p:nvPr/>
          </p:nvSpPr>
          <p:spPr>
            <a:xfrm rot="4732646">
              <a:off x="3204203" y="1279438"/>
              <a:ext cx="2151593" cy="2152303"/>
            </a:xfrm>
            <a:prstGeom prst="blockArc">
              <a:avLst>
                <a:gd name="adj1" fmla="val 11488026"/>
                <a:gd name="adj2" fmla="val 18241953"/>
                <a:gd name="adj3" fmla="val 1719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空心弧 24"/>
            <p:cNvSpPr/>
            <p:nvPr/>
          </p:nvSpPr>
          <p:spPr>
            <a:xfrm rot="15525075">
              <a:off x="3212140" y="1271504"/>
              <a:ext cx="2151593" cy="2152303"/>
            </a:xfrm>
            <a:prstGeom prst="blockArc">
              <a:avLst>
                <a:gd name="adj1" fmla="val 7450977"/>
                <a:gd name="adj2" fmla="val 11631839"/>
                <a:gd name="adj3" fmla="val 1731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par>
                                <p:cTn id="11" presetID="12" presetClass="entr" presetSubtype="2" fill="hold" grpId="0" nodeType="withEffect">
                                  <p:stCondLst>
                                    <p:cond delay="25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400"/>
                                        <p:tgtEl>
                                          <p:spTgt spid="18"/>
                                        </p:tgtEl>
                                        <p:attrNameLst>
                                          <p:attrName>ppt_x</p:attrName>
                                        </p:attrNameLst>
                                      </p:cBhvr>
                                      <p:tavLst>
                                        <p:tav tm="0">
                                          <p:val>
                                            <p:strVal val="#ppt_x+#ppt_w*1.125000"/>
                                          </p:val>
                                        </p:tav>
                                        <p:tav tm="100000">
                                          <p:val>
                                            <p:strVal val="#ppt_x"/>
                                          </p:val>
                                        </p:tav>
                                      </p:tavLst>
                                    </p:anim>
                                    <p:animEffect transition="in" filter="wipe(left)">
                                      <p:cBhvr>
                                        <p:cTn id="14" dur="400"/>
                                        <p:tgtEl>
                                          <p:spTgt spid="18"/>
                                        </p:tgtEl>
                                      </p:cBhvr>
                                    </p:animEffect>
                                  </p:childTnLst>
                                </p:cTn>
                              </p:par>
                              <p:par>
                                <p:cTn id="15" presetID="12" presetClass="entr" presetSubtype="2" fill="hold" grpId="0" nodeType="withEffect">
                                  <p:stCondLst>
                                    <p:cond delay="25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400"/>
                                        <p:tgtEl>
                                          <p:spTgt spid="43"/>
                                        </p:tgtEl>
                                        <p:attrNameLst>
                                          <p:attrName>ppt_x</p:attrName>
                                        </p:attrNameLst>
                                      </p:cBhvr>
                                      <p:tavLst>
                                        <p:tav tm="0">
                                          <p:val>
                                            <p:strVal val="#ppt_x+#ppt_w*1.125000"/>
                                          </p:val>
                                        </p:tav>
                                        <p:tav tm="100000">
                                          <p:val>
                                            <p:strVal val="#ppt_x"/>
                                          </p:val>
                                        </p:tav>
                                      </p:tavLst>
                                    </p:anim>
                                    <p:animEffect transition="in" filter="wipe(left)">
                                      <p:cBhvr>
                                        <p:cTn id="18" dur="400"/>
                                        <p:tgtEl>
                                          <p:spTgt spid="43"/>
                                        </p:tgtEl>
                                      </p:cBhvr>
                                    </p:animEffect>
                                  </p:childTnLst>
                                </p:cTn>
                              </p:par>
                              <p:par>
                                <p:cTn id="19" presetID="22" presetClass="entr" presetSubtype="1"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51920" y="1419622"/>
            <a:ext cx="5112568" cy="1877437"/>
          </a:xfrm>
          <a:prstGeom prst="rect">
            <a:avLst/>
          </a:prstGeom>
        </p:spPr>
        <p:txBody>
          <a:bodyPr wrap="square">
            <a:spAutoFit/>
          </a:bodyPr>
          <a:lstStyle/>
          <a:p>
            <a:pPr algn="ctr" defTabSz="1216025" eaLnBrk="1" hangingPunct="1">
              <a:spcBef>
                <a:spcPct val="20000"/>
              </a:spcBef>
            </a:pPr>
            <a:r>
              <a:rPr lang="zh-CN" altLang="en-US" sz="2000" b="1" dirty="0">
                <a:latin typeface="Arial" panose="020B0604020202020204" pitchFamily="34" charset="0"/>
                <a:ea typeface="微软雅黑" panose="020B0503020204020204" pitchFamily="34" charset="-122"/>
                <a:sym typeface="Arial" panose="020B0604020202020204" pitchFamily="34" charset="0"/>
              </a:rPr>
              <a:t>中律财富（宁夏）商务管理公司创始合伙人</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a:p>
            <a:pPr algn="ctr" defTabSz="1216025" eaLnBrk="1" hangingPunct="1">
              <a:spcBef>
                <a:spcPct val="20000"/>
              </a:spcBef>
            </a:pPr>
            <a:endParaRPr lang="zh-CN" altLang="en-US" sz="2000" b="1" dirty="0">
              <a:latin typeface="Arial" panose="020B0604020202020204" pitchFamily="34" charset="0"/>
              <a:ea typeface="微软雅黑" panose="020B0503020204020204" pitchFamily="34" charset="-122"/>
              <a:sym typeface="Arial" panose="020B0604020202020204" pitchFamily="34" charset="0"/>
            </a:endParaRPr>
          </a:p>
          <a:p>
            <a:pPr algn="ctr" defTabSz="1216025" eaLnBrk="1" hangingPunct="1">
              <a:spcBef>
                <a:spcPct val="20000"/>
              </a:spcBef>
            </a:pPr>
            <a:r>
              <a:rPr lang="zh-CN" altLang="en-US" sz="2000" b="1" dirty="0">
                <a:latin typeface="Arial" panose="020B0604020202020204" pitchFamily="34" charset="0"/>
                <a:ea typeface="微软雅黑" panose="020B0503020204020204" pitchFamily="34" charset="-122"/>
                <a:sym typeface="Arial" panose="020B0604020202020204" pitchFamily="34" charset="0"/>
              </a:rPr>
              <a:t>宁夏瀛腾资产管理公司创始合伙人</a:t>
            </a: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a:p>
            <a:pPr algn="ctr" defTabSz="1216025" eaLnBrk="1" hangingPunct="1">
              <a:spcBef>
                <a:spcPct val="20000"/>
              </a:spcBef>
            </a:pPr>
            <a:endParaRPr lang="zh-CN" altLang="en-US" sz="2000" b="1" dirty="0">
              <a:latin typeface="Arial" panose="020B0604020202020204" pitchFamily="34" charset="0"/>
              <a:ea typeface="微软雅黑" panose="020B0503020204020204" pitchFamily="34" charset="-122"/>
              <a:sym typeface="Arial" panose="020B0604020202020204" pitchFamily="34" charset="0"/>
            </a:endParaRPr>
          </a:p>
          <a:p>
            <a:pPr algn="ctr" defTabSz="1216025" eaLnBrk="1" hangingPunct="1">
              <a:spcBef>
                <a:spcPct val="20000"/>
              </a:spcBef>
            </a:pPr>
            <a:r>
              <a:rPr lang="zh-CN" altLang="en-US" sz="2000" b="1" dirty="0">
                <a:latin typeface="Arial" panose="020B0604020202020204" pitchFamily="34" charset="0"/>
                <a:ea typeface="微软雅黑" panose="020B0503020204020204" pitchFamily="34" charset="-122"/>
                <a:sym typeface="Arial" panose="020B0604020202020204" pitchFamily="34" charset="0"/>
              </a:rPr>
              <a:t>宁夏亿槌赢网络科技公司创始合伙人</a:t>
            </a:r>
          </a:p>
        </p:txBody>
      </p:sp>
      <p:pic>
        <p:nvPicPr>
          <p:cNvPr id="3" name="图片 2">
            <a:extLst>
              <a:ext uri="{FF2B5EF4-FFF2-40B4-BE49-F238E27FC236}">
                <a16:creationId xmlns:a16="http://schemas.microsoft.com/office/drawing/2014/main" id="{24BF6FC6-30A8-4477-801D-1784661273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1491630"/>
            <a:ext cx="1944216" cy="2841675"/>
          </a:xfrm>
          <a:prstGeom prst="rect">
            <a:avLst/>
          </a:prstGeom>
        </p:spPr>
      </p:pic>
    </p:spTree>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57203" y="1647578"/>
            <a:ext cx="1997075" cy="2246312"/>
            <a:chOff x="991818" y="1131590"/>
            <a:chExt cx="1997262" cy="2246769"/>
          </a:xfrm>
        </p:grpSpPr>
        <p:pic>
          <p:nvPicPr>
            <p:cNvPr id="18458" name="Picture 6" descr="C:\Users\Administrator\Desktop\touying.png"/>
            <p:cNvPicPr>
              <a:picLocks noChangeAspect="1" noChangeArrowheads="1"/>
            </p:cNvPicPr>
            <p:nvPr/>
          </p:nvPicPr>
          <p:blipFill>
            <a:blip r:embed="rId2">
              <a:extLst>
                <a:ext uri="{28A0092B-C50C-407E-A947-70E740481C1C}">
                  <a14:useLocalDpi xmlns:a14="http://schemas.microsoft.com/office/drawing/2010/main" val="0"/>
                </a:ext>
              </a:extLst>
            </a:blip>
            <a:srcRect l="16029" t="35500" r="16064" b="57500"/>
            <a:stretch>
              <a:fillRect/>
            </a:stretch>
          </p:blipFill>
          <p:spPr bwMode="auto">
            <a:xfrm>
              <a:off x="991818" y="2811935"/>
              <a:ext cx="1997262" cy="56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42"/>
            <p:cNvSpPr/>
            <p:nvPr/>
          </p:nvSpPr>
          <p:spPr bwMode="auto">
            <a:xfrm>
              <a:off x="1168046" y="1131590"/>
              <a:ext cx="1579711" cy="2016535"/>
            </a:xfrm>
            <a:custGeom>
              <a:avLst/>
              <a:gdLst>
                <a:gd name="T0" fmla="*/ 23 w 25"/>
                <a:gd name="T1" fmla="*/ 0 h 32"/>
                <a:gd name="T2" fmla="*/ 3 w 25"/>
                <a:gd name="T3" fmla="*/ 0 h 32"/>
                <a:gd name="T4" fmla="*/ 0 w 25"/>
                <a:gd name="T5" fmla="*/ 3 h 32"/>
                <a:gd name="T6" fmla="*/ 0 w 25"/>
                <a:gd name="T7" fmla="*/ 23 h 32"/>
                <a:gd name="T8" fmla="*/ 3 w 25"/>
                <a:gd name="T9" fmla="*/ 25 h 32"/>
                <a:gd name="T10" fmla="*/ 10 w 25"/>
                <a:gd name="T11" fmla="*/ 25 h 32"/>
                <a:gd name="T12" fmla="*/ 13 w 25"/>
                <a:gd name="T13" fmla="*/ 32 h 32"/>
                <a:gd name="T14" fmla="*/ 16 w 25"/>
                <a:gd name="T15" fmla="*/ 25 h 32"/>
                <a:gd name="T16" fmla="*/ 23 w 25"/>
                <a:gd name="T17" fmla="*/ 25 h 32"/>
                <a:gd name="T18" fmla="*/ 25 w 25"/>
                <a:gd name="T19" fmla="*/ 23 h 32"/>
                <a:gd name="T20" fmla="*/ 25 w 25"/>
                <a:gd name="T21" fmla="*/ 3 h 32"/>
                <a:gd name="T22" fmla="*/ 23 w 25"/>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32">
                  <a:moveTo>
                    <a:pt x="23" y="0"/>
                  </a:moveTo>
                  <a:cubicBezTo>
                    <a:pt x="3" y="0"/>
                    <a:pt x="3" y="0"/>
                    <a:pt x="3" y="0"/>
                  </a:cubicBezTo>
                  <a:cubicBezTo>
                    <a:pt x="1" y="0"/>
                    <a:pt x="0" y="1"/>
                    <a:pt x="0" y="3"/>
                  </a:cubicBezTo>
                  <a:cubicBezTo>
                    <a:pt x="0" y="23"/>
                    <a:pt x="0" y="23"/>
                    <a:pt x="0" y="23"/>
                  </a:cubicBezTo>
                  <a:cubicBezTo>
                    <a:pt x="0" y="24"/>
                    <a:pt x="1" y="25"/>
                    <a:pt x="3" y="25"/>
                  </a:cubicBezTo>
                  <a:cubicBezTo>
                    <a:pt x="10" y="25"/>
                    <a:pt x="10" y="25"/>
                    <a:pt x="10" y="25"/>
                  </a:cubicBezTo>
                  <a:cubicBezTo>
                    <a:pt x="13" y="32"/>
                    <a:pt x="13" y="32"/>
                    <a:pt x="13" y="32"/>
                  </a:cubicBezTo>
                  <a:cubicBezTo>
                    <a:pt x="16" y="25"/>
                    <a:pt x="16" y="25"/>
                    <a:pt x="16" y="25"/>
                  </a:cubicBezTo>
                  <a:cubicBezTo>
                    <a:pt x="23" y="25"/>
                    <a:pt x="23" y="25"/>
                    <a:pt x="23" y="25"/>
                  </a:cubicBezTo>
                  <a:cubicBezTo>
                    <a:pt x="24" y="25"/>
                    <a:pt x="25" y="24"/>
                    <a:pt x="25" y="23"/>
                  </a:cubicBezTo>
                  <a:cubicBezTo>
                    <a:pt x="25" y="3"/>
                    <a:pt x="25" y="3"/>
                    <a:pt x="25" y="3"/>
                  </a:cubicBezTo>
                  <a:cubicBezTo>
                    <a:pt x="25" y="1"/>
                    <a:pt x="24" y="0"/>
                    <a:pt x="23" y="0"/>
                  </a:cubicBezTo>
                  <a:close/>
                </a:path>
              </a:pathLst>
            </a:custGeom>
            <a:solidFill>
              <a:schemeClr val="bg1">
                <a:lumMod val="65000"/>
              </a:schemeClr>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8460" name="TextBox 13"/>
            <p:cNvSpPr txBox="1">
              <a:spLocks noChangeArrowheads="1"/>
            </p:cNvSpPr>
            <p:nvPr/>
          </p:nvSpPr>
          <p:spPr bwMode="auto">
            <a:xfrm>
              <a:off x="1459058" y="1374422"/>
              <a:ext cx="9976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b="1" dirty="0">
                  <a:solidFill>
                    <a:srgbClr val="FFFFFF"/>
                  </a:solidFill>
                  <a:latin typeface="Arial" panose="020B0604020202020204" pitchFamily="34" charset="0"/>
                  <a:ea typeface="微软雅黑" panose="020B0503020204020204" pitchFamily="34" charset="-122"/>
                  <a:cs typeface="Arial" panose="020B0604020202020204" pitchFamily="34" charset="0"/>
                </a:rPr>
                <a:t>进</a:t>
              </a:r>
              <a:endParaRPr lang="en-US" altLang="zh-CN"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8461" name="TextBox 14"/>
            <p:cNvSpPr txBox="1">
              <a:spLocks noChangeArrowheads="1"/>
            </p:cNvSpPr>
            <p:nvPr/>
          </p:nvSpPr>
          <p:spPr bwMode="auto">
            <a:xfrm>
              <a:off x="1473658" y="2069001"/>
              <a:ext cx="997686" cy="5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400" dirty="0">
                  <a:solidFill>
                    <a:srgbClr val="FFFFFF"/>
                  </a:solidFill>
                  <a:latin typeface="微软雅黑" panose="020B0503020204020204" pitchFamily="34" charset="-122"/>
                  <a:ea typeface="微软雅黑" panose="020B0503020204020204" pitchFamily="34" charset="-122"/>
                </a:rPr>
                <a:t>为了选对股东</a:t>
              </a:r>
              <a:endParaRPr lang="en-US" altLang="zh-CN" sz="1400"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bwMode="auto">
          <a:xfrm>
            <a:off x="2657796" y="1646804"/>
            <a:ext cx="1997075" cy="2246312"/>
            <a:chOff x="2762725" y="1131590"/>
            <a:chExt cx="1997262" cy="2246769"/>
          </a:xfrm>
        </p:grpSpPr>
        <p:pic>
          <p:nvPicPr>
            <p:cNvPr id="18452" name="Picture 6" descr="C:\Users\Administrator\Desktop\touying.png"/>
            <p:cNvPicPr>
              <a:picLocks noChangeAspect="1" noChangeArrowheads="1"/>
            </p:cNvPicPr>
            <p:nvPr/>
          </p:nvPicPr>
          <p:blipFill>
            <a:blip r:embed="rId2">
              <a:extLst>
                <a:ext uri="{28A0092B-C50C-407E-A947-70E740481C1C}">
                  <a14:useLocalDpi xmlns:a14="http://schemas.microsoft.com/office/drawing/2010/main" val="0"/>
                </a:ext>
              </a:extLst>
            </a:blip>
            <a:srcRect l="16029" t="35500" r="16064" b="57500"/>
            <a:stretch>
              <a:fillRect/>
            </a:stretch>
          </p:blipFill>
          <p:spPr bwMode="auto">
            <a:xfrm>
              <a:off x="2762725" y="2811935"/>
              <a:ext cx="1997262" cy="56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43"/>
            <p:cNvSpPr/>
            <p:nvPr/>
          </p:nvSpPr>
          <p:spPr bwMode="auto">
            <a:xfrm>
              <a:off x="2937366" y="1131590"/>
              <a:ext cx="1578123" cy="2016535"/>
            </a:xfrm>
            <a:custGeom>
              <a:avLst/>
              <a:gdLst>
                <a:gd name="T0" fmla="*/ 1452493 w 25"/>
                <a:gd name="T1" fmla="*/ 0 h 32"/>
                <a:gd name="T2" fmla="*/ 189456 w 25"/>
                <a:gd name="T3" fmla="*/ 0 h 32"/>
                <a:gd name="T4" fmla="*/ 0 w 25"/>
                <a:gd name="T5" fmla="*/ 188998 h 32"/>
                <a:gd name="T6" fmla="*/ 0 w 25"/>
                <a:gd name="T7" fmla="*/ 1448987 h 32"/>
                <a:gd name="T8" fmla="*/ 189456 w 25"/>
                <a:gd name="T9" fmla="*/ 1574986 h 32"/>
                <a:gd name="T10" fmla="*/ 631519 w 25"/>
                <a:gd name="T11" fmla="*/ 1574986 h 32"/>
                <a:gd name="T12" fmla="*/ 820974 w 25"/>
                <a:gd name="T13" fmla="*/ 2015982 h 32"/>
                <a:gd name="T14" fmla="*/ 1010430 w 25"/>
                <a:gd name="T15" fmla="*/ 1574986 h 32"/>
                <a:gd name="T16" fmla="*/ 1452493 w 25"/>
                <a:gd name="T17" fmla="*/ 1574986 h 32"/>
                <a:gd name="T18" fmla="*/ 1578797 w 25"/>
                <a:gd name="T19" fmla="*/ 1448987 h 32"/>
                <a:gd name="T20" fmla="*/ 1578797 w 25"/>
                <a:gd name="T21" fmla="*/ 188998 h 32"/>
                <a:gd name="T22" fmla="*/ 1452493 w 25"/>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32">
                  <a:moveTo>
                    <a:pt x="23" y="0"/>
                  </a:moveTo>
                  <a:cubicBezTo>
                    <a:pt x="3" y="0"/>
                    <a:pt x="3" y="0"/>
                    <a:pt x="3" y="0"/>
                  </a:cubicBezTo>
                  <a:cubicBezTo>
                    <a:pt x="1" y="0"/>
                    <a:pt x="0" y="1"/>
                    <a:pt x="0" y="3"/>
                  </a:cubicBezTo>
                  <a:cubicBezTo>
                    <a:pt x="0" y="23"/>
                    <a:pt x="0" y="23"/>
                    <a:pt x="0" y="23"/>
                  </a:cubicBezTo>
                  <a:cubicBezTo>
                    <a:pt x="0" y="24"/>
                    <a:pt x="1" y="25"/>
                    <a:pt x="3" y="25"/>
                  </a:cubicBezTo>
                  <a:cubicBezTo>
                    <a:pt x="10" y="25"/>
                    <a:pt x="10" y="25"/>
                    <a:pt x="10" y="25"/>
                  </a:cubicBezTo>
                  <a:cubicBezTo>
                    <a:pt x="13" y="32"/>
                    <a:pt x="13" y="32"/>
                    <a:pt x="13" y="32"/>
                  </a:cubicBezTo>
                  <a:cubicBezTo>
                    <a:pt x="16" y="25"/>
                    <a:pt x="16" y="25"/>
                    <a:pt x="16" y="25"/>
                  </a:cubicBezTo>
                  <a:cubicBezTo>
                    <a:pt x="23" y="25"/>
                    <a:pt x="23" y="25"/>
                    <a:pt x="23" y="25"/>
                  </a:cubicBezTo>
                  <a:cubicBezTo>
                    <a:pt x="24" y="25"/>
                    <a:pt x="25" y="24"/>
                    <a:pt x="25" y="23"/>
                  </a:cubicBezTo>
                  <a:cubicBezTo>
                    <a:pt x="25" y="3"/>
                    <a:pt x="25" y="3"/>
                    <a:pt x="25" y="3"/>
                  </a:cubicBezTo>
                  <a:cubicBezTo>
                    <a:pt x="25" y="1"/>
                    <a:pt x="24" y="0"/>
                    <a:pt x="23" y="0"/>
                  </a:cubicBezTo>
                  <a:close/>
                </a:path>
              </a:pathLst>
            </a:cu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454" name="TextBox 17"/>
            <p:cNvSpPr txBox="1">
              <a:spLocks noChangeArrowheads="1"/>
            </p:cNvSpPr>
            <p:nvPr/>
          </p:nvSpPr>
          <p:spPr bwMode="auto">
            <a:xfrm>
              <a:off x="3257026" y="1389790"/>
              <a:ext cx="9976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b="1" dirty="0">
                  <a:solidFill>
                    <a:srgbClr val="FFFFFF"/>
                  </a:solidFill>
                  <a:latin typeface="Arial" panose="020B0604020202020204" pitchFamily="34" charset="0"/>
                  <a:ea typeface="微软雅黑" panose="020B0503020204020204" pitchFamily="34" charset="-122"/>
                  <a:cs typeface="Arial" panose="020B0604020202020204" pitchFamily="34" charset="0"/>
                </a:rPr>
                <a:t>管</a:t>
              </a:r>
              <a:endParaRPr lang="en-US" altLang="zh-CN"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8455" name="TextBox 18"/>
            <p:cNvSpPr txBox="1">
              <a:spLocks noChangeArrowheads="1"/>
            </p:cNvSpPr>
            <p:nvPr/>
          </p:nvSpPr>
          <p:spPr bwMode="auto">
            <a:xfrm>
              <a:off x="3289126" y="2071909"/>
              <a:ext cx="997686" cy="5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400" dirty="0">
                  <a:solidFill>
                    <a:srgbClr val="FFFFFF"/>
                  </a:solidFill>
                  <a:latin typeface="微软雅黑" panose="020B0503020204020204" pitchFamily="34" charset="-122"/>
                  <a:ea typeface="微软雅黑" panose="020B0503020204020204" pitchFamily="34" charset="-122"/>
                </a:rPr>
                <a:t>为了管理员工</a:t>
              </a:r>
              <a:endParaRPr lang="en-US" altLang="zh-CN" sz="1400" dirty="0">
                <a:solidFill>
                  <a:srgbClr val="FFFFFF"/>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bwMode="auto">
          <a:xfrm>
            <a:off x="4858935" y="1642188"/>
            <a:ext cx="1997075" cy="2246312"/>
            <a:chOff x="4528528" y="1131590"/>
            <a:chExt cx="1997262" cy="2246769"/>
          </a:xfrm>
        </p:grpSpPr>
        <p:pic>
          <p:nvPicPr>
            <p:cNvPr id="18446" name="Picture 6" descr="C:\Users\Administrator\Desktop\touying.png"/>
            <p:cNvPicPr>
              <a:picLocks noChangeAspect="1" noChangeArrowheads="1"/>
            </p:cNvPicPr>
            <p:nvPr/>
          </p:nvPicPr>
          <p:blipFill>
            <a:blip r:embed="rId2">
              <a:extLst>
                <a:ext uri="{28A0092B-C50C-407E-A947-70E740481C1C}">
                  <a14:useLocalDpi xmlns:a14="http://schemas.microsoft.com/office/drawing/2010/main" val="0"/>
                </a:ext>
              </a:extLst>
            </a:blip>
            <a:srcRect l="16029" t="35500" r="16064" b="57500"/>
            <a:stretch>
              <a:fillRect/>
            </a:stretch>
          </p:blipFill>
          <p:spPr bwMode="auto">
            <a:xfrm>
              <a:off x="4528528" y="2811935"/>
              <a:ext cx="1997262" cy="56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44"/>
            <p:cNvSpPr/>
            <p:nvPr/>
          </p:nvSpPr>
          <p:spPr bwMode="auto">
            <a:xfrm>
              <a:off x="4704756" y="1131590"/>
              <a:ext cx="1578123" cy="2016535"/>
            </a:xfrm>
            <a:custGeom>
              <a:avLst/>
              <a:gdLst>
                <a:gd name="T0" fmla="*/ 22 w 25"/>
                <a:gd name="T1" fmla="*/ 0 h 32"/>
                <a:gd name="T2" fmla="*/ 3 w 25"/>
                <a:gd name="T3" fmla="*/ 0 h 32"/>
                <a:gd name="T4" fmla="*/ 0 w 25"/>
                <a:gd name="T5" fmla="*/ 3 h 32"/>
                <a:gd name="T6" fmla="*/ 0 w 25"/>
                <a:gd name="T7" fmla="*/ 23 h 32"/>
                <a:gd name="T8" fmla="*/ 3 w 25"/>
                <a:gd name="T9" fmla="*/ 25 h 32"/>
                <a:gd name="T10" fmla="*/ 10 w 25"/>
                <a:gd name="T11" fmla="*/ 25 h 32"/>
                <a:gd name="T12" fmla="*/ 13 w 25"/>
                <a:gd name="T13" fmla="*/ 32 h 32"/>
                <a:gd name="T14" fmla="*/ 16 w 25"/>
                <a:gd name="T15" fmla="*/ 25 h 32"/>
                <a:gd name="T16" fmla="*/ 22 w 25"/>
                <a:gd name="T17" fmla="*/ 25 h 32"/>
                <a:gd name="T18" fmla="*/ 25 w 25"/>
                <a:gd name="T19" fmla="*/ 23 h 32"/>
                <a:gd name="T20" fmla="*/ 25 w 25"/>
                <a:gd name="T21" fmla="*/ 3 h 32"/>
                <a:gd name="T22" fmla="*/ 22 w 25"/>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32">
                  <a:moveTo>
                    <a:pt x="22" y="0"/>
                  </a:moveTo>
                  <a:cubicBezTo>
                    <a:pt x="3" y="0"/>
                    <a:pt x="3" y="0"/>
                    <a:pt x="3" y="0"/>
                  </a:cubicBezTo>
                  <a:cubicBezTo>
                    <a:pt x="1" y="0"/>
                    <a:pt x="0" y="1"/>
                    <a:pt x="0" y="3"/>
                  </a:cubicBezTo>
                  <a:cubicBezTo>
                    <a:pt x="0" y="23"/>
                    <a:pt x="0" y="23"/>
                    <a:pt x="0" y="23"/>
                  </a:cubicBezTo>
                  <a:cubicBezTo>
                    <a:pt x="0" y="24"/>
                    <a:pt x="1" y="25"/>
                    <a:pt x="3" y="25"/>
                  </a:cubicBezTo>
                  <a:cubicBezTo>
                    <a:pt x="10" y="25"/>
                    <a:pt x="10" y="25"/>
                    <a:pt x="10" y="25"/>
                  </a:cubicBezTo>
                  <a:cubicBezTo>
                    <a:pt x="13" y="32"/>
                    <a:pt x="13" y="32"/>
                    <a:pt x="13" y="32"/>
                  </a:cubicBezTo>
                  <a:cubicBezTo>
                    <a:pt x="16" y="25"/>
                    <a:pt x="16" y="25"/>
                    <a:pt x="16" y="25"/>
                  </a:cubicBezTo>
                  <a:cubicBezTo>
                    <a:pt x="22" y="25"/>
                    <a:pt x="22" y="25"/>
                    <a:pt x="22" y="25"/>
                  </a:cubicBezTo>
                  <a:cubicBezTo>
                    <a:pt x="24" y="25"/>
                    <a:pt x="25" y="24"/>
                    <a:pt x="25" y="23"/>
                  </a:cubicBezTo>
                  <a:cubicBezTo>
                    <a:pt x="25" y="3"/>
                    <a:pt x="25" y="3"/>
                    <a:pt x="25" y="3"/>
                  </a:cubicBezTo>
                  <a:cubicBezTo>
                    <a:pt x="25" y="1"/>
                    <a:pt x="24" y="0"/>
                    <a:pt x="22" y="0"/>
                  </a:cubicBezTo>
                  <a:close/>
                </a:path>
              </a:pathLst>
            </a:custGeom>
            <a:solidFill>
              <a:schemeClr val="bg1">
                <a:lumMod val="65000"/>
              </a:schemeClr>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8448" name="TextBox 21"/>
            <p:cNvSpPr txBox="1">
              <a:spLocks noChangeArrowheads="1"/>
            </p:cNvSpPr>
            <p:nvPr/>
          </p:nvSpPr>
          <p:spPr bwMode="auto">
            <a:xfrm>
              <a:off x="5055412" y="1375197"/>
              <a:ext cx="9976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b="1" dirty="0">
                  <a:solidFill>
                    <a:srgbClr val="FFFFFF"/>
                  </a:solidFill>
                  <a:latin typeface="Arial" panose="020B0604020202020204" pitchFamily="34" charset="0"/>
                  <a:ea typeface="微软雅黑" panose="020B0503020204020204" pitchFamily="34" charset="-122"/>
                  <a:cs typeface="Arial" panose="020B0604020202020204" pitchFamily="34" charset="0"/>
                </a:rPr>
                <a:t>转</a:t>
              </a:r>
              <a:endParaRPr lang="en-US" altLang="zh-CN"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8451" name="TextBox 24"/>
            <p:cNvSpPr txBox="1">
              <a:spLocks noChangeArrowheads="1"/>
            </p:cNvSpPr>
            <p:nvPr/>
          </p:nvSpPr>
          <p:spPr bwMode="auto">
            <a:xfrm>
              <a:off x="5055411" y="2078541"/>
              <a:ext cx="997686" cy="5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400" dirty="0">
                  <a:solidFill>
                    <a:srgbClr val="FFFFFF"/>
                  </a:solidFill>
                  <a:latin typeface="微软雅黑" panose="020B0503020204020204" pitchFamily="34" charset="-122"/>
                  <a:ea typeface="微软雅黑" panose="020B0503020204020204" pitchFamily="34" charset="-122"/>
                </a:rPr>
                <a:t>防止同业竞争</a:t>
              </a:r>
              <a:endParaRPr lang="en-US" altLang="zh-CN" sz="1400" dirty="0">
                <a:solidFill>
                  <a:srgbClr val="FFFFFF"/>
                </a:solidFill>
                <a:latin typeface="微软雅黑" panose="020B0503020204020204" pitchFamily="34" charset="-122"/>
                <a:ea typeface="微软雅黑" panose="020B0503020204020204" pitchFamily="34" charset="-122"/>
              </a:endParaRPr>
            </a:p>
          </p:txBody>
        </p:sp>
      </p:grpSp>
      <p:sp>
        <p:nvSpPr>
          <p:cNvPr id="30" name="TextBox 2"/>
          <p:cNvSpPr txBox="1">
            <a:spLocks noChangeArrowheads="1"/>
          </p:cNvSpPr>
          <p:nvPr/>
        </p:nvSpPr>
        <p:spPr bwMode="auto">
          <a:xfrm>
            <a:off x="421156" y="3906486"/>
            <a:ext cx="19326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fontAlgn="base">
              <a:spcAft>
                <a:spcPct val="0"/>
              </a:spcAft>
              <a:buChar char="»"/>
              <a:defRPr sz="2000">
                <a:solidFill>
                  <a:schemeClr val="tx1"/>
                </a:solidFill>
                <a:latin typeface="Calibri" panose="020F0502020204030204" pitchFamily="34" charset="0"/>
                <a:ea typeface="宋体" panose="02010600030101010101" pitchFamily="2" charset="-122"/>
              </a:defRPr>
            </a:lvl6pPr>
            <a:lvl7pPr fontAlgn="base">
              <a:spcAft>
                <a:spcPct val="0"/>
              </a:spcAft>
              <a:buChar char="»"/>
              <a:defRPr sz="2000">
                <a:solidFill>
                  <a:schemeClr val="tx1"/>
                </a:solidFill>
                <a:latin typeface="Calibri" panose="020F0502020204030204" pitchFamily="34" charset="0"/>
                <a:ea typeface="宋体" panose="02010600030101010101" pitchFamily="2" charset="-122"/>
              </a:defRPr>
            </a:lvl7pPr>
            <a:lvl8pPr fontAlgn="base">
              <a:spcAft>
                <a:spcPct val="0"/>
              </a:spcAft>
              <a:buChar char="»"/>
              <a:defRPr sz="2000">
                <a:solidFill>
                  <a:schemeClr val="tx1"/>
                </a:solidFill>
                <a:latin typeface="Calibri" panose="020F0502020204030204" pitchFamily="34" charset="0"/>
                <a:ea typeface="宋体" panose="02010600030101010101" pitchFamily="2" charset="-122"/>
              </a:defRPr>
            </a:lvl8pPr>
            <a:lvl9pPr fontAlgn="base">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zh-CN" sz="1600" dirty="0">
                <a:latin typeface="微软雅黑" panose="020B0503020204020204" pitchFamily="34" charset="-122"/>
                <a:ea typeface="微软雅黑" panose="020B0503020204020204" pitchFamily="34" charset="-122"/>
              </a:rPr>
              <a:t>购买股权为上策</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r>
              <a:rPr lang="zh-CN" altLang="zh-CN" sz="1600" dirty="0">
                <a:latin typeface="微软雅黑" panose="020B0503020204020204" pitchFamily="34" charset="-122"/>
                <a:ea typeface="微软雅黑" panose="020B0503020204020204" pitchFamily="34" charset="-122"/>
              </a:rPr>
              <a:t>进入前应将管、退、转机制做好</a:t>
            </a:r>
            <a:endParaRPr lang="en-US" altLang="zh-CN"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1700443" y="833595"/>
            <a:ext cx="6669408" cy="461665"/>
          </a:xfrm>
          <a:prstGeom prst="rect">
            <a:avLst/>
          </a:prstGeom>
          <a:noFill/>
          <a:ln w="9525">
            <a:noFill/>
          </a:ln>
        </p:spPr>
        <p:txBody>
          <a:bodyPr wrap="square">
            <a:spAutoFit/>
          </a:bodyPr>
          <a:lstStyle/>
          <a:p>
            <a:pPr marL="0" indent="0">
              <a:buNone/>
            </a:pPr>
            <a:r>
              <a:rPr lang="en-US" altLang="zh-CN" sz="2400" b="1" dirty="0">
                <a:latin typeface="微软雅黑" panose="020B0503020204020204" pitchFamily="34" charset="-122"/>
                <a:ea typeface="微软雅黑" panose="020B0503020204020204" pitchFamily="34" charset="-122"/>
                <a:sym typeface="+mn-ea"/>
              </a:rPr>
              <a:t>7</a:t>
            </a:r>
            <a:r>
              <a:rPr lang="zh-CN" altLang="en-US" sz="2400" b="1" dirty="0">
                <a:latin typeface="微软雅黑" panose="020B0503020204020204" pitchFamily="34" charset="-122"/>
                <a:ea typeface="微软雅黑" panose="020B0503020204020204" pitchFamily="34" charset="-122"/>
                <a:sym typeface="+mn-ea"/>
              </a:rPr>
              <a:t>、</a:t>
            </a:r>
            <a:r>
              <a:rPr lang="zh-CN" altLang="zh-CN" sz="2400" b="1" dirty="0">
                <a:latin typeface="微软雅黑" panose="020B0503020204020204" pitchFamily="34" charset="-122"/>
                <a:ea typeface="微软雅黑" panose="020B0503020204020204" pitchFamily="34" charset="-122"/>
              </a:rPr>
              <a:t>一个箱子——股权的进、管、转、退机制</a:t>
            </a:r>
            <a:endParaRPr lang="zh-CN" altLang="en-US" sz="2400" b="1" dirty="0">
              <a:latin typeface="微软雅黑" panose="020B0503020204020204" pitchFamily="34" charset="-122"/>
              <a:ea typeface="微软雅黑" panose="020B0503020204020204" pitchFamily="34" charset="-122"/>
              <a:sym typeface="+mn-ea"/>
            </a:endParaRPr>
          </a:p>
        </p:txBody>
      </p:sp>
      <p:grpSp>
        <p:nvGrpSpPr>
          <p:cNvPr id="33" name="组合 32"/>
          <p:cNvGrpSpPr/>
          <p:nvPr/>
        </p:nvGrpSpPr>
        <p:grpSpPr bwMode="auto">
          <a:xfrm>
            <a:off x="7146925" y="1642188"/>
            <a:ext cx="1997075" cy="2246312"/>
            <a:chOff x="2762725" y="1131590"/>
            <a:chExt cx="1997262" cy="2246769"/>
          </a:xfrm>
        </p:grpSpPr>
        <p:pic>
          <p:nvPicPr>
            <p:cNvPr id="34" name="Picture 6" descr="C:\Users\Administrator\Desktop\touying.png"/>
            <p:cNvPicPr>
              <a:picLocks noChangeAspect="1" noChangeArrowheads="1"/>
            </p:cNvPicPr>
            <p:nvPr/>
          </p:nvPicPr>
          <p:blipFill>
            <a:blip r:embed="rId2">
              <a:extLst>
                <a:ext uri="{28A0092B-C50C-407E-A947-70E740481C1C}">
                  <a14:useLocalDpi xmlns:a14="http://schemas.microsoft.com/office/drawing/2010/main" val="0"/>
                </a:ext>
              </a:extLst>
            </a:blip>
            <a:srcRect l="16029" t="35500" r="16064" b="57500"/>
            <a:stretch>
              <a:fillRect/>
            </a:stretch>
          </p:blipFill>
          <p:spPr bwMode="auto">
            <a:xfrm>
              <a:off x="2762725" y="2811935"/>
              <a:ext cx="1997262" cy="56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Freeform 43"/>
            <p:cNvSpPr/>
            <p:nvPr/>
          </p:nvSpPr>
          <p:spPr bwMode="auto">
            <a:xfrm>
              <a:off x="2937366" y="1131590"/>
              <a:ext cx="1578123" cy="2016535"/>
            </a:xfrm>
            <a:custGeom>
              <a:avLst/>
              <a:gdLst>
                <a:gd name="T0" fmla="*/ 1452493 w 25"/>
                <a:gd name="T1" fmla="*/ 0 h 32"/>
                <a:gd name="T2" fmla="*/ 189456 w 25"/>
                <a:gd name="T3" fmla="*/ 0 h 32"/>
                <a:gd name="T4" fmla="*/ 0 w 25"/>
                <a:gd name="T5" fmla="*/ 188998 h 32"/>
                <a:gd name="T6" fmla="*/ 0 w 25"/>
                <a:gd name="T7" fmla="*/ 1448987 h 32"/>
                <a:gd name="T8" fmla="*/ 189456 w 25"/>
                <a:gd name="T9" fmla="*/ 1574986 h 32"/>
                <a:gd name="T10" fmla="*/ 631519 w 25"/>
                <a:gd name="T11" fmla="*/ 1574986 h 32"/>
                <a:gd name="T12" fmla="*/ 820974 w 25"/>
                <a:gd name="T13" fmla="*/ 2015982 h 32"/>
                <a:gd name="T14" fmla="*/ 1010430 w 25"/>
                <a:gd name="T15" fmla="*/ 1574986 h 32"/>
                <a:gd name="T16" fmla="*/ 1452493 w 25"/>
                <a:gd name="T17" fmla="*/ 1574986 h 32"/>
                <a:gd name="T18" fmla="*/ 1578797 w 25"/>
                <a:gd name="T19" fmla="*/ 1448987 h 32"/>
                <a:gd name="T20" fmla="*/ 1578797 w 25"/>
                <a:gd name="T21" fmla="*/ 188998 h 32"/>
                <a:gd name="T22" fmla="*/ 1452493 w 25"/>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32">
                  <a:moveTo>
                    <a:pt x="23" y="0"/>
                  </a:moveTo>
                  <a:cubicBezTo>
                    <a:pt x="3" y="0"/>
                    <a:pt x="3" y="0"/>
                    <a:pt x="3" y="0"/>
                  </a:cubicBezTo>
                  <a:cubicBezTo>
                    <a:pt x="1" y="0"/>
                    <a:pt x="0" y="1"/>
                    <a:pt x="0" y="3"/>
                  </a:cubicBezTo>
                  <a:cubicBezTo>
                    <a:pt x="0" y="23"/>
                    <a:pt x="0" y="23"/>
                    <a:pt x="0" y="23"/>
                  </a:cubicBezTo>
                  <a:cubicBezTo>
                    <a:pt x="0" y="24"/>
                    <a:pt x="1" y="25"/>
                    <a:pt x="3" y="25"/>
                  </a:cubicBezTo>
                  <a:cubicBezTo>
                    <a:pt x="10" y="25"/>
                    <a:pt x="10" y="25"/>
                    <a:pt x="10" y="25"/>
                  </a:cubicBezTo>
                  <a:cubicBezTo>
                    <a:pt x="13" y="32"/>
                    <a:pt x="13" y="32"/>
                    <a:pt x="13" y="32"/>
                  </a:cubicBezTo>
                  <a:cubicBezTo>
                    <a:pt x="16" y="25"/>
                    <a:pt x="16" y="25"/>
                    <a:pt x="16" y="25"/>
                  </a:cubicBezTo>
                  <a:cubicBezTo>
                    <a:pt x="23" y="25"/>
                    <a:pt x="23" y="25"/>
                    <a:pt x="23" y="25"/>
                  </a:cubicBezTo>
                  <a:cubicBezTo>
                    <a:pt x="24" y="25"/>
                    <a:pt x="25" y="24"/>
                    <a:pt x="25" y="23"/>
                  </a:cubicBezTo>
                  <a:cubicBezTo>
                    <a:pt x="25" y="3"/>
                    <a:pt x="25" y="3"/>
                    <a:pt x="25" y="3"/>
                  </a:cubicBezTo>
                  <a:cubicBezTo>
                    <a:pt x="25" y="1"/>
                    <a:pt x="24" y="0"/>
                    <a:pt x="23" y="0"/>
                  </a:cubicBezTo>
                  <a:close/>
                </a:path>
              </a:pathLst>
            </a:cu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TextBox 17"/>
            <p:cNvSpPr txBox="1">
              <a:spLocks noChangeArrowheads="1"/>
            </p:cNvSpPr>
            <p:nvPr/>
          </p:nvSpPr>
          <p:spPr bwMode="auto">
            <a:xfrm>
              <a:off x="3257026" y="1389790"/>
              <a:ext cx="9976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b="1" dirty="0">
                  <a:solidFill>
                    <a:srgbClr val="FFFFFF"/>
                  </a:solidFill>
                  <a:latin typeface="Arial" panose="020B0604020202020204" pitchFamily="34" charset="0"/>
                  <a:ea typeface="微软雅黑" panose="020B0503020204020204" pitchFamily="34" charset="-122"/>
                  <a:cs typeface="Arial" panose="020B0604020202020204" pitchFamily="34" charset="0"/>
                </a:rPr>
                <a:t>退</a:t>
              </a:r>
              <a:endParaRPr lang="en-US" altLang="zh-CN"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TextBox 18"/>
            <p:cNvSpPr txBox="1">
              <a:spLocks noChangeArrowheads="1"/>
            </p:cNvSpPr>
            <p:nvPr/>
          </p:nvSpPr>
          <p:spPr bwMode="auto">
            <a:xfrm>
              <a:off x="3289126" y="2071909"/>
              <a:ext cx="997686" cy="5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400" dirty="0">
                  <a:solidFill>
                    <a:srgbClr val="FFFFFF"/>
                  </a:solidFill>
                  <a:latin typeface="微软雅黑" panose="020B0503020204020204" pitchFamily="34" charset="-122"/>
                  <a:ea typeface="微软雅黑" panose="020B0503020204020204" pitchFamily="34" charset="-122"/>
                </a:rPr>
                <a:t>防止人才竞争</a:t>
              </a:r>
              <a:endParaRPr lang="en-US" altLang="zh-CN" sz="1400" dirty="0">
                <a:solidFill>
                  <a:srgbClr val="FFFFFF"/>
                </a:solidFill>
                <a:latin typeface="微软雅黑" panose="020B0503020204020204" pitchFamily="34" charset="-122"/>
                <a:ea typeface="微软雅黑" panose="020B0503020204020204" pitchFamily="34" charset="-122"/>
              </a:endParaRPr>
            </a:p>
          </p:txBody>
        </p:sp>
      </p:grpSp>
      <p:sp>
        <p:nvSpPr>
          <p:cNvPr id="38" name="TextBox 2"/>
          <p:cNvSpPr txBox="1">
            <a:spLocks noChangeArrowheads="1"/>
          </p:cNvSpPr>
          <p:nvPr/>
        </p:nvSpPr>
        <p:spPr bwMode="auto">
          <a:xfrm>
            <a:off x="2731788" y="3906486"/>
            <a:ext cx="17792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fontAlgn="base">
              <a:spcAft>
                <a:spcPct val="0"/>
              </a:spcAft>
              <a:buChar char="»"/>
              <a:defRPr sz="2000">
                <a:solidFill>
                  <a:schemeClr val="tx1"/>
                </a:solidFill>
                <a:latin typeface="Calibri" panose="020F0502020204030204" pitchFamily="34" charset="0"/>
                <a:ea typeface="宋体" panose="02010600030101010101" pitchFamily="2" charset="-122"/>
              </a:defRPr>
            </a:lvl6pPr>
            <a:lvl7pPr fontAlgn="base">
              <a:spcAft>
                <a:spcPct val="0"/>
              </a:spcAft>
              <a:buChar char="»"/>
              <a:defRPr sz="2000">
                <a:solidFill>
                  <a:schemeClr val="tx1"/>
                </a:solidFill>
                <a:latin typeface="Calibri" panose="020F0502020204030204" pitchFamily="34" charset="0"/>
                <a:ea typeface="宋体" panose="02010600030101010101" pitchFamily="2" charset="-122"/>
              </a:defRPr>
            </a:lvl7pPr>
            <a:lvl8pPr fontAlgn="base">
              <a:spcAft>
                <a:spcPct val="0"/>
              </a:spcAft>
              <a:buChar char="»"/>
              <a:defRPr sz="2000">
                <a:solidFill>
                  <a:schemeClr val="tx1"/>
                </a:solidFill>
                <a:latin typeface="Calibri" panose="020F0502020204030204" pitchFamily="34" charset="0"/>
                <a:ea typeface="宋体" panose="02010600030101010101" pitchFamily="2" charset="-122"/>
              </a:defRPr>
            </a:lvl8pPr>
            <a:lvl9pPr fontAlgn="base">
              <a:spcAft>
                <a:spcPct val="0"/>
              </a:spcAft>
              <a:buChar char="»"/>
              <a:defRPr sz="2000">
                <a:solidFill>
                  <a:schemeClr val="tx1"/>
                </a:solidFill>
                <a:latin typeface="Calibri" panose="020F0502020204030204" pitchFamily="34" charset="0"/>
                <a:ea typeface="宋体" panose="02010600030101010101" pitchFamily="2" charset="-122"/>
              </a:defRPr>
            </a:lvl9pPr>
          </a:lstStyle>
          <a:p>
            <a:pPr algn="ctr"/>
            <a:r>
              <a:rPr lang="zh-CN" altLang="en-US" sz="1600" dirty="0">
                <a:latin typeface="微软雅黑" panose="020B0503020204020204" pitchFamily="34" charset="-122"/>
                <a:ea typeface="微软雅黑" panose="020B0503020204020204" pitchFamily="34" charset="-122"/>
              </a:rPr>
              <a:t>公司章程</a:t>
            </a:r>
            <a:endParaRPr lang="en-US" altLang="zh-CN"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股东会决议</a:t>
            </a:r>
            <a:endParaRPr lang="en-US" altLang="zh-CN"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股东手册</a:t>
            </a:r>
            <a:endParaRPr lang="en-US" altLang="zh-CN" dirty="0">
              <a:latin typeface="微软雅黑" panose="020B0503020204020204" pitchFamily="34" charset="-122"/>
              <a:ea typeface="微软雅黑" panose="020B0503020204020204" pitchFamily="34" charset="-122"/>
            </a:endParaRPr>
          </a:p>
        </p:txBody>
      </p:sp>
      <p:sp>
        <p:nvSpPr>
          <p:cNvPr id="39" name="TextBox 2"/>
          <p:cNvSpPr txBox="1">
            <a:spLocks noChangeArrowheads="1"/>
          </p:cNvSpPr>
          <p:nvPr/>
        </p:nvSpPr>
        <p:spPr bwMode="auto">
          <a:xfrm>
            <a:off x="5076770" y="3906486"/>
            <a:ext cx="17792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fontAlgn="base">
              <a:spcAft>
                <a:spcPct val="0"/>
              </a:spcAft>
              <a:buChar char="»"/>
              <a:defRPr sz="2000">
                <a:solidFill>
                  <a:schemeClr val="tx1"/>
                </a:solidFill>
                <a:latin typeface="Calibri" panose="020F0502020204030204" pitchFamily="34" charset="0"/>
                <a:ea typeface="宋体" panose="02010600030101010101" pitchFamily="2" charset="-122"/>
              </a:defRPr>
            </a:lvl6pPr>
            <a:lvl7pPr fontAlgn="base">
              <a:spcAft>
                <a:spcPct val="0"/>
              </a:spcAft>
              <a:buChar char="»"/>
              <a:defRPr sz="2000">
                <a:solidFill>
                  <a:schemeClr val="tx1"/>
                </a:solidFill>
                <a:latin typeface="Calibri" panose="020F0502020204030204" pitchFamily="34" charset="0"/>
                <a:ea typeface="宋体" panose="02010600030101010101" pitchFamily="2" charset="-122"/>
              </a:defRPr>
            </a:lvl7pPr>
            <a:lvl8pPr fontAlgn="base">
              <a:spcAft>
                <a:spcPct val="0"/>
              </a:spcAft>
              <a:buChar char="»"/>
              <a:defRPr sz="2000">
                <a:solidFill>
                  <a:schemeClr val="tx1"/>
                </a:solidFill>
                <a:latin typeface="Calibri" panose="020F0502020204030204" pitchFamily="34" charset="0"/>
                <a:ea typeface="宋体" panose="02010600030101010101" pitchFamily="2" charset="-122"/>
              </a:defRPr>
            </a:lvl8pPr>
            <a:lvl9pPr fontAlgn="base">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zh-CN" sz="1600" dirty="0">
                <a:latin typeface="微软雅黑" panose="020B0503020204020204" pitchFamily="34" charset="-122"/>
                <a:ea typeface="微软雅黑" panose="020B0503020204020204" pitchFamily="34" charset="-122"/>
              </a:rPr>
              <a:t>根据人员的具体情况，制定有效的转换</a:t>
            </a:r>
            <a:r>
              <a:rPr lang="zh-CN" altLang="en-US" sz="1600" dirty="0">
                <a:latin typeface="微软雅黑" panose="020B0503020204020204" pitchFamily="34" charset="-122"/>
                <a:ea typeface="微软雅黑" panose="020B0503020204020204" pitchFamily="34" charset="-122"/>
              </a:rPr>
              <a:t>渠道</a:t>
            </a:r>
            <a:endParaRPr lang="en-US" altLang="zh-CN" sz="1600" dirty="0">
              <a:latin typeface="微软雅黑" panose="020B0503020204020204" pitchFamily="34" charset="-122"/>
              <a:ea typeface="微软雅黑" panose="020B0503020204020204" pitchFamily="34" charset="-122"/>
            </a:endParaRPr>
          </a:p>
        </p:txBody>
      </p:sp>
      <p:sp>
        <p:nvSpPr>
          <p:cNvPr id="41" name="TextBox 2"/>
          <p:cNvSpPr txBox="1">
            <a:spLocks noChangeArrowheads="1"/>
          </p:cNvSpPr>
          <p:nvPr/>
        </p:nvSpPr>
        <p:spPr bwMode="auto">
          <a:xfrm>
            <a:off x="6958241" y="3906266"/>
            <a:ext cx="222227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fontAlgn="base">
              <a:spcAft>
                <a:spcPct val="0"/>
              </a:spcAft>
              <a:buChar char="»"/>
              <a:defRPr sz="2000">
                <a:solidFill>
                  <a:schemeClr val="tx1"/>
                </a:solidFill>
                <a:latin typeface="Calibri" panose="020F0502020204030204" pitchFamily="34" charset="0"/>
                <a:ea typeface="宋体" panose="02010600030101010101" pitchFamily="2" charset="-122"/>
              </a:defRPr>
            </a:lvl6pPr>
            <a:lvl7pPr fontAlgn="base">
              <a:spcAft>
                <a:spcPct val="0"/>
              </a:spcAft>
              <a:buChar char="»"/>
              <a:defRPr sz="2000">
                <a:solidFill>
                  <a:schemeClr val="tx1"/>
                </a:solidFill>
                <a:latin typeface="Calibri" panose="020F0502020204030204" pitchFamily="34" charset="0"/>
                <a:ea typeface="宋体" panose="02010600030101010101" pitchFamily="2" charset="-122"/>
              </a:defRPr>
            </a:lvl7pPr>
            <a:lvl8pPr fontAlgn="base">
              <a:spcAft>
                <a:spcPct val="0"/>
              </a:spcAft>
              <a:buChar char="»"/>
              <a:defRPr sz="2000">
                <a:solidFill>
                  <a:schemeClr val="tx1"/>
                </a:solidFill>
                <a:latin typeface="Calibri" panose="020F0502020204030204" pitchFamily="34" charset="0"/>
                <a:ea typeface="宋体" panose="02010600030101010101" pitchFamily="2" charset="-122"/>
              </a:defRPr>
            </a:lvl8pPr>
            <a:lvl9pPr fontAlgn="base">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zh-CN" sz="1600" dirty="0">
                <a:latin typeface="微软雅黑" panose="020B0503020204020204" pitchFamily="34" charset="-122"/>
                <a:ea typeface="微软雅黑" panose="020B0503020204020204" pitchFamily="34" charset="-122"/>
              </a:rPr>
              <a:t>期满退出</a:t>
            </a:r>
            <a:r>
              <a:rPr lang="en-US" altLang="zh-CN"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自动离职违约退出—重大违约将净身出户，根据公司内部特征设定</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5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2" presetClass="entr" presetSubtype="8" decel="100000" fill="hold" nodeType="withEffect">
                                  <p:stCondLst>
                                    <p:cond delay="50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150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8" grpId="0"/>
      <p:bldP spid="39" grpId="0"/>
      <p:bldP spid="4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0325" descr="E:\JGQ\PPT 制作素材\jpg\shutterstock_988726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单圆角矩形 46"/>
          <p:cNvSpPr/>
          <p:nvPr/>
        </p:nvSpPr>
        <p:spPr>
          <a:xfrm>
            <a:off x="10318" y="-10319"/>
            <a:ext cx="9144000" cy="5164138"/>
          </a:xfrm>
          <a:prstGeom prst="round1Rect">
            <a:avLst>
              <a:gd name="adj" fmla="val 0"/>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2" name="矩形 1"/>
          <p:cNvSpPr/>
          <p:nvPr/>
        </p:nvSpPr>
        <p:spPr>
          <a:xfrm>
            <a:off x="0" y="3648075"/>
            <a:ext cx="9144000" cy="996950"/>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椭圆 2"/>
          <p:cNvSpPr/>
          <p:nvPr/>
        </p:nvSpPr>
        <p:spPr>
          <a:xfrm>
            <a:off x="2495550" y="484188"/>
            <a:ext cx="4176713" cy="4178300"/>
          </a:xfrm>
          <a:prstGeom prst="ellipse">
            <a:avLst/>
          </a:prstGeom>
          <a:solidFill>
            <a:schemeClr val="bg1"/>
          </a:solidFill>
          <a:ln>
            <a:noFill/>
          </a:ln>
          <a:effectLst>
            <a:outerShdw blurRad="762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6" name="空心弧 5"/>
          <p:cNvSpPr/>
          <p:nvPr/>
        </p:nvSpPr>
        <p:spPr>
          <a:xfrm>
            <a:off x="2709863" y="708025"/>
            <a:ext cx="3744912" cy="3744913"/>
          </a:xfrm>
          <a:prstGeom prst="blockArc">
            <a:avLst>
              <a:gd name="adj1" fmla="val 10800000"/>
              <a:gd name="adj2" fmla="val 27960"/>
              <a:gd name="adj3" fmla="val 133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7" name="空心弧 6"/>
          <p:cNvSpPr/>
          <p:nvPr/>
        </p:nvSpPr>
        <p:spPr>
          <a:xfrm rot="10800000">
            <a:off x="2695575" y="685800"/>
            <a:ext cx="3776663" cy="3775075"/>
          </a:xfrm>
          <a:prstGeom prst="blockArc">
            <a:avLst>
              <a:gd name="adj1" fmla="val 10800000"/>
              <a:gd name="adj2" fmla="val 21522921"/>
              <a:gd name="adj3" fmla="val 11837"/>
            </a:avLst>
          </a:prstGeom>
          <a:solidFill>
            <a:srgbClr val="D3BD1B"/>
          </a:solidFill>
          <a:ln>
            <a:noFill/>
          </a:ln>
          <a:effectLst>
            <a:outerShdw blurRad="50800" dist="38100" dir="1620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椭圆 4"/>
          <p:cNvSpPr/>
          <p:nvPr/>
        </p:nvSpPr>
        <p:spPr>
          <a:xfrm>
            <a:off x="3107388" y="1075531"/>
            <a:ext cx="2916238" cy="2916238"/>
          </a:xfrm>
          <a:prstGeom prst="ellipse">
            <a:avLst/>
          </a:prstGeom>
          <a:solidFill>
            <a:schemeClr val="tx1">
              <a:lumMod val="75000"/>
              <a:lumOff val="2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p>
        </p:txBody>
      </p:sp>
      <p:sp>
        <p:nvSpPr>
          <p:cNvPr id="9" name="直角三角形 13"/>
          <p:cNvSpPr/>
          <p:nvPr/>
        </p:nvSpPr>
        <p:spPr>
          <a:xfrm rot="2733348">
            <a:off x="1657350" y="2271713"/>
            <a:ext cx="407987" cy="407988"/>
          </a:xfrm>
          <a:custGeom>
            <a:avLst/>
            <a:gdLst/>
            <a:ahLst/>
            <a:cxnLst/>
            <a:rect l="l" t="t" r="r" b="b"/>
            <a:pathLst>
              <a:path w="1008112" h="1008112">
                <a:moveTo>
                  <a:pt x="0" y="0"/>
                </a:moveTo>
                <a:lnTo>
                  <a:pt x="257552" y="257552"/>
                </a:lnTo>
                <a:lnTo>
                  <a:pt x="257552" y="761608"/>
                </a:lnTo>
                <a:lnTo>
                  <a:pt x="761608" y="761608"/>
                </a:lnTo>
                <a:lnTo>
                  <a:pt x="1008112" y="1008112"/>
                </a:lnTo>
                <a:lnTo>
                  <a:pt x="0" y="1008112"/>
                </a:lnTo>
                <a:close/>
              </a:path>
            </a:pathLst>
          </a:custGeom>
          <a:gradFill flip="none" rotWithShape="1">
            <a:gsLst>
              <a:gs pos="87000">
                <a:srgbClr val="CFBC1E"/>
              </a:gs>
              <a:gs pos="15000">
                <a:srgbClr val="E3B911"/>
              </a:gs>
              <a:gs pos="0">
                <a:srgbClr val="C4B124"/>
              </a:gs>
              <a:gs pos="50000">
                <a:srgbClr val="FFC000"/>
              </a:gs>
              <a:gs pos="100000">
                <a:srgbClr val="C2BB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直角三角形 13"/>
          <p:cNvSpPr/>
          <p:nvPr/>
        </p:nvSpPr>
        <p:spPr>
          <a:xfrm rot="13576982">
            <a:off x="7032625" y="2271713"/>
            <a:ext cx="407987" cy="407988"/>
          </a:xfrm>
          <a:custGeom>
            <a:avLst/>
            <a:gdLst/>
            <a:ahLst/>
            <a:cxnLst/>
            <a:rect l="l" t="t" r="r" b="b"/>
            <a:pathLst>
              <a:path w="1008112" h="1008112">
                <a:moveTo>
                  <a:pt x="0" y="0"/>
                </a:moveTo>
                <a:lnTo>
                  <a:pt x="257552" y="257552"/>
                </a:lnTo>
                <a:lnTo>
                  <a:pt x="257552" y="761608"/>
                </a:lnTo>
                <a:lnTo>
                  <a:pt x="761608" y="761608"/>
                </a:lnTo>
                <a:lnTo>
                  <a:pt x="1008112" y="1008112"/>
                </a:lnTo>
                <a:lnTo>
                  <a:pt x="0" y="1008112"/>
                </a:lnTo>
                <a:close/>
              </a:path>
            </a:pathLst>
          </a:custGeom>
          <a:gradFill flip="none" rotWithShape="1">
            <a:gsLst>
              <a:gs pos="87000">
                <a:srgbClr val="CFBC1E"/>
              </a:gs>
              <a:gs pos="15000">
                <a:srgbClr val="E3B911"/>
              </a:gs>
              <a:gs pos="0">
                <a:srgbClr val="C4B124"/>
              </a:gs>
              <a:gs pos="50000">
                <a:srgbClr val="FFC000"/>
              </a:gs>
              <a:gs pos="100000">
                <a:srgbClr val="C2BB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10"/>
          <p:cNvSpPr/>
          <p:nvPr/>
        </p:nvSpPr>
        <p:spPr>
          <a:xfrm>
            <a:off x="3146302" y="2459271"/>
            <a:ext cx="2922596" cy="584775"/>
          </a:xfrm>
          <a:prstGeom prst="rect">
            <a:avLst/>
          </a:prstGeom>
        </p:spPr>
        <p:txBody>
          <a:bodyPr wrap="none">
            <a:spAutoFit/>
          </a:bodyPr>
          <a:lstStyle/>
          <a:p>
            <a:pPr algn="ctr" eaLnBrk="1" fontAlgn="auto" hangingPunct="1">
              <a:spcBef>
                <a:spcPts val="0"/>
              </a:spcBef>
              <a:spcAft>
                <a:spcPts val="0"/>
              </a:spcAft>
              <a:defRPr/>
            </a:pPr>
            <a:r>
              <a:rPr lang="zh-CN" altLang="en-US" sz="3200" b="1" spc="-15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股权设计的原则</a:t>
            </a:r>
            <a:endParaRPr lang="en-US" altLang="zh-CN" sz="3200" b="1" spc="-15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矩形 4"/>
          <p:cNvSpPr>
            <a:spLocks noChangeArrowheads="1"/>
          </p:cNvSpPr>
          <p:nvPr/>
        </p:nvSpPr>
        <p:spPr bwMode="auto">
          <a:xfrm>
            <a:off x="3146302" y="1718347"/>
            <a:ext cx="2778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pPr>
            <a:r>
              <a:rPr lang="en-US" altLang="zh-CN" b="1" dirty="0">
                <a:solidFill>
                  <a:schemeClr val="bg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BrowalliaUPC" panose="020B0604020202020204" pitchFamily="34" charset="-34"/>
              </a:rPr>
              <a:t>04</a:t>
            </a:r>
            <a:endParaRPr lang="zh-CN" altLang="en-US" b="1" dirty="0">
              <a:solidFill>
                <a:schemeClr val="bg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BrowalliaUPC" panose="020B0604020202020204" pitchFamily="34" charset="-34"/>
            </a:endParaRPr>
          </a:p>
        </p:txBody>
      </p:sp>
      <p:sp>
        <p:nvSpPr>
          <p:cNvPr id="8" name="圆角矩形 7"/>
          <p:cNvSpPr/>
          <p:nvPr/>
        </p:nvSpPr>
        <p:spPr bwMode="auto">
          <a:xfrm>
            <a:off x="1692275" y="4233863"/>
            <a:ext cx="5759450" cy="498475"/>
          </a:xfrm>
          <a:prstGeom prst="roundRect">
            <a:avLst>
              <a:gd name="adj" fmla="val 50000"/>
            </a:avLst>
          </a:prstGeom>
          <a:solidFill>
            <a:srgbClr val="D3BD1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30712 -1.11111E-6 L -4.44444E-6 -1.11111E-6 " pathEditMode="relative" rAng="0" ptsTypes="AA">
                                      <p:cBhvr>
                                        <p:cTn id="6" dur="750" fill="hold"/>
                                        <p:tgtEl>
                                          <p:spTgt spid="9"/>
                                        </p:tgtEl>
                                        <p:attrNameLst>
                                          <p:attrName>ppt_x</p:attrName>
                                          <p:attrName>ppt_y</p:attrName>
                                        </p:attrNameLst>
                                      </p:cBhvr>
                                      <p:rCtr x="-15365" y="0"/>
                                    </p:animMotion>
                                  </p:childTnLst>
                                </p:cTn>
                              </p:par>
                              <p:par>
                                <p:cTn id="7" presetID="42" presetClass="path" presetSubtype="0" accel="50000" decel="50000" fill="hold" nodeType="withEffect">
                                  <p:stCondLst>
                                    <p:cond delay="0"/>
                                  </p:stCondLst>
                                  <p:childTnLst>
                                    <p:animMotion origin="layout" path="M -0.29931 -3.58025E-6 L 1.94444E-6 -3.58025E-6 " pathEditMode="relative" rAng="0" ptsTypes="AA">
                                      <p:cBhvr>
                                        <p:cTn id="8" dur="750" fill="hold"/>
                                        <p:tgtEl>
                                          <p:spTgt spid="10"/>
                                        </p:tgtEl>
                                        <p:attrNameLst>
                                          <p:attrName>ppt_x</p:attrName>
                                          <p:attrName>ppt_y</p:attrName>
                                        </p:attrNameLst>
                                      </p:cBhvr>
                                      <p:rCtr x="14965" y="0"/>
                                    </p:animMotion>
                                  </p:childTnLst>
                                </p:cTn>
                              </p:par>
                              <p:par>
                                <p:cTn id="9" presetID="23" presetClass="entr" presetSubtype="16"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par>
                                <p:cTn id="17" presetID="22" presetClass="entr" presetSubtype="4"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750"/>
                                        <p:tgtEl>
                                          <p:spTgt spid="7"/>
                                        </p:tgtEl>
                                      </p:cBhvr>
                                    </p:animEffect>
                                  </p:childTnLst>
                                </p:cTn>
                              </p:par>
                              <p:par>
                                <p:cTn id="20" presetID="16" presetClass="entr" presetSubtype="42" fill="hold" grpId="0" nodeType="withEffect">
                                  <p:stCondLst>
                                    <p:cond delay="750"/>
                                  </p:stCondLst>
                                  <p:childTnLst>
                                    <p:set>
                                      <p:cBhvr>
                                        <p:cTn id="21" dur="1" fill="hold">
                                          <p:stCondLst>
                                            <p:cond delay="0"/>
                                          </p:stCondLst>
                                        </p:cTn>
                                        <p:tgtEl>
                                          <p:spTgt spid="2"/>
                                        </p:tgtEl>
                                        <p:attrNameLst>
                                          <p:attrName>style.visibility</p:attrName>
                                        </p:attrNameLst>
                                      </p:cBhvr>
                                      <p:to>
                                        <p:strVal val="visible"/>
                                      </p:to>
                                    </p:set>
                                    <p:animEffect transition="in" filter="barn(outHorizontal)">
                                      <p:cBhvr>
                                        <p:cTn id="22" dur="500"/>
                                        <p:tgtEl>
                                          <p:spTgt spid="2"/>
                                        </p:tgtEl>
                                      </p:cBhvr>
                                    </p:animEffect>
                                  </p:childTnLst>
                                </p:cTn>
                              </p:par>
                              <p:par>
                                <p:cTn id="23" presetID="47" presetClass="entr" presetSubtype="0" fill="hold" grpId="0" nodeType="withEffect">
                                  <p:stCondLst>
                                    <p:cond delay="1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125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3923928" y="1437357"/>
            <a:ext cx="0" cy="2795588"/>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bwMode="auto">
          <a:xfrm>
            <a:off x="4367318" y="1170581"/>
            <a:ext cx="3630917" cy="480608"/>
            <a:chOff x="4592097" y="1685230"/>
            <a:chExt cx="3628102" cy="481426"/>
          </a:xfrm>
        </p:grpSpPr>
        <p:grpSp>
          <p:nvGrpSpPr>
            <p:cNvPr id="17" name="组合 16"/>
            <p:cNvGrpSpPr/>
            <p:nvPr/>
          </p:nvGrpSpPr>
          <p:grpSpPr>
            <a:xfrm>
              <a:off x="4592097" y="1685230"/>
              <a:ext cx="296121" cy="286856"/>
              <a:chOff x="5147838" y="627534"/>
              <a:chExt cx="3072695" cy="2953991"/>
            </a:xfrm>
            <a:solidFill>
              <a:srgbClr val="D60000"/>
            </a:solidFill>
          </p:grpSpPr>
          <p:grpSp>
            <p:nvGrpSpPr>
              <p:cNvPr id="21" name="组合 20"/>
              <p:cNvGrpSpPr/>
              <p:nvPr/>
            </p:nvGrpSpPr>
            <p:grpSpPr>
              <a:xfrm>
                <a:off x="5147838" y="627534"/>
                <a:ext cx="3072695" cy="2953991"/>
                <a:chOff x="5148064" y="1562909"/>
                <a:chExt cx="1348988" cy="1296874"/>
              </a:xfrm>
              <a:grpFill/>
            </p:grpSpPr>
            <p:sp>
              <p:nvSpPr>
                <p:cNvPr id="23" name="矩形 22"/>
                <p:cNvSpPr/>
                <p:nvPr/>
              </p:nvSpPr>
              <p:spPr>
                <a:xfrm>
                  <a:off x="6228180" y="1562909"/>
                  <a:ext cx="268872" cy="1296874"/>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矩形 23"/>
                <p:cNvSpPr/>
                <p:nvPr/>
              </p:nvSpPr>
              <p:spPr>
                <a:xfrm>
                  <a:off x="5148064" y="2630565"/>
                  <a:ext cx="1080119" cy="229215"/>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2" name="矩形 21"/>
              <p:cNvSpPr/>
              <p:nvPr/>
            </p:nvSpPr>
            <p:spPr>
              <a:xfrm rot="2791031">
                <a:off x="5345381" y="1844935"/>
                <a:ext cx="2736387" cy="495835"/>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6884" name="TextBox 18"/>
            <p:cNvSpPr txBox="1">
              <a:spLocks noChangeArrowheads="1"/>
            </p:cNvSpPr>
            <p:nvPr/>
          </p:nvSpPr>
          <p:spPr bwMode="auto">
            <a:xfrm>
              <a:off x="4888218" y="1827525"/>
              <a:ext cx="3331981" cy="33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buNone/>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股权设计没有一个固定的参考架构</a:t>
              </a:r>
            </a:p>
          </p:txBody>
        </p:sp>
      </p:grpSp>
      <p:sp>
        <p:nvSpPr>
          <p:cNvPr id="40" name="矩形 39"/>
          <p:cNvSpPr/>
          <p:nvPr/>
        </p:nvSpPr>
        <p:spPr>
          <a:xfrm>
            <a:off x="714490" y="373510"/>
            <a:ext cx="1620957" cy="338554"/>
          </a:xfrm>
          <a:prstGeom prst="rect">
            <a:avLst/>
          </a:prstGeom>
        </p:spPr>
        <p:txBody>
          <a:bodyPr wrap="none">
            <a:spAutoFit/>
          </a:bodyPr>
          <a:lstStyle/>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股权设计的原则</a:t>
            </a:r>
          </a:p>
        </p:txBody>
      </p:sp>
      <p:grpSp>
        <p:nvGrpSpPr>
          <p:cNvPr id="33" name="Group 30"/>
          <p:cNvGrpSpPr/>
          <p:nvPr/>
        </p:nvGrpSpPr>
        <p:grpSpPr>
          <a:xfrm>
            <a:off x="733614" y="1352425"/>
            <a:ext cx="2232522" cy="2953816"/>
            <a:chOff x="3203575" y="1079500"/>
            <a:chExt cx="2736850" cy="3621088"/>
          </a:xfrm>
        </p:grpSpPr>
        <p:sp>
          <p:nvSpPr>
            <p:cNvPr id="34" name="AutoShape 3"/>
            <p:cNvSpPr>
              <a:spLocks noChangeAspect="1" noChangeArrowheads="1" noTextEdit="1"/>
            </p:cNvSpPr>
            <p:nvPr/>
          </p:nvSpPr>
          <p:spPr bwMode="auto">
            <a:xfrm>
              <a:off x="3203575" y="1079500"/>
              <a:ext cx="2736850" cy="36210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8" name="Freeform 5"/>
            <p:cNvSpPr/>
            <p:nvPr/>
          </p:nvSpPr>
          <p:spPr bwMode="auto">
            <a:xfrm>
              <a:off x="4048125" y="3860800"/>
              <a:ext cx="1060450" cy="206375"/>
            </a:xfrm>
            <a:custGeom>
              <a:avLst/>
              <a:gdLst>
                <a:gd name="T0" fmla="*/ 0 w 2356"/>
                <a:gd name="T1" fmla="*/ 230 h 459"/>
                <a:gd name="T2" fmla="*/ 400 w 2356"/>
                <a:gd name="T3" fmla="*/ 459 h 459"/>
                <a:gd name="T4" fmla="*/ 1956 w 2356"/>
                <a:gd name="T5" fmla="*/ 459 h 459"/>
                <a:gd name="T6" fmla="*/ 2356 w 2356"/>
                <a:gd name="T7" fmla="*/ 230 h 459"/>
                <a:gd name="T8" fmla="*/ 1956 w 2356"/>
                <a:gd name="T9" fmla="*/ 0 h 459"/>
                <a:gd name="T10" fmla="*/ 400 w 2356"/>
                <a:gd name="T11" fmla="*/ 0 h 459"/>
                <a:gd name="T12" fmla="*/ 0 w 2356"/>
                <a:gd name="T13" fmla="*/ 230 h 459"/>
              </a:gdLst>
              <a:ahLst/>
              <a:cxnLst>
                <a:cxn ang="0">
                  <a:pos x="T0" y="T1"/>
                </a:cxn>
                <a:cxn ang="0">
                  <a:pos x="T2" y="T3"/>
                </a:cxn>
                <a:cxn ang="0">
                  <a:pos x="T4" y="T5"/>
                </a:cxn>
                <a:cxn ang="0">
                  <a:pos x="T6" y="T7"/>
                </a:cxn>
                <a:cxn ang="0">
                  <a:pos x="T8" y="T9"/>
                </a:cxn>
                <a:cxn ang="0">
                  <a:pos x="T10" y="T11"/>
                </a:cxn>
                <a:cxn ang="0">
                  <a:pos x="T12" y="T13"/>
                </a:cxn>
              </a:cxnLst>
              <a:rect l="0" t="0" r="r" b="b"/>
              <a:pathLst>
                <a:path w="2356" h="459">
                  <a:moveTo>
                    <a:pt x="0" y="230"/>
                  </a:moveTo>
                  <a:cubicBezTo>
                    <a:pt x="0" y="356"/>
                    <a:pt x="180" y="459"/>
                    <a:pt x="400" y="459"/>
                  </a:cubicBezTo>
                  <a:cubicBezTo>
                    <a:pt x="1956" y="459"/>
                    <a:pt x="1956" y="459"/>
                    <a:pt x="1956" y="459"/>
                  </a:cubicBezTo>
                  <a:cubicBezTo>
                    <a:pt x="2176" y="459"/>
                    <a:pt x="2356" y="356"/>
                    <a:pt x="2356" y="230"/>
                  </a:cubicBezTo>
                  <a:cubicBezTo>
                    <a:pt x="2356" y="103"/>
                    <a:pt x="2176" y="0"/>
                    <a:pt x="1956" y="0"/>
                  </a:cubicBezTo>
                  <a:cubicBezTo>
                    <a:pt x="400" y="0"/>
                    <a:pt x="400" y="0"/>
                    <a:pt x="400" y="0"/>
                  </a:cubicBezTo>
                  <a:cubicBezTo>
                    <a:pt x="180" y="0"/>
                    <a:pt x="0" y="103"/>
                    <a:pt x="0" y="230"/>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39" name="Freeform 6"/>
            <p:cNvSpPr/>
            <p:nvPr/>
          </p:nvSpPr>
          <p:spPr bwMode="auto">
            <a:xfrm>
              <a:off x="4084638" y="4111625"/>
              <a:ext cx="977900" cy="207963"/>
            </a:xfrm>
            <a:custGeom>
              <a:avLst/>
              <a:gdLst>
                <a:gd name="T0" fmla="*/ 0 w 2173"/>
                <a:gd name="T1" fmla="*/ 230 h 460"/>
                <a:gd name="T2" fmla="*/ 400 w 2173"/>
                <a:gd name="T3" fmla="*/ 460 h 460"/>
                <a:gd name="T4" fmla="*/ 1773 w 2173"/>
                <a:gd name="T5" fmla="*/ 460 h 460"/>
                <a:gd name="T6" fmla="*/ 2173 w 2173"/>
                <a:gd name="T7" fmla="*/ 230 h 460"/>
                <a:gd name="T8" fmla="*/ 1773 w 2173"/>
                <a:gd name="T9" fmla="*/ 0 h 460"/>
                <a:gd name="T10" fmla="*/ 400 w 2173"/>
                <a:gd name="T11" fmla="*/ 0 h 460"/>
                <a:gd name="T12" fmla="*/ 0 w 2173"/>
                <a:gd name="T13" fmla="*/ 230 h 460"/>
              </a:gdLst>
              <a:ahLst/>
              <a:cxnLst>
                <a:cxn ang="0">
                  <a:pos x="T0" y="T1"/>
                </a:cxn>
                <a:cxn ang="0">
                  <a:pos x="T2" y="T3"/>
                </a:cxn>
                <a:cxn ang="0">
                  <a:pos x="T4" y="T5"/>
                </a:cxn>
                <a:cxn ang="0">
                  <a:pos x="T6" y="T7"/>
                </a:cxn>
                <a:cxn ang="0">
                  <a:pos x="T8" y="T9"/>
                </a:cxn>
                <a:cxn ang="0">
                  <a:pos x="T10" y="T11"/>
                </a:cxn>
                <a:cxn ang="0">
                  <a:pos x="T12" y="T13"/>
                </a:cxn>
              </a:cxnLst>
              <a:rect l="0" t="0" r="r" b="b"/>
              <a:pathLst>
                <a:path w="2173" h="460">
                  <a:moveTo>
                    <a:pt x="0" y="230"/>
                  </a:moveTo>
                  <a:cubicBezTo>
                    <a:pt x="0" y="356"/>
                    <a:pt x="180" y="460"/>
                    <a:pt x="400" y="460"/>
                  </a:cubicBezTo>
                  <a:cubicBezTo>
                    <a:pt x="1773" y="460"/>
                    <a:pt x="1773" y="460"/>
                    <a:pt x="1773" y="460"/>
                  </a:cubicBezTo>
                  <a:cubicBezTo>
                    <a:pt x="1993" y="460"/>
                    <a:pt x="2173" y="356"/>
                    <a:pt x="2173" y="230"/>
                  </a:cubicBezTo>
                  <a:cubicBezTo>
                    <a:pt x="2173" y="103"/>
                    <a:pt x="1993" y="0"/>
                    <a:pt x="1773" y="0"/>
                  </a:cubicBezTo>
                  <a:cubicBezTo>
                    <a:pt x="400" y="0"/>
                    <a:pt x="400" y="0"/>
                    <a:pt x="400" y="0"/>
                  </a:cubicBezTo>
                  <a:cubicBezTo>
                    <a:pt x="180" y="0"/>
                    <a:pt x="0" y="103"/>
                    <a:pt x="0" y="230"/>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41" name="Freeform 7"/>
            <p:cNvSpPr/>
            <p:nvPr/>
          </p:nvSpPr>
          <p:spPr bwMode="auto">
            <a:xfrm>
              <a:off x="4140200" y="4359275"/>
              <a:ext cx="869950" cy="341313"/>
            </a:xfrm>
            <a:custGeom>
              <a:avLst/>
              <a:gdLst>
                <a:gd name="T0" fmla="*/ 0 w 1934"/>
                <a:gd name="T1" fmla="*/ 230 h 759"/>
                <a:gd name="T2" fmla="*/ 244 w 1934"/>
                <a:gd name="T3" fmla="*/ 459 h 759"/>
                <a:gd name="T4" fmla="*/ 488 w 1934"/>
                <a:gd name="T5" fmla="*/ 609 h 759"/>
                <a:gd name="T6" fmla="*/ 888 w 1934"/>
                <a:gd name="T7" fmla="*/ 759 h 759"/>
                <a:gd name="T8" fmla="*/ 1055 w 1934"/>
                <a:gd name="T9" fmla="*/ 759 h 759"/>
                <a:gd name="T10" fmla="*/ 1455 w 1934"/>
                <a:gd name="T11" fmla="*/ 609 h 759"/>
                <a:gd name="T12" fmla="*/ 1695 w 1934"/>
                <a:gd name="T13" fmla="*/ 459 h 759"/>
                <a:gd name="T14" fmla="*/ 1934 w 1934"/>
                <a:gd name="T15" fmla="*/ 230 h 759"/>
                <a:gd name="T16" fmla="*/ 1534 w 1934"/>
                <a:gd name="T17" fmla="*/ 0 h 759"/>
                <a:gd name="T18" fmla="*/ 400 w 1934"/>
                <a:gd name="T19" fmla="*/ 0 h 759"/>
                <a:gd name="T20" fmla="*/ 0 w 1934"/>
                <a:gd name="T21" fmla="*/ 230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4" h="759">
                  <a:moveTo>
                    <a:pt x="0" y="230"/>
                  </a:moveTo>
                  <a:cubicBezTo>
                    <a:pt x="0" y="356"/>
                    <a:pt x="110" y="459"/>
                    <a:pt x="244" y="459"/>
                  </a:cubicBezTo>
                  <a:cubicBezTo>
                    <a:pt x="378" y="459"/>
                    <a:pt x="488" y="527"/>
                    <a:pt x="488" y="609"/>
                  </a:cubicBezTo>
                  <a:cubicBezTo>
                    <a:pt x="488" y="692"/>
                    <a:pt x="668" y="759"/>
                    <a:pt x="888" y="759"/>
                  </a:cubicBezTo>
                  <a:cubicBezTo>
                    <a:pt x="1055" y="759"/>
                    <a:pt x="1055" y="759"/>
                    <a:pt x="1055" y="759"/>
                  </a:cubicBezTo>
                  <a:cubicBezTo>
                    <a:pt x="1275" y="759"/>
                    <a:pt x="1455" y="692"/>
                    <a:pt x="1455" y="609"/>
                  </a:cubicBezTo>
                  <a:cubicBezTo>
                    <a:pt x="1455" y="527"/>
                    <a:pt x="1563" y="459"/>
                    <a:pt x="1695" y="459"/>
                  </a:cubicBezTo>
                  <a:cubicBezTo>
                    <a:pt x="1827" y="459"/>
                    <a:pt x="1934" y="356"/>
                    <a:pt x="1934" y="230"/>
                  </a:cubicBezTo>
                  <a:cubicBezTo>
                    <a:pt x="1934" y="103"/>
                    <a:pt x="1754" y="0"/>
                    <a:pt x="1534" y="0"/>
                  </a:cubicBezTo>
                  <a:cubicBezTo>
                    <a:pt x="400" y="0"/>
                    <a:pt x="400" y="0"/>
                    <a:pt x="400" y="0"/>
                  </a:cubicBezTo>
                  <a:cubicBezTo>
                    <a:pt x="180" y="0"/>
                    <a:pt x="0" y="103"/>
                    <a:pt x="0" y="230"/>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42" name="Freeform 8"/>
            <p:cNvSpPr>
              <a:spLocks noEditPoints="1"/>
            </p:cNvSpPr>
            <p:nvPr/>
          </p:nvSpPr>
          <p:spPr bwMode="auto">
            <a:xfrm>
              <a:off x="3203575" y="1079500"/>
              <a:ext cx="2736850" cy="2720975"/>
            </a:xfrm>
            <a:custGeom>
              <a:avLst/>
              <a:gdLst>
                <a:gd name="T0" fmla="*/ 5844 w 6082"/>
                <a:gd name="T1" fmla="*/ 1855 h 6047"/>
                <a:gd name="T2" fmla="*/ 5193 w 6082"/>
                <a:gd name="T3" fmla="*/ 890 h 6047"/>
                <a:gd name="T4" fmla="*/ 4228 w 6082"/>
                <a:gd name="T5" fmla="*/ 239 h 6047"/>
                <a:gd name="T6" fmla="*/ 3047 w 6082"/>
                <a:gd name="T7" fmla="*/ 0 h 6047"/>
                <a:gd name="T8" fmla="*/ 3035 w 6082"/>
                <a:gd name="T9" fmla="*/ 0 h 6047"/>
                <a:gd name="T10" fmla="*/ 1854 w 6082"/>
                <a:gd name="T11" fmla="*/ 239 h 6047"/>
                <a:gd name="T12" fmla="*/ 889 w 6082"/>
                <a:gd name="T13" fmla="*/ 890 h 6047"/>
                <a:gd name="T14" fmla="*/ 238 w 6082"/>
                <a:gd name="T15" fmla="*/ 1855 h 6047"/>
                <a:gd name="T16" fmla="*/ 0 w 6082"/>
                <a:gd name="T17" fmla="*/ 3037 h 6047"/>
                <a:gd name="T18" fmla="*/ 608 w 6082"/>
                <a:gd name="T19" fmla="*/ 4784 h 6047"/>
                <a:gd name="T20" fmla="*/ 2041 w 6082"/>
                <a:gd name="T21" fmla="*/ 6039 h 6047"/>
                <a:gd name="T22" fmla="*/ 4041 w 6082"/>
                <a:gd name="T23" fmla="*/ 6039 h 6047"/>
                <a:gd name="T24" fmla="*/ 5473 w 6082"/>
                <a:gd name="T25" fmla="*/ 4784 h 6047"/>
                <a:gd name="T26" fmla="*/ 6082 w 6082"/>
                <a:gd name="T27" fmla="*/ 3037 h 6047"/>
                <a:gd name="T28" fmla="*/ 5844 w 6082"/>
                <a:gd name="T29" fmla="*/ 1855 h 6047"/>
                <a:gd name="T30" fmla="*/ 5140 w 6082"/>
                <a:gd name="T31" fmla="*/ 4563 h 6047"/>
                <a:gd name="T32" fmla="*/ 4041 w 6082"/>
                <a:gd name="T33" fmla="*/ 5639 h 6047"/>
                <a:gd name="T34" fmla="*/ 3237 w 6082"/>
                <a:gd name="T35" fmla="*/ 5639 h 6047"/>
                <a:gd name="T36" fmla="*/ 2837 w 6082"/>
                <a:gd name="T37" fmla="*/ 5639 h 6047"/>
                <a:gd name="T38" fmla="*/ 2041 w 6082"/>
                <a:gd name="T39" fmla="*/ 5639 h 6047"/>
                <a:gd name="T40" fmla="*/ 942 w 6082"/>
                <a:gd name="T41" fmla="*/ 4563 h 6047"/>
                <a:gd name="T42" fmla="*/ 400 w 6082"/>
                <a:gd name="T43" fmla="*/ 3037 h 6047"/>
                <a:gd name="T44" fmla="*/ 3033 w 6082"/>
                <a:gd name="T45" fmla="*/ 400 h 6047"/>
                <a:gd name="T46" fmla="*/ 3049 w 6082"/>
                <a:gd name="T47" fmla="*/ 400 h 6047"/>
                <a:gd name="T48" fmla="*/ 5682 w 6082"/>
                <a:gd name="T49" fmla="*/ 3037 h 6047"/>
                <a:gd name="T50" fmla="*/ 5140 w 6082"/>
                <a:gd name="T51" fmla="*/ 4563 h 6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82" h="6047">
                  <a:moveTo>
                    <a:pt x="5844" y="1855"/>
                  </a:moveTo>
                  <a:cubicBezTo>
                    <a:pt x="5691" y="1493"/>
                    <a:pt x="5472" y="1169"/>
                    <a:pt x="5193" y="890"/>
                  </a:cubicBezTo>
                  <a:cubicBezTo>
                    <a:pt x="4914" y="611"/>
                    <a:pt x="4590" y="392"/>
                    <a:pt x="4228" y="239"/>
                  </a:cubicBezTo>
                  <a:cubicBezTo>
                    <a:pt x="3854" y="81"/>
                    <a:pt x="3456" y="1"/>
                    <a:pt x="3047" y="0"/>
                  </a:cubicBezTo>
                  <a:cubicBezTo>
                    <a:pt x="3035" y="0"/>
                    <a:pt x="3035" y="0"/>
                    <a:pt x="3035" y="0"/>
                  </a:cubicBezTo>
                  <a:cubicBezTo>
                    <a:pt x="2626" y="1"/>
                    <a:pt x="2228" y="81"/>
                    <a:pt x="1854" y="239"/>
                  </a:cubicBezTo>
                  <a:cubicBezTo>
                    <a:pt x="1492" y="392"/>
                    <a:pt x="1168" y="611"/>
                    <a:pt x="889" y="890"/>
                  </a:cubicBezTo>
                  <a:cubicBezTo>
                    <a:pt x="610" y="1169"/>
                    <a:pt x="391" y="1493"/>
                    <a:pt x="238" y="1855"/>
                  </a:cubicBezTo>
                  <a:cubicBezTo>
                    <a:pt x="80" y="2230"/>
                    <a:pt x="0" y="2627"/>
                    <a:pt x="0" y="3037"/>
                  </a:cubicBezTo>
                  <a:cubicBezTo>
                    <a:pt x="0" y="3853"/>
                    <a:pt x="584" y="4746"/>
                    <a:pt x="608" y="4784"/>
                  </a:cubicBezTo>
                  <a:cubicBezTo>
                    <a:pt x="721" y="4954"/>
                    <a:pt x="1514" y="6047"/>
                    <a:pt x="2041" y="6039"/>
                  </a:cubicBezTo>
                  <a:cubicBezTo>
                    <a:pt x="4041" y="6039"/>
                    <a:pt x="4041" y="6039"/>
                    <a:pt x="4041" y="6039"/>
                  </a:cubicBezTo>
                  <a:cubicBezTo>
                    <a:pt x="4622" y="5999"/>
                    <a:pt x="5361" y="4954"/>
                    <a:pt x="5473" y="4784"/>
                  </a:cubicBezTo>
                  <a:cubicBezTo>
                    <a:pt x="5498" y="4746"/>
                    <a:pt x="6082" y="3853"/>
                    <a:pt x="6082" y="3037"/>
                  </a:cubicBezTo>
                  <a:cubicBezTo>
                    <a:pt x="6082" y="2627"/>
                    <a:pt x="6002" y="2230"/>
                    <a:pt x="5844" y="1855"/>
                  </a:cubicBezTo>
                  <a:close/>
                  <a:moveTo>
                    <a:pt x="5140" y="4563"/>
                  </a:moveTo>
                  <a:cubicBezTo>
                    <a:pt x="5013" y="4755"/>
                    <a:pt x="4370" y="5639"/>
                    <a:pt x="4041" y="5639"/>
                  </a:cubicBezTo>
                  <a:cubicBezTo>
                    <a:pt x="3237" y="5639"/>
                    <a:pt x="3237" y="5639"/>
                    <a:pt x="3237" y="5639"/>
                  </a:cubicBezTo>
                  <a:cubicBezTo>
                    <a:pt x="2837" y="5639"/>
                    <a:pt x="2837" y="5639"/>
                    <a:pt x="2837" y="5639"/>
                  </a:cubicBezTo>
                  <a:cubicBezTo>
                    <a:pt x="2041" y="5639"/>
                    <a:pt x="2041" y="5639"/>
                    <a:pt x="2041" y="5639"/>
                  </a:cubicBezTo>
                  <a:cubicBezTo>
                    <a:pt x="1718" y="5615"/>
                    <a:pt x="1069" y="4755"/>
                    <a:pt x="942" y="4563"/>
                  </a:cubicBezTo>
                  <a:cubicBezTo>
                    <a:pt x="937" y="4555"/>
                    <a:pt x="400" y="3732"/>
                    <a:pt x="400" y="3037"/>
                  </a:cubicBezTo>
                  <a:cubicBezTo>
                    <a:pt x="400" y="1584"/>
                    <a:pt x="1581" y="402"/>
                    <a:pt x="3033" y="400"/>
                  </a:cubicBezTo>
                  <a:cubicBezTo>
                    <a:pt x="3038" y="401"/>
                    <a:pt x="3044" y="401"/>
                    <a:pt x="3049" y="400"/>
                  </a:cubicBezTo>
                  <a:cubicBezTo>
                    <a:pt x="4501" y="402"/>
                    <a:pt x="5682" y="1584"/>
                    <a:pt x="5682" y="3037"/>
                  </a:cubicBezTo>
                  <a:cubicBezTo>
                    <a:pt x="5682" y="3732"/>
                    <a:pt x="5145" y="4555"/>
                    <a:pt x="5140" y="4563"/>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43" name="Oval 9"/>
            <p:cNvSpPr>
              <a:spLocks noChangeArrowheads="1"/>
            </p:cNvSpPr>
            <p:nvPr/>
          </p:nvSpPr>
          <p:spPr bwMode="auto">
            <a:xfrm>
              <a:off x="4414838" y="2265363"/>
              <a:ext cx="307975" cy="307975"/>
            </a:xfrm>
            <a:prstGeom prst="ellipse">
              <a:avLst/>
            </a:prstGeom>
            <a:solidFill>
              <a:srgbClr val="FFD400"/>
            </a:solidFill>
            <a:ln w="9525">
              <a:noFill/>
              <a:round/>
            </a:ln>
          </p:spPr>
          <p:txBody>
            <a:bodyPr vert="horz" wrap="square" lIns="91440" tIns="45720" rIns="91440" bIns="45720" numCol="1" anchor="t" anchorCtr="0" compatLnSpc="1"/>
            <a:lstStyle/>
            <a:p>
              <a:endParaRPr lang="en-US"/>
            </a:p>
          </p:txBody>
        </p:sp>
        <p:sp>
          <p:nvSpPr>
            <p:cNvPr id="44" name="Freeform 10"/>
            <p:cNvSpPr/>
            <p:nvPr/>
          </p:nvSpPr>
          <p:spPr bwMode="auto">
            <a:xfrm>
              <a:off x="4110038" y="2303463"/>
              <a:ext cx="93663" cy="120650"/>
            </a:xfrm>
            <a:custGeom>
              <a:avLst/>
              <a:gdLst>
                <a:gd name="T0" fmla="*/ 22 w 210"/>
                <a:gd name="T1" fmla="*/ 224 h 268"/>
                <a:gd name="T2" fmla="*/ 182 w 210"/>
                <a:gd name="T3" fmla="*/ 3 h 268"/>
                <a:gd name="T4" fmla="*/ 210 w 210"/>
                <a:gd name="T5" fmla="*/ 1 h 268"/>
                <a:gd name="T6" fmla="*/ 65 w 210"/>
                <a:gd name="T7" fmla="*/ 62 h 268"/>
                <a:gd name="T8" fmla="*/ 29 w 210"/>
                <a:gd name="T9" fmla="*/ 268 h 268"/>
                <a:gd name="T10" fmla="*/ 27 w 210"/>
                <a:gd name="T11" fmla="*/ 252 h 268"/>
                <a:gd name="T12" fmla="*/ 22 w 210"/>
                <a:gd name="T13" fmla="*/ 224 h 268"/>
              </a:gdLst>
              <a:ahLst/>
              <a:cxnLst>
                <a:cxn ang="0">
                  <a:pos x="T0" y="T1"/>
                </a:cxn>
                <a:cxn ang="0">
                  <a:pos x="T2" y="T3"/>
                </a:cxn>
                <a:cxn ang="0">
                  <a:pos x="T4" y="T5"/>
                </a:cxn>
                <a:cxn ang="0">
                  <a:pos x="T6" y="T7"/>
                </a:cxn>
                <a:cxn ang="0">
                  <a:pos x="T8" y="T9"/>
                </a:cxn>
                <a:cxn ang="0">
                  <a:pos x="T10" y="T11"/>
                </a:cxn>
                <a:cxn ang="0">
                  <a:pos x="T12" y="T13"/>
                </a:cxn>
              </a:cxnLst>
              <a:rect l="0" t="0" r="r" b="b"/>
              <a:pathLst>
                <a:path w="210" h="268">
                  <a:moveTo>
                    <a:pt x="22" y="224"/>
                  </a:moveTo>
                  <a:cubicBezTo>
                    <a:pt x="6" y="119"/>
                    <a:pt x="77" y="20"/>
                    <a:pt x="182" y="3"/>
                  </a:cubicBezTo>
                  <a:cubicBezTo>
                    <a:pt x="191" y="2"/>
                    <a:pt x="201" y="1"/>
                    <a:pt x="210" y="1"/>
                  </a:cubicBezTo>
                  <a:cubicBezTo>
                    <a:pt x="157" y="0"/>
                    <a:pt x="104" y="20"/>
                    <a:pt x="65" y="62"/>
                  </a:cubicBezTo>
                  <a:cubicBezTo>
                    <a:pt x="12" y="119"/>
                    <a:pt x="0" y="200"/>
                    <a:pt x="29" y="268"/>
                  </a:cubicBezTo>
                  <a:cubicBezTo>
                    <a:pt x="28" y="262"/>
                    <a:pt x="27" y="257"/>
                    <a:pt x="27" y="252"/>
                  </a:cubicBezTo>
                  <a:cubicBezTo>
                    <a:pt x="24" y="234"/>
                    <a:pt x="22" y="224"/>
                    <a:pt x="22" y="224"/>
                  </a:cubicBezTo>
                  <a:close/>
                </a:path>
              </a:pathLst>
            </a:custGeom>
            <a:solidFill>
              <a:srgbClr val="FFD400"/>
            </a:solidFill>
            <a:ln w="9525">
              <a:noFill/>
              <a:round/>
            </a:ln>
          </p:spPr>
          <p:txBody>
            <a:bodyPr vert="horz" wrap="square" lIns="91440" tIns="45720" rIns="91440" bIns="45720" numCol="1" anchor="t" anchorCtr="0" compatLnSpc="1"/>
            <a:lstStyle/>
            <a:p>
              <a:endParaRPr lang="en-US"/>
            </a:p>
          </p:txBody>
        </p:sp>
        <p:sp>
          <p:nvSpPr>
            <p:cNvPr id="45" name="Freeform 11"/>
            <p:cNvSpPr/>
            <p:nvPr/>
          </p:nvSpPr>
          <p:spPr bwMode="auto">
            <a:xfrm>
              <a:off x="4271963" y="2303463"/>
              <a:ext cx="663575" cy="1004888"/>
            </a:xfrm>
            <a:custGeom>
              <a:avLst/>
              <a:gdLst>
                <a:gd name="T0" fmla="*/ 33 w 1474"/>
                <a:gd name="T1" fmla="*/ 290 h 2237"/>
                <a:gd name="T2" fmla="*/ 21 w 1474"/>
                <a:gd name="T3" fmla="*/ 394 h 2237"/>
                <a:gd name="T4" fmla="*/ 0 w 1474"/>
                <a:gd name="T5" fmla="*/ 636 h 2237"/>
                <a:gd name="T6" fmla="*/ 324 w 1474"/>
                <a:gd name="T7" fmla="*/ 1024 h 2237"/>
                <a:gd name="T8" fmla="*/ 372 w 1474"/>
                <a:gd name="T9" fmla="*/ 1084 h 2237"/>
                <a:gd name="T10" fmla="*/ 377 w 1474"/>
                <a:gd name="T11" fmla="*/ 1090 h 2237"/>
                <a:gd name="T12" fmla="*/ 427 w 1474"/>
                <a:gd name="T13" fmla="*/ 1157 h 2237"/>
                <a:gd name="T14" fmla="*/ 492 w 1474"/>
                <a:gd name="T15" fmla="*/ 1281 h 2237"/>
                <a:gd name="T16" fmla="*/ 497 w 1474"/>
                <a:gd name="T17" fmla="*/ 1295 h 2237"/>
                <a:gd name="T18" fmla="*/ 499 w 1474"/>
                <a:gd name="T19" fmla="*/ 1304 h 2237"/>
                <a:gd name="T20" fmla="*/ 503 w 1474"/>
                <a:gd name="T21" fmla="*/ 1325 h 2237"/>
                <a:gd name="T22" fmla="*/ 516 w 1474"/>
                <a:gd name="T23" fmla="*/ 1481 h 2237"/>
                <a:gd name="T24" fmla="*/ 515 w 1474"/>
                <a:gd name="T25" fmla="*/ 1560 h 2237"/>
                <a:gd name="T26" fmla="*/ 513 w 1474"/>
                <a:gd name="T27" fmla="*/ 1588 h 2237"/>
                <a:gd name="T28" fmla="*/ 513 w 1474"/>
                <a:gd name="T29" fmla="*/ 1593 h 2237"/>
                <a:gd name="T30" fmla="*/ 512 w 1474"/>
                <a:gd name="T31" fmla="*/ 1618 h 2237"/>
                <a:gd name="T32" fmla="*/ 480 w 1474"/>
                <a:gd name="T33" fmla="*/ 2051 h 2237"/>
                <a:gd name="T34" fmla="*/ 660 w 1474"/>
                <a:gd name="T35" fmla="*/ 2237 h 2237"/>
                <a:gd name="T36" fmla="*/ 834 w 1474"/>
                <a:gd name="T37" fmla="*/ 2059 h 2237"/>
                <a:gd name="T38" fmla="*/ 801 w 1474"/>
                <a:gd name="T39" fmla="*/ 1618 h 2237"/>
                <a:gd name="T40" fmla="*/ 799 w 1474"/>
                <a:gd name="T41" fmla="*/ 1593 h 2237"/>
                <a:gd name="T42" fmla="*/ 799 w 1474"/>
                <a:gd name="T43" fmla="*/ 1588 h 2237"/>
                <a:gd name="T44" fmla="*/ 798 w 1474"/>
                <a:gd name="T45" fmla="*/ 1560 h 2237"/>
                <a:gd name="T46" fmla="*/ 797 w 1474"/>
                <a:gd name="T47" fmla="*/ 1481 h 2237"/>
                <a:gd name="T48" fmla="*/ 809 w 1474"/>
                <a:gd name="T49" fmla="*/ 1325 h 2237"/>
                <a:gd name="T50" fmla="*/ 814 w 1474"/>
                <a:gd name="T51" fmla="*/ 1304 h 2237"/>
                <a:gd name="T52" fmla="*/ 816 w 1474"/>
                <a:gd name="T53" fmla="*/ 1295 h 2237"/>
                <a:gd name="T54" fmla="*/ 820 w 1474"/>
                <a:gd name="T55" fmla="*/ 1281 h 2237"/>
                <a:gd name="T56" fmla="*/ 886 w 1474"/>
                <a:gd name="T57" fmla="*/ 1157 h 2237"/>
                <a:gd name="T58" fmla="*/ 936 w 1474"/>
                <a:gd name="T59" fmla="*/ 1090 h 2237"/>
                <a:gd name="T60" fmla="*/ 941 w 1474"/>
                <a:gd name="T61" fmla="*/ 1084 h 2237"/>
                <a:gd name="T62" fmla="*/ 988 w 1474"/>
                <a:gd name="T63" fmla="*/ 1024 h 2237"/>
                <a:gd name="T64" fmla="*/ 1320 w 1474"/>
                <a:gd name="T65" fmla="*/ 628 h 2237"/>
                <a:gd name="T66" fmla="*/ 1300 w 1474"/>
                <a:gd name="T67" fmla="*/ 394 h 2237"/>
                <a:gd name="T68" fmla="*/ 1287 w 1474"/>
                <a:gd name="T69" fmla="*/ 290 h 2237"/>
                <a:gd name="T70" fmla="*/ 1278 w 1474"/>
                <a:gd name="T71" fmla="*/ 165 h 2237"/>
                <a:gd name="T72" fmla="*/ 1283 w 1474"/>
                <a:gd name="T73" fmla="*/ 129 h 2237"/>
                <a:gd name="T74" fmla="*/ 1242 w 1474"/>
                <a:gd name="T75" fmla="*/ 199 h 2237"/>
                <a:gd name="T76" fmla="*/ 1086 w 1474"/>
                <a:gd name="T77" fmla="*/ 442 h 2237"/>
                <a:gd name="T78" fmla="*/ 656 w 1474"/>
                <a:gd name="T79" fmla="*/ 854 h 2237"/>
                <a:gd name="T80" fmla="*/ 137 w 1474"/>
                <a:gd name="T81" fmla="*/ 306 h 2237"/>
                <a:gd name="T82" fmla="*/ 58 w 1474"/>
                <a:gd name="T83" fmla="*/ 177 h 2237"/>
                <a:gd name="T84" fmla="*/ 43 w 1474"/>
                <a:gd name="T85" fmla="*/ 165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74" h="2237">
                  <a:moveTo>
                    <a:pt x="42" y="227"/>
                  </a:moveTo>
                  <a:cubicBezTo>
                    <a:pt x="42" y="227"/>
                    <a:pt x="41" y="237"/>
                    <a:pt x="38" y="256"/>
                  </a:cubicBezTo>
                  <a:cubicBezTo>
                    <a:pt x="37" y="265"/>
                    <a:pt x="35" y="276"/>
                    <a:pt x="33" y="290"/>
                  </a:cubicBezTo>
                  <a:cubicBezTo>
                    <a:pt x="32" y="297"/>
                    <a:pt x="31" y="304"/>
                    <a:pt x="30" y="312"/>
                  </a:cubicBezTo>
                  <a:cubicBezTo>
                    <a:pt x="29" y="319"/>
                    <a:pt x="29" y="328"/>
                    <a:pt x="27" y="336"/>
                  </a:cubicBezTo>
                  <a:cubicBezTo>
                    <a:pt x="25" y="354"/>
                    <a:pt x="23" y="373"/>
                    <a:pt x="21" y="394"/>
                  </a:cubicBezTo>
                  <a:cubicBezTo>
                    <a:pt x="19" y="415"/>
                    <a:pt x="16" y="437"/>
                    <a:pt x="14" y="461"/>
                  </a:cubicBezTo>
                  <a:cubicBezTo>
                    <a:pt x="10" y="510"/>
                    <a:pt x="5" y="564"/>
                    <a:pt x="1" y="624"/>
                  </a:cubicBezTo>
                  <a:cubicBezTo>
                    <a:pt x="0" y="628"/>
                    <a:pt x="0" y="632"/>
                    <a:pt x="0" y="636"/>
                  </a:cubicBezTo>
                  <a:cubicBezTo>
                    <a:pt x="77" y="723"/>
                    <a:pt x="163" y="825"/>
                    <a:pt x="253" y="936"/>
                  </a:cubicBezTo>
                  <a:cubicBezTo>
                    <a:pt x="265" y="950"/>
                    <a:pt x="277" y="965"/>
                    <a:pt x="289" y="980"/>
                  </a:cubicBezTo>
                  <a:cubicBezTo>
                    <a:pt x="301" y="994"/>
                    <a:pt x="312" y="1009"/>
                    <a:pt x="324" y="1024"/>
                  </a:cubicBezTo>
                  <a:cubicBezTo>
                    <a:pt x="336" y="1039"/>
                    <a:pt x="348" y="1054"/>
                    <a:pt x="360" y="1070"/>
                  </a:cubicBezTo>
                  <a:cubicBezTo>
                    <a:pt x="369" y="1081"/>
                    <a:pt x="369" y="1081"/>
                    <a:pt x="369" y="1081"/>
                  </a:cubicBezTo>
                  <a:cubicBezTo>
                    <a:pt x="372" y="1084"/>
                    <a:pt x="372" y="1084"/>
                    <a:pt x="372" y="1084"/>
                  </a:cubicBezTo>
                  <a:cubicBezTo>
                    <a:pt x="375" y="1089"/>
                    <a:pt x="375" y="1089"/>
                    <a:pt x="375" y="1089"/>
                  </a:cubicBezTo>
                  <a:cubicBezTo>
                    <a:pt x="376" y="1089"/>
                    <a:pt x="376" y="1089"/>
                    <a:pt x="376" y="1089"/>
                  </a:cubicBezTo>
                  <a:cubicBezTo>
                    <a:pt x="377" y="1090"/>
                    <a:pt x="377" y="1090"/>
                    <a:pt x="377" y="1090"/>
                  </a:cubicBezTo>
                  <a:cubicBezTo>
                    <a:pt x="380" y="1095"/>
                    <a:pt x="380" y="1095"/>
                    <a:pt x="380" y="1095"/>
                  </a:cubicBezTo>
                  <a:cubicBezTo>
                    <a:pt x="386" y="1101"/>
                    <a:pt x="391" y="1108"/>
                    <a:pt x="396" y="1115"/>
                  </a:cubicBezTo>
                  <a:cubicBezTo>
                    <a:pt x="407" y="1128"/>
                    <a:pt x="417" y="1143"/>
                    <a:pt x="427" y="1157"/>
                  </a:cubicBezTo>
                  <a:cubicBezTo>
                    <a:pt x="437" y="1171"/>
                    <a:pt x="446" y="1186"/>
                    <a:pt x="455" y="1200"/>
                  </a:cubicBezTo>
                  <a:cubicBezTo>
                    <a:pt x="463" y="1215"/>
                    <a:pt x="471" y="1229"/>
                    <a:pt x="477" y="1243"/>
                  </a:cubicBezTo>
                  <a:cubicBezTo>
                    <a:pt x="484" y="1257"/>
                    <a:pt x="489" y="1270"/>
                    <a:pt x="492" y="1281"/>
                  </a:cubicBezTo>
                  <a:cubicBezTo>
                    <a:pt x="495" y="1290"/>
                    <a:pt x="495" y="1290"/>
                    <a:pt x="495" y="1290"/>
                  </a:cubicBezTo>
                  <a:cubicBezTo>
                    <a:pt x="496" y="1294"/>
                    <a:pt x="496" y="1294"/>
                    <a:pt x="496" y="1294"/>
                  </a:cubicBezTo>
                  <a:cubicBezTo>
                    <a:pt x="497" y="1295"/>
                    <a:pt x="497" y="1295"/>
                    <a:pt x="497" y="1295"/>
                  </a:cubicBezTo>
                  <a:cubicBezTo>
                    <a:pt x="497" y="1295"/>
                    <a:pt x="497" y="1295"/>
                    <a:pt x="497" y="1295"/>
                  </a:cubicBezTo>
                  <a:cubicBezTo>
                    <a:pt x="497" y="1296"/>
                    <a:pt x="497" y="1296"/>
                    <a:pt x="497" y="1296"/>
                  </a:cubicBezTo>
                  <a:cubicBezTo>
                    <a:pt x="499" y="1304"/>
                    <a:pt x="499" y="1304"/>
                    <a:pt x="499" y="1304"/>
                  </a:cubicBezTo>
                  <a:cubicBezTo>
                    <a:pt x="500" y="1309"/>
                    <a:pt x="500" y="1309"/>
                    <a:pt x="500" y="1309"/>
                  </a:cubicBezTo>
                  <a:cubicBezTo>
                    <a:pt x="501" y="1314"/>
                    <a:pt x="501" y="1314"/>
                    <a:pt x="501" y="1314"/>
                  </a:cubicBezTo>
                  <a:cubicBezTo>
                    <a:pt x="502" y="1318"/>
                    <a:pt x="503" y="1322"/>
                    <a:pt x="503" y="1325"/>
                  </a:cubicBezTo>
                  <a:cubicBezTo>
                    <a:pt x="506" y="1341"/>
                    <a:pt x="508" y="1357"/>
                    <a:pt x="510" y="1374"/>
                  </a:cubicBezTo>
                  <a:cubicBezTo>
                    <a:pt x="512" y="1392"/>
                    <a:pt x="513" y="1409"/>
                    <a:pt x="514" y="1427"/>
                  </a:cubicBezTo>
                  <a:cubicBezTo>
                    <a:pt x="515" y="1445"/>
                    <a:pt x="516" y="1463"/>
                    <a:pt x="516" y="1481"/>
                  </a:cubicBezTo>
                  <a:cubicBezTo>
                    <a:pt x="516" y="1499"/>
                    <a:pt x="516" y="1517"/>
                    <a:pt x="516" y="1535"/>
                  </a:cubicBezTo>
                  <a:cubicBezTo>
                    <a:pt x="515" y="1542"/>
                    <a:pt x="515" y="1549"/>
                    <a:pt x="515" y="1556"/>
                  </a:cubicBezTo>
                  <a:cubicBezTo>
                    <a:pt x="515" y="1557"/>
                    <a:pt x="515" y="1558"/>
                    <a:pt x="515" y="1560"/>
                  </a:cubicBezTo>
                  <a:cubicBezTo>
                    <a:pt x="515" y="1565"/>
                    <a:pt x="514" y="1570"/>
                    <a:pt x="514" y="1575"/>
                  </a:cubicBezTo>
                  <a:cubicBezTo>
                    <a:pt x="514" y="1578"/>
                    <a:pt x="514" y="1581"/>
                    <a:pt x="514" y="1584"/>
                  </a:cubicBezTo>
                  <a:cubicBezTo>
                    <a:pt x="514" y="1585"/>
                    <a:pt x="514" y="1587"/>
                    <a:pt x="513" y="1588"/>
                  </a:cubicBezTo>
                  <a:cubicBezTo>
                    <a:pt x="513" y="1586"/>
                    <a:pt x="513" y="1591"/>
                    <a:pt x="513" y="1591"/>
                  </a:cubicBezTo>
                  <a:cubicBezTo>
                    <a:pt x="513" y="1592"/>
                    <a:pt x="513" y="1592"/>
                    <a:pt x="513" y="1592"/>
                  </a:cubicBezTo>
                  <a:cubicBezTo>
                    <a:pt x="513" y="1593"/>
                    <a:pt x="513" y="1593"/>
                    <a:pt x="513" y="1593"/>
                  </a:cubicBezTo>
                  <a:cubicBezTo>
                    <a:pt x="513" y="1597"/>
                    <a:pt x="513" y="1597"/>
                    <a:pt x="513" y="1597"/>
                  </a:cubicBezTo>
                  <a:cubicBezTo>
                    <a:pt x="513" y="1604"/>
                    <a:pt x="513" y="1604"/>
                    <a:pt x="513" y="1604"/>
                  </a:cubicBezTo>
                  <a:cubicBezTo>
                    <a:pt x="512" y="1609"/>
                    <a:pt x="512" y="1614"/>
                    <a:pt x="512" y="1618"/>
                  </a:cubicBezTo>
                  <a:cubicBezTo>
                    <a:pt x="511" y="1628"/>
                    <a:pt x="511" y="1637"/>
                    <a:pt x="510" y="1647"/>
                  </a:cubicBezTo>
                  <a:cubicBezTo>
                    <a:pt x="509" y="1666"/>
                    <a:pt x="508" y="1684"/>
                    <a:pt x="507" y="1703"/>
                  </a:cubicBezTo>
                  <a:cubicBezTo>
                    <a:pt x="500" y="1828"/>
                    <a:pt x="490" y="1946"/>
                    <a:pt x="480" y="2051"/>
                  </a:cubicBezTo>
                  <a:cubicBezTo>
                    <a:pt x="494" y="2066"/>
                    <a:pt x="508" y="2081"/>
                    <a:pt x="522" y="2096"/>
                  </a:cubicBezTo>
                  <a:cubicBezTo>
                    <a:pt x="563" y="2139"/>
                    <a:pt x="602" y="2178"/>
                    <a:pt x="636" y="2213"/>
                  </a:cubicBezTo>
                  <a:cubicBezTo>
                    <a:pt x="644" y="2221"/>
                    <a:pt x="652" y="2229"/>
                    <a:pt x="660" y="2237"/>
                  </a:cubicBezTo>
                  <a:cubicBezTo>
                    <a:pt x="668" y="2229"/>
                    <a:pt x="676" y="2221"/>
                    <a:pt x="684" y="2213"/>
                  </a:cubicBezTo>
                  <a:cubicBezTo>
                    <a:pt x="719" y="2178"/>
                    <a:pt x="757" y="2139"/>
                    <a:pt x="799" y="2096"/>
                  </a:cubicBezTo>
                  <a:cubicBezTo>
                    <a:pt x="810" y="2084"/>
                    <a:pt x="822" y="2071"/>
                    <a:pt x="834" y="2059"/>
                  </a:cubicBezTo>
                  <a:cubicBezTo>
                    <a:pt x="823" y="1952"/>
                    <a:pt x="813" y="1831"/>
                    <a:pt x="805" y="1703"/>
                  </a:cubicBezTo>
                  <a:cubicBezTo>
                    <a:pt x="804" y="1684"/>
                    <a:pt x="803" y="1666"/>
                    <a:pt x="802" y="1647"/>
                  </a:cubicBezTo>
                  <a:cubicBezTo>
                    <a:pt x="802" y="1637"/>
                    <a:pt x="801" y="1628"/>
                    <a:pt x="801" y="1618"/>
                  </a:cubicBezTo>
                  <a:cubicBezTo>
                    <a:pt x="800" y="1614"/>
                    <a:pt x="800" y="1609"/>
                    <a:pt x="800" y="1604"/>
                  </a:cubicBezTo>
                  <a:cubicBezTo>
                    <a:pt x="800" y="1597"/>
                    <a:pt x="800" y="1597"/>
                    <a:pt x="800" y="1597"/>
                  </a:cubicBezTo>
                  <a:cubicBezTo>
                    <a:pt x="799" y="1593"/>
                    <a:pt x="799" y="1593"/>
                    <a:pt x="799" y="1593"/>
                  </a:cubicBezTo>
                  <a:cubicBezTo>
                    <a:pt x="799" y="1592"/>
                    <a:pt x="799" y="1592"/>
                    <a:pt x="799" y="1592"/>
                  </a:cubicBezTo>
                  <a:cubicBezTo>
                    <a:pt x="799" y="1591"/>
                    <a:pt x="799" y="1591"/>
                    <a:pt x="799" y="1591"/>
                  </a:cubicBezTo>
                  <a:cubicBezTo>
                    <a:pt x="799" y="1591"/>
                    <a:pt x="799" y="1586"/>
                    <a:pt x="799" y="1588"/>
                  </a:cubicBezTo>
                  <a:cubicBezTo>
                    <a:pt x="799" y="1587"/>
                    <a:pt x="799" y="1585"/>
                    <a:pt x="799" y="1584"/>
                  </a:cubicBezTo>
                  <a:cubicBezTo>
                    <a:pt x="799" y="1581"/>
                    <a:pt x="799" y="1578"/>
                    <a:pt x="799" y="1575"/>
                  </a:cubicBezTo>
                  <a:cubicBezTo>
                    <a:pt x="798" y="1570"/>
                    <a:pt x="798" y="1565"/>
                    <a:pt x="798" y="1560"/>
                  </a:cubicBezTo>
                  <a:cubicBezTo>
                    <a:pt x="798" y="1558"/>
                    <a:pt x="798" y="1557"/>
                    <a:pt x="798" y="1555"/>
                  </a:cubicBezTo>
                  <a:cubicBezTo>
                    <a:pt x="797" y="1549"/>
                    <a:pt x="797" y="1542"/>
                    <a:pt x="797" y="1535"/>
                  </a:cubicBezTo>
                  <a:cubicBezTo>
                    <a:pt x="797" y="1517"/>
                    <a:pt x="796" y="1499"/>
                    <a:pt x="797" y="1481"/>
                  </a:cubicBezTo>
                  <a:cubicBezTo>
                    <a:pt x="797" y="1463"/>
                    <a:pt x="797" y="1445"/>
                    <a:pt x="798" y="1427"/>
                  </a:cubicBezTo>
                  <a:cubicBezTo>
                    <a:pt x="799" y="1409"/>
                    <a:pt x="801" y="1392"/>
                    <a:pt x="802" y="1374"/>
                  </a:cubicBezTo>
                  <a:cubicBezTo>
                    <a:pt x="804" y="1357"/>
                    <a:pt x="806" y="1341"/>
                    <a:pt x="809" y="1325"/>
                  </a:cubicBezTo>
                  <a:cubicBezTo>
                    <a:pt x="810" y="1322"/>
                    <a:pt x="811" y="1318"/>
                    <a:pt x="811" y="1314"/>
                  </a:cubicBezTo>
                  <a:cubicBezTo>
                    <a:pt x="813" y="1309"/>
                    <a:pt x="813" y="1309"/>
                    <a:pt x="813" y="1309"/>
                  </a:cubicBezTo>
                  <a:cubicBezTo>
                    <a:pt x="814" y="1304"/>
                    <a:pt x="814" y="1304"/>
                    <a:pt x="814" y="1304"/>
                  </a:cubicBezTo>
                  <a:cubicBezTo>
                    <a:pt x="816" y="1296"/>
                    <a:pt x="816" y="1296"/>
                    <a:pt x="816" y="1296"/>
                  </a:cubicBezTo>
                  <a:cubicBezTo>
                    <a:pt x="816" y="1295"/>
                    <a:pt x="816" y="1295"/>
                    <a:pt x="816" y="1295"/>
                  </a:cubicBezTo>
                  <a:cubicBezTo>
                    <a:pt x="816" y="1295"/>
                    <a:pt x="816" y="1295"/>
                    <a:pt x="816" y="1295"/>
                  </a:cubicBezTo>
                  <a:cubicBezTo>
                    <a:pt x="816" y="1294"/>
                    <a:pt x="816" y="1294"/>
                    <a:pt x="816" y="1294"/>
                  </a:cubicBezTo>
                  <a:cubicBezTo>
                    <a:pt x="817" y="1290"/>
                    <a:pt x="817" y="1290"/>
                    <a:pt x="817" y="1290"/>
                  </a:cubicBezTo>
                  <a:cubicBezTo>
                    <a:pt x="820" y="1281"/>
                    <a:pt x="820" y="1281"/>
                    <a:pt x="820" y="1281"/>
                  </a:cubicBezTo>
                  <a:cubicBezTo>
                    <a:pt x="824" y="1270"/>
                    <a:pt x="829" y="1257"/>
                    <a:pt x="835" y="1243"/>
                  </a:cubicBezTo>
                  <a:cubicBezTo>
                    <a:pt x="842" y="1229"/>
                    <a:pt x="849" y="1215"/>
                    <a:pt x="858" y="1200"/>
                  </a:cubicBezTo>
                  <a:cubicBezTo>
                    <a:pt x="866" y="1186"/>
                    <a:pt x="876" y="1171"/>
                    <a:pt x="886" y="1157"/>
                  </a:cubicBezTo>
                  <a:cubicBezTo>
                    <a:pt x="895" y="1143"/>
                    <a:pt x="906" y="1128"/>
                    <a:pt x="916" y="1115"/>
                  </a:cubicBezTo>
                  <a:cubicBezTo>
                    <a:pt x="922" y="1108"/>
                    <a:pt x="927" y="1101"/>
                    <a:pt x="932" y="1095"/>
                  </a:cubicBezTo>
                  <a:cubicBezTo>
                    <a:pt x="936" y="1090"/>
                    <a:pt x="936" y="1090"/>
                    <a:pt x="936" y="1090"/>
                  </a:cubicBezTo>
                  <a:cubicBezTo>
                    <a:pt x="937" y="1089"/>
                    <a:pt x="937" y="1089"/>
                    <a:pt x="937" y="1089"/>
                  </a:cubicBezTo>
                  <a:cubicBezTo>
                    <a:pt x="937" y="1089"/>
                    <a:pt x="937" y="1089"/>
                    <a:pt x="937" y="1089"/>
                  </a:cubicBezTo>
                  <a:cubicBezTo>
                    <a:pt x="941" y="1084"/>
                    <a:pt x="941" y="1084"/>
                    <a:pt x="941" y="1084"/>
                  </a:cubicBezTo>
                  <a:cubicBezTo>
                    <a:pt x="943" y="1081"/>
                    <a:pt x="943" y="1081"/>
                    <a:pt x="943" y="1081"/>
                  </a:cubicBezTo>
                  <a:cubicBezTo>
                    <a:pt x="952" y="1070"/>
                    <a:pt x="952" y="1070"/>
                    <a:pt x="952" y="1070"/>
                  </a:cubicBezTo>
                  <a:cubicBezTo>
                    <a:pt x="964" y="1054"/>
                    <a:pt x="976" y="1039"/>
                    <a:pt x="988" y="1024"/>
                  </a:cubicBezTo>
                  <a:cubicBezTo>
                    <a:pt x="1000" y="1009"/>
                    <a:pt x="1012" y="994"/>
                    <a:pt x="1024" y="980"/>
                  </a:cubicBezTo>
                  <a:cubicBezTo>
                    <a:pt x="1036" y="965"/>
                    <a:pt x="1047" y="950"/>
                    <a:pt x="1059" y="936"/>
                  </a:cubicBezTo>
                  <a:cubicBezTo>
                    <a:pt x="1152" y="821"/>
                    <a:pt x="1241" y="716"/>
                    <a:pt x="1320" y="628"/>
                  </a:cubicBezTo>
                  <a:cubicBezTo>
                    <a:pt x="1320" y="627"/>
                    <a:pt x="1320" y="625"/>
                    <a:pt x="1320" y="624"/>
                  </a:cubicBezTo>
                  <a:cubicBezTo>
                    <a:pt x="1316" y="564"/>
                    <a:pt x="1311" y="510"/>
                    <a:pt x="1306" y="461"/>
                  </a:cubicBezTo>
                  <a:cubicBezTo>
                    <a:pt x="1304" y="437"/>
                    <a:pt x="1302" y="415"/>
                    <a:pt x="1300" y="394"/>
                  </a:cubicBezTo>
                  <a:cubicBezTo>
                    <a:pt x="1297" y="373"/>
                    <a:pt x="1295" y="354"/>
                    <a:pt x="1293" y="336"/>
                  </a:cubicBezTo>
                  <a:cubicBezTo>
                    <a:pt x="1292" y="328"/>
                    <a:pt x="1291" y="319"/>
                    <a:pt x="1290" y="312"/>
                  </a:cubicBezTo>
                  <a:cubicBezTo>
                    <a:pt x="1289" y="304"/>
                    <a:pt x="1288" y="297"/>
                    <a:pt x="1287" y="290"/>
                  </a:cubicBezTo>
                  <a:cubicBezTo>
                    <a:pt x="1286" y="276"/>
                    <a:pt x="1284" y="265"/>
                    <a:pt x="1283" y="256"/>
                  </a:cubicBezTo>
                  <a:cubicBezTo>
                    <a:pt x="1280" y="237"/>
                    <a:pt x="1278" y="227"/>
                    <a:pt x="1278" y="227"/>
                  </a:cubicBezTo>
                  <a:cubicBezTo>
                    <a:pt x="1275" y="207"/>
                    <a:pt x="1275" y="186"/>
                    <a:pt x="1278" y="165"/>
                  </a:cubicBezTo>
                  <a:cubicBezTo>
                    <a:pt x="1294" y="68"/>
                    <a:pt x="1379" y="0"/>
                    <a:pt x="1474" y="3"/>
                  </a:cubicBezTo>
                  <a:cubicBezTo>
                    <a:pt x="1403" y="0"/>
                    <a:pt x="1333" y="37"/>
                    <a:pt x="1297" y="103"/>
                  </a:cubicBezTo>
                  <a:cubicBezTo>
                    <a:pt x="1297" y="103"/>
                    <a:pt x="1292" y="112"/>
                    <a:pt x="1283" y="129"/>
                  </a:cubicBezTo>
                  <a:cubicBezTo>
                    <a:pt x="1278" y="137"/>
                    <a:pt x="1273" y="147"/>
                    <a:pt x="1266" y="159"/>
                  </a:cubicBezTo>
                  <a:cubicBezTo>
                    <a:pt x="1262" y="164"/>
                    <a:pt x="1259" y="171"/>
                    <a:pt x="1255" y="177"/>
                  </a:cubicBezTo>
                  <a:cubicBezTo>
                    <a:pt x="1251" y="184"/>
                    <a:pt x="1246" y="191"/>
                    <a:pt x="1242" y="199"/>
                  </a:cubicBezTo>
                  <a:cubicBezTo>
                    <a:pt x="1233" y="214"/>
                    <a:pt x="1223" y="230"/>
                    <a:pt x="1212" y="248"/>
                  </a:cubicBezTo>
                  <a:cubicBezTo>
                    <a:pt x="1201" y="266"/>
                    <a:pt x="1188" y="285"/>
                    <a:pt x="1175" y="306"/>
                  </a:cubicBezTo>
                  <a:cubicBezTo>
                    <a:pt x="1149" y="347"/>
                    <a:pt x="1119" y="392"/>
                    <a:pt x="1086" y="442"/>
                  </a:cubicBezTo>
                  <a:cubicBezTo>
                    <a:pt x="1028" y="529"/>
                    <a:pt x="960" y="626"/>
                    <a:pt x="884" y="730"/>
                  </a:cubicBezTo>
                  <a:cubicBezTo>
                    <a:pt x="884" y="729"/>
                    <a:pt x="884" y="729"/>
                    <a:pt x="884" y="729"/>
                  </a:cubicBezTo>
                  <a:cubicBezTo>
                    <a:pt x="884" y="729"/>
                    <a:pt x="792" y="854"/>
                    <a:pt x="656" y="854"/>
                  </a:cubicBezTo>
                  <a:cubicBezTo>
                    <a:pt x="539" y="854"/>
                    <a:pt x="453" y="760"/>
                    <a:pt x="432" y="734"/>
                  </a:cubicBezTo>
                  <a:cubicBezTo>
                    <a:pt x="355" y="629"/>
                    <a:pt x="286" y="530"/>
                    <a:pt x="227" y="442"/>
                  </a:cubicBezTo>
                  <a:cubicBezTo>
                    <a:pt x="193" y="392"/>
                    <a:pt x="164" y="347"/>
                    <a:pt x="137" y="306"/>
                  </a:cubicBezTo>
                  <a:cubicBezTo>
                    <a:pt x="124" y="285"/>
                    <a:pt x="112" y="266"/>
                    <a:pt x="101" y="248"/>
                  </a:cubicBezTo>
                  <a:cubicBezTo>
                    <a:pt x="90" y="230"/>
                    <a:pt x="80" y="214"/>
                    <a:pt x="71" y="199"/>
                  </a:cubicBezTo>
                  <a:cubicBezTo>
                    <a:pt x="66" y="191"/>
                    <a:pt x="62" y="184"/>
                    <a:pt x="58" y="177"/>
                  </a:cubicBezTo>
                  <a:cubicBezTo>
                    <a:pt x="54" y="171"/>
                    <a:pt x="50" y="164"/>
                    <a:pt x="47" y="159"/>
                  </a:cubicBezTo>
                  <a:cubicBezTo>
                    <a:pt x="44" y="153"/>
                    <a:pt x="41" y="148"/>
                    <a:pt x="38" y="143"/>
                  </a:cubicBezTo>
                  <a:cubicBezTo>
                    <a:pt x="40" y="150"/>
                    <a:pt x="41" y="157"/>
                    <a:pt x="43" y="165"/>
                  </a:cubicBezTo>
                  <a:cubicBezTo>
                    <a:pt x="46" y="186"/>
                    <a:pt x="46" y="207"/>
                    <a:pt x="42" y="227"/>
                  </a:cubicBezTo>
                  <a:close/>
                </a:path>
              </a:pathLst>
            </a:custGeom>
            <a:solidFill>
              <a:srgbClr val="FFD400"/>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935538" y="2303463"/>
              <a:ext cx="0"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2" y="0"/>
                    <a:pt x="1" y="0"/>
                    <a:pt x="0" y="0"/>
                  </a:cubicBezTo>
                  <a:close/>
                </a:path>
              </a:pathLst>
            </a:custGeom>
            <a:solidFill>
              <a:srgbClr val="FFD400"/>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3760788" y="2460625"/>
              <a:ext cx="347663" cy="347663"/>
            </a:xfrm>
            <a:custGeom>
              <a:avLst/>
              <a:gdLst>
                <a:gd name="T0" fmla="*/ 594 w 772"/>
                <a:gd name="T1" fmla="*/ 657 h 772"/>
                <a:gd name="T2" fmla="*/ 657 w 772"/>
                <a:gd name="T3" fmla="*/ 178 h 772"/>
                <a:gd name="T4" fmla="*/ 178 w 772"/>
                <a:gd name="T5" fmla="*/ 115 h 772"/>
                <a:gd name="T6" fmla="*/ 115 w 772"/>
                <a:gd name="T7" fmla="*/ 594 h 772"/>
                <a:gd name="T8" fmla="*/ 594 w 772"/>
                <a:gd name="T9" fmla="*/ 657 h 772"/>
              </a:gdLst>
              <a:ahLst/>
              <a:cxnLst>
                <a:cxn ang="0">
                  <a:pos x="T0" y="T1"/>
                </a:cxn>
                <a:cxn ang="0">
                  <a:pos x="T2" y="T3"/>
                </a:cxn>
                <a:cxn ang="0">
                  <a:pos x="T4" y="T5"/>
                </a:cxn>
                <a:cxn ang="0">
                  <a:pos x="T6" y="T7"/>
                </a:cxn>
                <a:cxn ang="0">
                  <a:pos x="T8" y="T9"/>
                </a:cxn>
              </a:cxnLst>
              <a:rect l="0" t="0" r="r" b="b"/>
              <a:pathLst>
                <a:path w="772" h="772">
                  <a:moveTo>
                    <a:pt x="594" y="657"/>
                  </a:moveTo>
                  <a:cubicBezTo>
                    <a:pt x="744" y="542"/>
                    <a:pt x="772" y="328"/>
                    <a:pt x="657" y="178"/>
                  </a:cubicBezTo>
                  <a:cubicBezTo>
                    <a:pt x="542" y="28"/>
                    <a:pt x="328" y="0"/>
                    <a:pt x="178" y="115"/>
                  </a:cubicBezTo>
                  <a:cubicBezTo>
                    <a:pt x="29" y="230"/>
                    <a:pt x="0" y="445"/>
                    <a:pt x="115" y="594"/>
                  </a:cubicBezTo>
                  <a:cubicBezTo>
                    <a:pt x="230" y="744"/>
                    <a:pt x="445" y="772"/>
                    <a:pt x="594" y="657"/>
                  </a:cubicBezTo>
                  <a:close/>
                </a:path>
              </a:pathLst>
            </a:custGeom>
            <a:solidFill>
              <a:srgbClr val="F47721"/>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203700" y="2303463"/>
              <a:ext cx="85725" cy="63500"/>
            </a:xfrm>
            <a:custGeom>
              <a:avLst/>
              <a:gdLst>
                <a:gd name="T0" fmla="*/ 165 w 188"/>
                <a:gd name="T1" fmla="*/ 102 h 142"/>
                <a:gd name="T2" fmla="*/ 180 w 188"/>
                <a:gd name="T3" fmla="*/ 128 h 142"/>
                <a:gd name="T4" fmla="*/ 188 w 188"/>
                <a:gd name="T5" fmla="*/ 142 h 142"/>
                <a:gd name="T6" fmla="*/ 0 w 188"/>
                <a:gd name="T7" fmla="*/ 2 h 142"/>
                <a:gd name="T8" fmla="*/ 127 w 188"/>
                <a:gd name="T9" fmla="*/ 53 h 142"/>
                <a:gd name="T10" fmla="*/ 165 w 188"/>
                <a:gd name="T11" fmla="*/ 102 h 142"/>
              </a:gdLst>
              <a:ahLst/>
              <a:cxnLst>
                <a:cxn ang="0">
                  <a:pos x="T0" y="T1"/>
                </a:cxn>
                <a:cxn ang="0">
                  <a:pos x="T2" y="T3"/>
                </a:cxn>
                <a:cxn ang="0">
                  <a:pos x="T4" y="T5"/>
                </a:cxn>
                <a:cxn ang="0">
                  <a:pos x="T6" y="T7"/>
                </a:cxn>
                <a:cxn ang="0">
                  <a:pos x="T8" y="T9"/>
                </a:cxn>
                <a:cxn ang="0">
                  <a:pos x="T10" y="T11"/>
                </a:cxn>
              </a:cxnLst>
              <a:rect l="0" t="0" r="r" b="b"/>
              <a:pathLst>
                <a:path w="188" h="142">
                  <a:moveTo>
                    <a:pt x="165" y="102"/>
                  </a:moveTo>
                  <a:cubicBezTo>
                    <a:pt x="165" y="102"/>
                    <a:pt x="170" y="111"/>
                    <a:pt x="180" y="128"/>
                  </a:cubicBezTo>
                  <a:cubicBezTo>
                    <a:pt x="182" y="132"/>
                    <a:pt x="185" y="137"/>
                    <a:pt x="188" y="142"/>
                  </a:cubicBezTo>
                  <a:cubicBezTo>
                    <a:pt x="164" y="58"/>
                    <a:pt x="87" y="0"/>
                    <a:pt x="0" y="2"/>
                  </a:cubicBezTo>
                  <a:cubicBezTo>
                    <a:pt x="46" y="3"/>
                    <a:pt x="91" y="20"/>
                    <a:pt x="127" y="53"/>
                  </a:cubicBezTo>
                  <a:cubicBezTo>
                    <a:pt x="143" y="68"/>
                    <a:pt x="156" y="85"/>
                    <a:pt x="165" y="102"/>
                  </a:cubicBezTo>
                  <a:close/>
                </a:path>
              </a:pathLst>
            </a:custGeom>
            <a:solidFill>
              <a:srgbClr val="F47721"/>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3535363" y="2424113"/>
              <a:ext cx="1033463" cy="1141413"/>
            </a:xfrm>
            <a:custGeom>
              <a:avLst/>
              <a:gdLst>
                <a:gd name="T0" fmla="*/ 2203 w 2294"/>
                <a:gd name="T1" fmla="*/ 2514 h 2538"/>
                <a:gd name="T2" fmla="*/ 2051 w 2294"/>
                <a:gd name="T3" fmla="*/ 2237 h 2538"/>
                <a:gd name="T4" fmla="*/ 2070 w 2294"/>
                <a:gd name="T5" fmla="*/ 2128 h 2538"/>
                <a:gd name="T6" fmla="*/ 2114 w 2294"/>
                <a:gd name="T7" fmla="*/ 1781 h 2538"/>
                <a:gd name="T8" fmla="*/ 1826 w 2294"/>
                <a:gd name="T9" fmla="*/ 1459 h 2538"/>
                <a:gd name="T10" fmla="*/ 1810 w 2294"/>
                <a:gd name="T11" fmla="*/ 1440 h 2538"/>
                <a:gd name="T12" fmla="*/ 1806 w 2294"/>
                <a:gd name="T13" fmla="*/ 1436 h 2538"/>
                <a:gd name="T14" fmla="*/ 1788 w 2294"/>
                <a:gd name="T15" fmla="*/ 1415 h 2538"/>
                <a:gd name="T16" fmla="*/ 1739 w 2294"/>
                <a:gd name="T17" fmla="*/ 1353 h 2538"/>
                <a:gd name="T18" fmla="*/ 1654 w 2294"/>
                <a:gd name="T19" fmla="*/ 1222 h 2538"/>
                <a:gd name="T20" fmla="*/ 1644 w 2294"/>
                <a:gd name="T21" fmla="*/ 1202 h 2538"/>
                <a:gd name="T22" fmla="*/ 1641 w 2294"/>
                <a:gd name="T23" fmla="*/ 1193 h 2538"/>
                <a:gd name="T24" fmla="*/ 1636 w 2294"/>
                <a:gd name="T25" fmla="*/ 1180 h 2538"/>
                <a:gd name="T26" fmla="*/ 1612 w 2294"/>
                <a:gd name="T27" fmla="*/ 1042 h 2538"/>
                <a:gd name="T28" fmla="*/ 1611 w 2294"/>
                <a:gd name="T29" fmla="*/ 958 h 2538"/>
                <a:gd name="T30" fmla="*/ 1611 w 2294"/>
                <a:gd name="T31" fmla="*/ 950 h 2538"/>
                <a:gd name="T32" fmla="*/ 1612 w 2294"/>
                <a:gd name="T33" fmla="*/ 874 h 2538"/>
                <a:gd name="T34" fmla="*/ 1634 w 2294"/>
                <a:gd name="T35" fmla="*/ 366 h 2538"/>
                <a:gd name="T36" fmla="*/ 1468 w 2294"/>
                <a:gd name="T37" fmla="*/ 185 h 2538"/>
                <a:gd name="T38" fmla="*/ 1395 w 2294"/>
                <a:gd name="T39" fmla="*/ 110 h 2538"/>
                <a:gd name="T40" fmla="*/ 1303 w 2294"/>
                <a:gd name="T41" fmla="*/ 0 h 2538"/>
                <a:gd name="T42" fmla="*/ 1311 w 2294"/>
                <a:gd name="T43" fmla="*/ 65 h 2538"/>
                <a:gd name="T44" fmla="*/ 1335 w 2294"/>
                <a:gd name="T45" fmla="*/ 353 h 2538"/>
                <a:gd name="T46" fmla="*/ 1246 w 2294"/>
                <a:gd name="T47" fmla="*/ 941 h 2538"/>
                <a:gd name="T48" fmla="*/ 500 w 2294"/>
                <a:gd name="T49" fmla="*/ 823 h 2538"/>
                <a:gd name="T50" fmla="*/ 359 w 2294"/>
                <a:gd name="T51" fmla="*/ 769 h 2538"/>
                <a:gd name="T52" fmla="*/ 280 w 2294"/>
                <a:gd name="T53" fmla="*/ 737 h 2538"/>
                <a:gd name="T54" fmla="*/ 184 w 2294"/>
                <a:gd name="T55" fmla="*/ 1104 h 2538"/>
                <a:gd name="T56" fmla="*/ 268 w 2294"/>
                <a:gd name="T57" fmla="*/ 1114 h 2538"/>
                <a:gd name="T58" fmla="*/ 417 w 2294"/>
                <a:gd name="T59" fmla="*/ 1137 h 2538"/>
                <a:gd name="T60" fmla="*/ 1031 w 2294"/>
                <a:gd name="T61" fmla="*/ 1265 h 2538"/>
                <a:gd name="T62" fmla="*/ 1156 w 2294"/>
                <a:gd name="T63" fmla="*/ 1296 h 2538"/>
                <a:gd name="T64" fmla="*/ 1166 w 2294"/>
                <a:gd name="T65" fmla="*/ 1299 h 2538"/>
                <a:gd name="T66" fmla="*/ 1198 w 2294"/>
                <a:gd name="T67" fmla="*/ 1306 h 2538"/>
                <a:gd name="T68" fmla="*/ 1341 w 2294"/>
                <a:gd name="T69" fmla="*/ 1359 h 2538"/>
                <a:gd name="T70" fmla="*/ 1387 w 2294"/>
                <a:gd name="T71" fmla="*/ 1387 h 2538"/>
                <a:gd name="T72" fmla="*/ 1388 w 2294"/>
                <a:gd name="T73" fmla="*/ 1389 h 2538"/>
                <a:gd name="T74" fmla="*/ 1403 w 2294"/>
                <a:gd name="T75" fmla="*/ 1401 h 2538"/>
                <a:gd name="T76" fmla="*/ 1482 w 2294"/>
                <a:gd name="T77" fmla="*/ 1482 h 2538"/>
                <a:gd name="T78" fmla="*/ 1561 w 2294"/>
                <a:gd name="T79" fmla="*/ 1584 h 2538"/>
                <a:gd name="T80" fmla="*/ 1577 w 2294"/>
                <a:gd name="T81" fmla="*/ 1607 h 2538"/>
                <a:gd name="T82" fmla="*/ 1582 w 2294"/>
                <a:gd name="T83" fmla="*/ 1613 h 2538"/>
                <a:gd name="T84" fmla="*/ 1589 w 2294"/>
                <a:gd name="T85" fmla="*/ 1624 h 2538"/>
                <a:gd name="T86" fmla="*/ 1645 w 2294"/>
                <a:gd name="T87" fmla="*/ 1705 h 2538"/>
                <a:gd name="T88" fmla="*/ 2012 w 2294"/>
                <a:gd name="T89" fmla="*/ 2299 h 2538"/>
                <a:gd name="T90" fmla="*/ 2063 w 2294"/>
                <a:gd name="T91" fmla="*/ 2398 h 2538"/>
                <a:gd name="T92" fmla="*/ 2226 w 2294"/>
                <a:gd name="T93" fmla="*/ 2522 h 2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4" h="2538">
                  <a:moveTo>
                    <a:pt x="2226" y="2522"/>
                  </a:moveTo>
                  <a:cubicBezTo>
                    <a:pt x="2222" y="2521"/>
                    <a:pt x="2218" y="2520"/>
                    <a:pt x="2214" y="2518"/>
                  </a:cubicBezTo>
                  <a:cubicBezTo>
                    <a:pt x="2211" y="2517"/>
                    <a:pt x="2207" y="2516"/>
                    <a:pt x="2203" y="2514"/>
                  </a:cubicBezTo>
                  <a:cubicBezTo>
                    <a:pt x="2128" y="2486"/>
                    <a:pt x="2069" y="2420"/>
                    <a:pt x="2051" y="2336"/>
                  </a:cubicBezTo>
                  <a:cubicBezTo>
                    <a:pt x="2047" y="2315"/>
                    <a:pt x="2046" y="2294"/>
                    <a:pt x="2047" y="2273"/>
                  </a:cubicBezTo>
                  <a:cubicBezTo>
                    <a:pt x="2047" y="2261"/>
                    <a:pt x="2049" y="2249"/>
                    <a:pt x="2051" y="2237"/>
                  </a:cubicBezTo>
                  <a:cubicBezTo>
                    <a:pt x="2051" y="2237"/>
                    <a:pt x="2053" y="2227"/>
                    <a:pt x="2057" y="2208"/>
                  </a:cubicBezTo>
                  <a:cubicBezTo>
                    <a:pt x="2058" y="2199"/>
                    <a:pt x="2060" y="2188"/>
                    <a:pt x="2063" y="2174"/>
                  </a:cubicBezTo>
                  <a:cubicBezTo>
                    <a:pt x="2065" y="2161"/>
                    <a:pt x="2068" y="2145"/>
                    <a:pt x="2070" y="2128"/>
                  </a:cubicBezTo>
                  <a:cubicBezTo>
                    <a:pt x="2076" y="2093"/>
                    <a:pt x="2082" y="2051"/>
                    <a:pt x="2088" y="2002"/>
                  </a:cubicBezTo>
                  <a:cubicBezTo>
                    <a:pt x="2094" y="1954"/>
                    <a:pt x="2101" y="1899"/>
                    <a:pt x="2108" y="1840"/>
                  </a:cubicBezTo>
                  <a:cubicBezTo>
                    <a:pt x="2110" y="1821"/>
                    <a:pt x="2112" y="1801"/>
                    <a:pt x="2114" y="1781"/>
                  </a:cubicBezTo>
                  <a:cubicBezTo>
                    <a:pt x="2042" y="1705"/>
                    <a:pt x="1963" y="1617"/>
                    <a:pt x="1881" y="1524"/>
                  </a:cubicBezTo>
                  <a:cubicBezTo>
                    <a:pt x="1869" y="1510"/>
                    <a:pt x="1857" y="1495"/>
                    <a:pt x="1844" y="1481"/>
                  </a:cubicBezTo>
                  <a:cubicBezTo>
                    <a:pt x="1838" y="1474"/>
                    <a:pt x="1832" y="1467"/>
                    <a:pt x="1826" y="1459"/>
                  </a:cubicBezTo>
                  <a:cubicBezTo>
                    <a:pt x="1817" y="1449"/>
                    <a:pt x="1817" y="1449"/>
                    <a:pt x="1817" y="1449"/>
                  </a:cubicBezTo>
                  <a:cubicBezTo>
                    <a:pt x="1812" y="1443"/>
                    <a:pt x="1812" y="1443"/>
                    <a:pt x="1812" y="1443"/>
                  </a:cubicBezTo>
                  <a:cubicBezTo>
                    <a:pt x="1810" y="1440"/>
                    <a:pt x="1810" y="1440"/>
                    <a:pt x="1810" y="1440"/>
                  </a:cubicBezTo>
                  <a:cubicBezTo>
                    <a:pt x="1808" y="1439"/>
                    <a:pt x="1808" y="1439"/>
                    <a:pt x="1808" y="1439"/>
                  </a:cubicBezTo>
                  <a:cubicBezTo>
                    <a:pt x="1808" y="1438"/>
                    <a:pt x="1808" y="1438"/>
                    <a:pt x="1808" y="1438"/>
                  </a:cubicBezTo>
                  <a:cubicBezTo>
                    <a:pt x="1808" y="1438"/>
                    <a:pt x="1805" y="1435"/>
                    <a:pt x="1806" y="1436"/>
                  </a:cubicBezTo>
                  <a:cubicBezTo>
                    <a:pt x="1805" y="1435"/>
                    <a:pt x="1804" y="1434"/>
                    <a:pt x="1803" y="1433"/>
                  </a:cubicBezTo>
                  <a:cubicBezTo>
                    <a:pt x="1798" y="1426"/>
                    <a:pt x="1798" y="1426"/>
                    <a:pt x="1798" y="1426"/>
                  </a:cubicBezTo>
                  <a:cubicBezTo>
                    <a:pt x="1788" y="1415"/>
                    <a:pt x="1788" y="1415"/>
                    <a:pt x="1788" y="1415"/>
                  </a:cubicBezTo>
                  <a:cubicBezTo>
                    <a:pt x="1787" y="1413"/>
                    <a:pt x="1786" y="1412"/>
                    <a:pt x="1785" y="1411"/>
                  </a:cubicBezTo>
                  <a:cubicBezTo>
                    <a:pt x="1781" y="1406"/>
                    <a:pt x="1777" y="1401"/>
                    <a:pt x="1772" y="1396"/>
                  </a:cubicBezTo>
                  <a:cubicBezTo>
                    <a:pt x="1761" y="1382"/>
                    <a:pt x="1750" y="1367"/>
                    <a:pt x="1739" y="1353"/>
                  </a:cubicBezTo>
                  <a:cubicBezTo>
                    <a:pt x="1728" y="1339"/>
                    <a:pt x="1718" y="1324"/>
                    <a:pt x="1707" y="1309"/>
                  </a:cubicBezTo>
                  <a:cubicBezTo>
                    <a:pt x="1697" y="1294"/>
                    <a:pt x="1688" y="1280"/>
                    <a:pt x="1679" y="1265"/>
                  </a:cubicBezTo>
                  <a:cubicBezTo>
                    <a:pt x="1670" y="1250"/>
                    <a:pt x="1661" y="1236"/>
                    <a:pt x="1654" y="1222"/>
                  </a:cubicBezTo>
                  <a:cubicBezTo>
                    <a:pt x="1652" y="1218"/>
                    <a:pt x="1651" y="1215"/>
                    <a:pt x="1649" y="1212"/>
                  </a:cubicBezTo>
                  <a:cubicBezTo>
                    <a:pt x="1647" y="1207"/>
                    <a:pt x="1647" y="1207"/>
                    <a:pt x="1647" y="1207"/>
                  </a:cubicBezTo>
                  <a:cubicBezTo>
                    <a:pt x="1644" y="1202"/>
                    <a:pt x="1644" y="1202"/>
                    <a:pt x="1644" y="1202"/>
                  </a:cubicBezTo>
                  <a:cubicBezTo>
                    <a:pt x="1641" y="1194"/>
                    <a:pt x="1641" y="1194"/>
                    <a:pt x="1641" y="1194"/>
                  </a:cubicBezTo>
                  <a:cubicBezTo>
                    <a:pt x="1641" y="1194"/>
                    <a:pt x="1641" y="1194"/>
                    <a:pt x="1641" y="1194"/>
                  </a:cubicBezTo>
                  <a:cubicBezTo>
                    <a:pt x="1641" y="1193"/>
                    <a:pt x="1641" y="1193"/>
                    <a:pt x="1641" y="1193"/>
                  </a:cubicBezTo>
                  <a:cubicBezTo>
                    <a:pt x="1640" y="1192"/>
                    <a:pt x="1640" y="1192"/>
                    <a:pt x="1640" y="1192"/>
                  </a:cubicBezTo>
                  <a:cubicBezTo>
                    <a:pt x="1639" y="1189"/>
                    <a:pt x="1639" y="1189"/>
                    <a:pt x="1639" y="1189"/>
                  </a:cubicBezTo>
                  <a:cubicBezTo>
                    <a:pt x="1636" y="1180"/>
                    <a:pt x="1636" y="1180"/>
                    <a:pt x="1636" y="1180"/>
                  </a:cubicBezTo>
                  <a:cubicBezTo>
                    <a:pt x="1632" y="1169"/>
                    <a:pt x="1628" y="1156"/>
                    <a:pt x="1624" y="1141"/>
                  </a:cubicBezTo>
                  <a:cubicBezTo>
                    <a:pt x="1621" y="1126"/>
                    <a:pt x="1619" y="1110"/>
                    <a:pt x="1617" y="1093"/>
                  </a:cubicBezTo>
                  <a:cubicBezTo>
                    <a:pt x="1614" y="1076"/>
                    <a:pt x="1613" y="1059"/>
                    <a:pt x="1612" y="1042"/>
                  </a:cubicBezTo>
                  <a:cubicBezTo>
                    <a:pt x="1611" y="1024"/>
                    <a:pt x="1611" y="1007"/>
                    <a:pt x="1611" y="989"/>
                  </a:cubicBezTo>
                  <a:cubicBezTo>
                    <a:pt x="1611" y="981"/>
                    <a:pt x="1611" y="972"/>
                    <a:pt x="1611" y="964"/>
                  </a:cubicBezTo>
                  <a:cubicBezTo>
                    <a:pt x="1611" y="958"/>
                    <a:pt x="1611" y="958"/>
                    <a:pt x="1611" y="958"/>
                  </a:cubicBezTo>
                  <a:cubicBezTo>
                    <a:pt x="1611" y="957"/>
                    <a:pt x="1611" y="957"/>
                    <a:pt x="1611" y="957"/>
                  </a:cubicBezTo>
                  <a:cubicBezTo>
                    <a:pt x="1611" y="956"/>
                    <a:pt x="1611" y="956"/>
                    <a:pt x="1611" y="956"/>
                  </a:cubicBezTo>
                  <a:cubicBezTo>
                    <a:pt x="1611" y="950"/>
                    <a:pt x="1611" y="950"/>
                    <a:pt x="1611" y="950"/>
                  </a:cubicBezTo>
                  <a:cubicBezTo>
                    <a:pt x="1612" y="946"/>
                    <a:pt x="1612" y="946"/>
                    <a:pt x="1612" y="946"/>
                  </a:cubicBezTo>
                  <a:cubicBezTo>
                    <a:pt x="1612" y="932"/>
                    <a:pt x="1612" y="932"/>
                    <a:pt x="1612" y="932"/>
                  </a:cubicBezTo>
                  <a:cubicBezTo>
                    <a:pt x="1612" y="912"/>
                    <a:pt x="1612" y="893"/>
                    <a:pt x="1612" y="874"/>
                  </a:cubicBezTo>
                  <a:cubicBezTo>
                    <a:pt x="1613" y="855"/>
                    <a:pt x="1613" y="836"/>
                    <a:pt x="1614" y="817"/>
                  </a:cubicBezTo>
                  <a:cubicBezTo>
                    <a:pt x="1614" y="798"/>
                    <a:pt x="1614" y="779"/>
                    <a:pt x="1615" y="761"/>
                  </a:cubicBezTo>
                  <a:cubicBezTo>
                    <a:pt x="1619" y="617"/>
                    <a:pt x="1625" y="482"/>
                    <a:pt x="1634" y="366"/>
                  </a:cubicBezTo>
                  <a:cubicBezTo>
                    <a:pt x="1630" y="362"/>
                    <a:pt x="1627" y="359"/>
                    <a:pt x="1624" y="355"/>
                  </a:cubicBezTo>
                  <a:cubicBezTo>
                    <a:pt x="1584" y="311"/>
                    <a:pt x="1547" y="270"/>
                    <a:pt x="1514" y="235"/>
                  </a:cubicBezTo>
                  <a:cubicBezTo>
                    <a:pt x="1498" y="217"/>
                    <a:pt x="1482" y="200"/>
                    <a:pt x="1468" y="185"/>
                  </a:cubicBezTo>
                  <a:cubicBezTo>
                    <a:pt x="1453" y="170"/>
                    <a:pt x="1440" y="156"/>
                    <a:pt x="1427" y="144"/>
                  </a:cubicBezTo>
                  <a:cubicBezTo>
                    <a:pt x="1421" y="137"/>
                    <a:pt x="1416" y="131"/>
                    <a:pt x="1410" y="126"/>
                  </a:cubicBezTo>
                  <a:cubicBezTo>
                    <a:pt x="1405" y="120"/>
                    <a:pt x="1399" y="115"/>
                    <a:pt x="1395" y="110"/>
                  </a:cubicBezTo>
                  <a:cubicBezTo>
                    <a:pt x="1385" y="101"/>
                    <a:pt x="1377" y="93"/>
                    <a:pt x="1370" y="86"/>
                  </a:cubicBezTo>
                  <a:cubicBezTo>
                    <a:pt x="1357" y="73"/>
                    <a:pt x="1349" y="66"/>
                    <a:pt x="1349" y="66"/>
                  </a:cubicBezTo>
                  <a:cubicBezTo>
                    <a:pt x="1328" y="47"/>
                    <a:pt x="1313" y="24"/>
                    <a:pt x="1303" y="0"/>
                  </a:cubicBezTo>
                  <a:cubicBezTo>
                    <a:pt x="1303" y="5"/>
                    <a:pt x="1304" y="12"/>
                    <a:pt x="1305" y="18"/>
                  </a:cubicBezTo>
                  <a:cubicBezTo>
                    <a:pt x="1306" y="25"/>
                    <a:pt x="1307" y="32"/>
                    <a:pt x="1308" y="40"/>
                  </a:cubicBezTo>
                  <a:cubicBezTo>
                    <a:pt x="1309" y="48"/>
                    <a:pt x="1310" y="56"/>
                    <a:pt x="1311" y="65"/>
                  </a:cubicBezTo>
                  <a:cubicBezTo>
                    <a:pt x="1313" y="82"/>
                    <a:pt x="1314" y="101"/>
                    <a:pt x="1317" y="122"/>
                  </a:cubicBezTo>
                  <a:cubicBezTo>
                    <a:pt x="1319" y="143"/>
                    <a:pt x="1321" y="166"/>
                    <a:pt x="1323" y="190"/>
                  </a:cubicBezTo>
                  <a:cubicBezTo>
                    <a:pt x="1327" y="239"/>
                    <a:pt x="1331" y="293"/>
                    <a:pt x="1335" y="353"/>
                  </a:cubicBezTo>
                  <a:cubicBezTo>
                    <a:pt x="1342" y="457"/>
                    <a:pt x="1347" y="576"/>
                    <a:pt x="1351" y="704"/>
                  </a:cubicBezTo>
                  <a:cubicBezTo>
                    <a:pt x="1350" y="704"/>
                    <a:pt x="1350" y="703"/>
                    <a:pt x="1350" y="703"/>
                  </a:cubicBezTo>
                  <a:cubicBezTo>
                    <a:pt x="1350" y="703"/>
                    <a:pt x="1353" y="858"/>
                    <a:pt x="1246" y="941"/>
                  </a:cubicBezTo>
                  <a:cubicBezTo>
                    <a:pt x="1153" y="1013"/>
                    <a:pt x="1027" y="990"/>
                    <a:pt x="994" y="983"/>
                  </a:cubicBezTo>
                  <a:cubicBezTo>
                    <a:pt x="870" y="947"/>
                    <a:pt x="754" y="910"/>
                    <a:pt x="654" y="876"/>
                  </a:cubicBezTo>
                  <a:cubicBezTo>
                    <a:pt x="597" y="857"/>
                    <a:pt x="546" y="839"/>
                    <a:pt x="500" y="823"/>
                  </a:cubicBezTo>
                  <a:cubicBezTo>
                    <a:pt x="477" y="814"/>
                    <a:pt x="456" y="807"/>
                    <a:pt x="436" y="799"/>
                  </a:cubicBezTo>
                  <a:cubicBezTo>
                    <a:pt x="416" y="792"/>
                    <a:pt x="398" y="785"/>
                    <a:pt x="382" y="778"/>
                  </a:cubicBezTo>
                  <a:cubicBezTo>
                    <a:pt x="374" y="775"/>
                    <a:pt x="366" y="772"/>
                    <a:pt x="359" y="769"/>
                  </a:cubicBezTo>
                  <a:cubicBezTo>
                    <a:pt x="352" y="766"/>
                    <a:pt x="345" y="764"/>
                    <a:pt x="339" y="761"/>
                  </a:cubicBezTo>
                  <a:cubicBezTo>
                    <a:pt x="326" y="756"/>
                    <a:pt x="315" y="752"/>
                    <a:pt x="307" y="748"/>
                  </a:cubicBezTo>
                  <a:cubicBezTo>
                    <a:pt x="289" y="741"/>
                    <a:pt x="280" y="737"/>
                    <a:pt x="280" y="737"/>
                  </a:cubicBezTo>
                  <a:cubicBezTo>
                    <a:pt x="262" y="728"/>
                    <a:pt x="241" y="723"/>
                    <a:pt x="220" y="721"/>
                  </a:cubicBezTo>
                  <a:cubicBezTo>
                    <a:pt x="114" y="711"/>
                    <a:pt x="20" y="789"/>
                    <a:pt x="10" y="894"/>
                  </a:cubicBezTo>
                  <a:cubicBezTo>
                    <a:pt x="0" y="1000"/>
                    <a:pt x="78" y="1094"/>
                    <a:pt x="184" y="1104"/>
                  </a:cubicBezTo>
                  <a:cubicBezTo>
                    <a:pt x="184" y="1104"/>
                    <a:pt x="194" y="1105"/>
                    <a:pt x="212" y="1107"/>
                  </a:cubicBezTo>
                  <a:cubicBezTo>
                    <a:pt x="222" y="1108"/>
                    <a:pt x="233" y="1110"/>
                    <a:pt x="247" y="1111"/>
                  </a:cubicBezTo>
                  <a:cubicBezTo>
                    <a:pt x="253" y="1112"/>
                    <a:pt x="261" y="1113"/>
                    <a:pt x="268" y="1114"/>
                  </a:cubicBezTo>
                  <a:cubicBezTo>
                    <a:pt x="276" y="1115"/>
                    <a:pt x="284" y="1117"/>
                    <a:pt x="293" y="1118"/>
                  </a:cubicBezTo>
                  <a:cubicBezTo>
                    <a:pt x="310" y="1120"/>
                    <a:pt x="329" y="1123"/>
                    <a:pt x="350" y="1126"/>
                  </a:cubicBezTo>
                  <a:cubicBezTo>
                    <a:pt x="371" y="1129"/>
                    <a:pt x="393" y="1133"/>
                    <a:pt x="417" y="1137"/>
                  </a:cubicBezTo>
                  <a:cubicBezTo>
                    <a:pt x="465" y="1145"/>
                    <a:pt x="519" y="1155"/>
                    <a:pt x="578" y="1166"/>
                  </a:cubicBezTo>
                  <a:cubicBezTo>
                    <a:pt x="695" y="1188"/>
                    <a:pt x="831" y="1217"/>
                    <a:pt x="976" y="1252"/>
                  </a:cubicBezTo>
                  <a:cubicBezTo>
                    <a:pt x="994" y="1256"/>
                    <a:pt x="1012" y="1260"/>
                    <a:pt x="1031" y="1265"/>
                  </a:cubicBezTo>
                  <a:cubicBezTo>
                    <a:pt x="1049" y="1269"/>
                    <a:pt x="1068" y="1274"/>
                    <a:pt x="1086" y="1278"/>
                  </a:cubicBezTo>
                  <a:cubicBezTo>
                    <a:pt x="1105" y="1283"/>
                    <a:pt x="1123" y="1288"/>
                    <a:pt x="1142" y="1293"/>
                  </a:cubicBezTo>
                  <a:cubicBezTo>
                    <a:pt x="1156" y="1296"/>
                    <a:pt x="1156" y="1296"/>
                    <a:pt x="1156" y="1296"/>
                  </a:cubicBezTo>
                  <a:cubicBezTo>
                    <a:pt x="1160" y="1297"/>
                    <a:pt x="1160" y="1297"/>
                    <a:pt x="1160" y="1297"/>
                  </a:cubicBezTo>
                  <a:cubicBezTo>
                    <a:pt x="1166" y="1298"/>
                    <a:pt x="1166" y="1298"/>
                    <a:pt x="1166" y="1298"/>
                  </a:cubicBezTo>
                  <a:cubicBezTo>
                    <a:pt x="1166" y="1299"/>
                    <a:pt x="1166" y="1299"/>
                    <a:pt x="1166" y="1299"/>
                  </a:cubicBezTo>
                  <a:cubicBezTo>
                    <a:pt x="1168" y="1299"/>
                    <a:pt x="1168" y="1299"/>
                    <a:pt x="1168" y="1299"/>
                  </a:cubicBezTo>
                  <a:cubicBezTo>
                    <a:pt x="1173" y="1300"/>
                    <a:pt x="1173" y="1300"/>
                    <a:pt x="1173" y="1300"/>
                  </a:cubicBezTo>
                  <a:cubicBezTo>
                    <a:pt x="1181" y="1302"/>
                    <a:pt x="1190" y="1304"/>
                    <a:pt x="1198" y="1306"/>
                  </a:cubicBezTo>
                  <a:cubicBezTo>
                    <a:pt x="1215" y="1311"/>
                    <a:pt x="1232" y="1316"/>
                    <a:pt x="1248" y="1321"/>
                  </a:cubicBezTo>
                  <a:cubicBezTo>
                    <a:pt x="1265" y="1327"/>
                    <a:pt x="1281" y="1332"/>
                    <a:pt x="1297" y="1339"/>
                  </a:cubicBezTo>
                  <a:cubicBezTo>
                    <a:pt x="1312" y="1345"/>
                    <a:pt x="1327" y="1352"/>
                    <a:pt x="1341" y="1359"/>
                  </a:cubicBezTo>
                  <a:cubicBezTo>
                    <a:pt x="1354" y="1366"/>
                    <a:pt x="1366" y="1373"/>
                    <a:pt x="1376" y="1380"/>
                  </a:cubicBezTo>
                  <a:cubicBezTo>
                    <a:pt x="1384" y="1385"/>
                    <a:pt x="1384" y="1385"/>
                    <a:pt x="1384" y="1385"/>
                  </a:cubicBezTo>
                  <a:cubicBezTo>
                    <a:pt x="1387" y="1387"/>
                    <a:pt x="1387" y="1387"/>
                    <a:pt x="1387" y="1387"/>
                  </a:cubicBezTo>
                  <a:cubicBezTo>
                    <a:pt x="1387" y="1388"/>
                    <a:pt x="1387" y="1388"/>
                    <a:pt x="1387" y="1388"/>
                  </a:cubicBezTo>
                  <a:cubicBezTo>
                    <a:pt x="1388" y="1388"/>
                    <a:pt x="1388" y="1388"/>
                    <a:pt x="1388" y="1388"/>
                  </a:cubicBezTo>
                  <a:cubicBezTo>
                    <a:pt x="1388" y="1389"/>
                    <a:pt x="1388" y="1389"/>
                    <a:pt x="1388" y="1389"/>
                  </a:cubicBezTo>
                  <a:cubicBezTo>
                    <a:pt x="1395" y="1394"/>
                    <a:pt x="1395" y="1394"/>
                    <a:pt x="1395" y="1394"/>
                  </a:cubicBezTo>
                  <a:cubicBezTo>
                    <a:pt x="1399" y="1397"/>
                    <a:pt x="1399" y="1397"/>
                    <a:pt x="1399" y="1397"/>
                  </a:cubicBezTo>
                  <a:cubicBezTo>
                    <a:pt x="1403" y="1401"/>
                    <a:pt x="1403" y="1401"/>
                    <a:pt x="1403" y="1401"/>
                  </a:cubicBezTo>
                  <a:cubicBezTo>
                    <a:pt x="1406" y="1403"/>
                    <a:pt x="1409" y="1406"/>
                    <a:pt x="1412" y="1408"/>
                  </a:cubicBezTo>
                  <a:cubicBezTo>
                    <a:pt x="1423" y="1419"/>
                    <a:pt x="1435" y="1430"/>
                    <a:pt x="1447" y="1443"/>
                  </a:cubicBezTo>
                  <a:cubicBezTo>
                    <a:pt x="1459" y="1455"/>
                    <a:pt x="1471" y="1469"/>
                    <a:pt x="1482" y="1482"/>
                  </a:cubicBezTo>
                  <a:cubicBezTo>
                    <a:pt x="1494" y="1496"/>
                    <a:pt x="1505" y="1510"/>
                    <a:pt x="1516" y="1524"/>
                  </a:cubicBezTo>
                  <a:cubicBezTo>
                    <a:pt x="1528" y="1538"/>
                    <a:pt x="1539" y="1553"/>
                    <a:pt x="1549" y="1567"/>
                  </a:cubicBezTo>
                  <a:cubicBezTo>
                    <a:pt x="1553" y="1573"/>
                    <a:pt x="1557" y="1578"/>
                    <a:pt x="1561" y="1584"/>
                  </a:cubicBezTo>
                  <a:cubicBezTo>
                    <a:pt x="1562" y="1585"/>
                    <a:pt x="1563" y="1586"/>
                    <a:pt x="1563" y="1587"/>
                  </a:cubicBezTo>
                  <a:cubicBezTo>
                    <a:pt x="1572" y="1600"/>
                    <a:pt x="1572" y="1600"/>
                    <a:pt x="1572" y="1600"/>
                  </a:cubicBezTo>
                  <a:cubicBezTo>
                    <a:pt x="1577" y="1607"/>
                    <a:pt x="1577" y="1607"/>
                    <a:pt x="1577" y="1607"/>
                  </a:cubicBezTo>
                  <a:cubicBezTo>
                    <a:pt x="1578" y="1608"/>
                    <a:pt x="1579" y="1609"/>
                    <a:pt x="1579" y="1610"/>
                  </a:cubicBezTo>
                  <a:cubicBezTo>
                    <a:pt x="1578" y="1609"/>
                    <a:pt x="1581" y="1613"/>
                    <a:pt x="1581" y="1612"/>
                  </a:cubicBezTo>
                  <a:cubicBezTo>
                    <a:pt x="1582" y="1613"/>
                    <a:pt x="1582" y="1613"/>
                    <a:pt x="1582" y="1613"/>
                  </a:cubicBezTo>
                  <a:cubicBezTo>
                    <a:pt x="1583" y="1615"/>
                    <a:pt x="1583" y="1615"/>
                    <a:pt x="1583" y="1615"/>
                  </a:cubicBezTo>
                  <a:cubicBezTo>
                    <a:pt x="1585" y="1618"/>
                    <a:pt x="1585" y="1618"/>
                    <a:pt x="1585" y="1618"/>
                  </a:cubicBezTo>
                  <a:cubicBezTo>
                    <a:pt x="1589" y="1624"/>
                    <a:pt x="1589" y="1624"/>
                    <a:pt x="1589" y="1624"/>
                  </a:cubicBezTo>
                  <a:cubicBezTo>
                    <a:pt x="1597" y="1635"/>
                    <a:pt x="1597" y="1635"/>
                    <a:pt x="1597" y="1635"/>
                  </a:cubicBezTo>
                  <a:cubicBezTo>
                    <a:pt x="1602" y="1643"/>
                    <a:pt x="1608" y="1651"/>
                    <a:pt x="1613" y="1659"/>
                  </a:cubicBezTo>
                  <a:cubicBezTo>
                    <a:pt x="1624" y="1674"/>
                    <a:pt x="1634" y="1690"/>
                    <a:pt x="1645" y="1705"/>
                  </a:cubicBezTo>
                  <a:cubicBezTo>
                    <a:pt x="1728" y="1829"/>
                    <a:pt x="1803" y="1946"/>
                    <a:pt x="1866" y="2049"/>
                  </a:cubicBezTo>
                  <a:cubicBezTo>
                    <a:pt x="1897" y="2100"/>
                    <a:pt x="1925" y="2147"/>
                    <a:pt x="1950" y="2189"/>
                  </a:cubicBezTo>
                  <a:cubicBezTo>
                    <a:pt x="1974" y="2231"/>
                    <a:pt x="1995" y="2269"/>
                    <a:pt x="2012" y="2299"/>
                  </a:cubicBezTo>
                  <a:cubicBezTo>
                    <a:pt x="2020" y="2315"/>
                    <a:pt x="2028" y="2329"/>
                    <a:pt x="2034" y="2341"/>
                  </a:cubicBezTo>
                  <a:cubicBezTo>
                    <a:pt x="2040" y="2353"/>
                    <a:pt x="2046" y="2363"/>
                    <a:pt x="2050" y="2372"/>
                  </a:cubicBezTo>
                  <a:cubicBezTo>
                    <a:pt x="2059" y="2388"/>
                    <a:pt x="2063" y="2398"/>
                    <a:pt x="2063" y="2398"/>
                  </a:cubicBezTo>
                  <a:cubicBezTo>
                    <a:pt x="2077" y="2426"/>
                    <a:pt x="2098" y="2454"/>
                    <a:pt x="2123" y="2476"/>
                  </a:cubicBezTo>
                  <a:cubicBezTo>
                    <a:pt x="2173" y="2518"/>
                    <a:pt x="2234" y="2538"/>
                    <a:pt x="2294" y="2535"/>
                  </a:cubicBezTo>
                  <a:cubicBezTo>
                    <a:pt x="2271" y="2534"/>
                    <a:pt x="2248" y="2530"/>
                    <a:pt x="2226" y="2522"/>
                  </a:cubicBezTo>
                  <a:cubicBezTo>
                    <a:pt x="2226" y="2522"/>
                    <a:pt x="2226" y="2522"/>
                    <a:pt x="2226" y="2522"/>
                  </a:cubicBezTo>
                  <a:close/>
                </a:path>
              </a:pathLst>
            </a:custGeom>
            <a:solidFill>
              <a:srgbClr val="F47721"/>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11625" y="2303463"/>
              <a:ext cx="180975" cy="285750"/>
            </a:xfrm>
            <a:custGeom>
              <a:avLst/>
              <a:gdLst>
                <a:gd name="T0" fmla="*/ 69 w 400"/>
                <a:gd name="T1" fmla="*/ 333 h 633"/>
                <a:gd name="T2" fmla="*/ 90 w 400"/>
                <a:gd name="T3" fmla="*/ 353 h 633"/>
                <a:gd name="T4" fmla="*/ 115 w 400"/>
                <a:gd name="T5" fmla="*/ 377 h 633"/>
                <a:gd name="T6" fmla="*/ 130 w 400"/>
                <a:gd name="T7" fmla="*/ 393 h 633"/>
                <a:gd name="T8" fmla="*/ 147 w 400"/>
                <a:gd name="T9" fmla="*/ 411 h 633"/>
                <a:gd name="T10" fmla="*/ 188 w 400"/>
                <a:gd name="T11" fmla="*/ 452 h 633"/>
                <a:gd name="T12" fmla="*/ 234 w 400"/>
                <a:gd name="T13" fmla="*/ 502 h 633"/>
                <a:gd name="T14" fmla="*/ 344 w 400"/>
                <a:gd name="T15" fmla="*/ 622 h 633"/>
                <a:gd name="T16" fmla="*/ 354 w 400"/>
                <a:gd name="T17" fmla="*/ 633 h 633"/>
                <a:gd name="T18" fmla="*/ 355 w 400"/>
                <a:gd name="T19" fmla="*/ 621 h 633"/>
                <a:gd name="T20" fmla="*/ 368 w 400"/>
                <a:gd name="T21" fmla="*/ 458 h 633"/>
                <a:gd name="T22" fmla="*/ 375 w 400"/>
                <a:gd name="T23" fmla="*/ 391 h 633"/>
                <a:gd name="T24" fmla="*/ 381 w 400"/>
                <a:gd name="T25" fmla="*/ 333 h 633"/>
                <a:gd name="T26" fmla="*/ 384 w 400"/>
                <a:gd name="T27" fmla="*/ 309 h 633"/>
                <a:gd name="T28" fmla="*/ 387 w 400"/>
                <a:gd name="T29" fmla="*/ 287 h 633"/>
                <a:gd name="T30" fmla="*/ 392 w 400"/>
                <a:gd name="T31" fmla="*/ 253 h 633"/>
                <a:gd name="T32" fmla="*/ 396 w 400"/>
                <a:gd name="T33" fmla="*/ 224 h 633"/>
                <a:gd name="T34" fmla="*/ 397 w 400"/>
                <a:gd name="T35" fmla="*/ 162 h 633"/>
                <a:gd name="T36" fmla="*/ 392 w 400"/>
                <a:gd name="T37" fmla="*/ 140 h 633"/>
                <a:gd name="T38" fmla="*/ 384 w 400"/>
                <a:gd name="T39" fmla="*/ 126 h 633"/>
                <a:gd name="T40" fmla="*/ 369 w 400"/>
                <a:gd name="T41" fmla="*/ 100 h 633"/>
                <a:gd name="T42" fmla="*/ 331 w 400"/>
                <a:gd name="T43" fmla="*/ 51 h 633"/>
                <a:gd name="T44" fmla="*/ 204 w 400"/>
                <a:gd name="T45" fmla="*/ 0 h 633"/>
                <a:gd name="T46" fmla="*/ 176 w 400"/>
                <a:gd name="T47" fmla="*/ 2 h 633"/>
                <a:gd name="T48" fmla="*/ 16 w 400"/>
                <a:gd name="T49" fmla="*/ 223 h 633"/>
                <a:gd name="T50" fmla="*/ 21 w 400"/>
                <a:gd name="T51" fmla="*/ 251 h 633"/>
                <a:gd name="T52" fmla="*/ 23 w 400"/>
                <a:gd name="T53" fmla="*/ 267 h 633"/>
                <a:gd name="T54" fmla="*/ 69 w 400"/>
                <a:gd name="T55" fmla="*/ 3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0" h="633">
                  <a:moveTo>
                    <a:pt x="69" y="333"/>
                  </a:moveTo>
                  <a:cubicBezTo>
                    <a:pt x="69" y="333"/>
                    <a:pt x="77" y="340"/>
                    <a:pt x="90" y="353"/>
                  </a:cubicBezTo>
                  <a:cubicBezTo>
                    <a:pt x="97" y="360"/>
                    <a:pt x="105" y="368"/>
                    <a:pt x="115" y="377"/>
                  </a:cubicBezTo>
                  <a:cubicBezTo>
                    <a:pt x="119" y="382"/>
                    <a:pt x="125" y="387"/>
                    <a:pt x="130" y="393"/>
                  </a:cubicBezTo>
                  <a:cubicBezTo>
                    <a:pt x="136" y="398"/>
                    <a:pt x="141" y="404"/>
                    <a:pt x="147" y="411"/>
                  </a:cubicBezTo>
                  <a:cubicBezTo>
                    <a:pt x="160" y="423"/>
                    <a:pt x="173" y="437"/>
                    <a:pt x="188" y="452"/>
                  </a:cubicBezTo>
                  <a:cubicBezTo>
                    <a:pt x="202" y="467"/>
                    <a:pt x="218" y="484"/>
                    <a:pt x="234" y="502"/>
                  </a:cubicBezTo>
                  <a:cubicBezTo>
                    <a:pt x="267" y="537"/>
                    <a:pt x="304" y="578"/>
                    <a:pt x="344" y="622"/>
                  </a:cubicBezTo>
                  <a:cubicBezTo>
                    <a:pt x="347" y="626"/>
                    <a:pt x="350" y="629"/>
                    <a:pt x="354" y="633"/>
                  </a:cubicBezTo>
                  <a:cubicBezTo>
                    <a:pt x="354" y="629"/>
                    <a:pt x="354" y="625"/>
                    <a:pt x="355" y="621"/>
                  </a:cubicBezTo>
                  <a:cubicBezTo>
                    <a:pt x="359" y="561"/>
                    <a:pt x="364" y="507"/>
                    <a:pt x="368" y="458"/>
                  </a:cubicBezTo>
                  <a:cubicBezTo>
                    <a:pt x="370" y="434"/>
                    <a:pt x="373" y="412"/>
                    <a:pt x="375" y="391"/>
                  </a:cubicBezTo>
                  <a:cubicBezTo>
                    <a:pt x="377" y="370"/>
                    <a:pt x="379" y="351"/>
                    <a:pt x="381" y="333"/>
                  </a:cubicBezTo>
                  <a:cubicBezTo>
                    <a:pt x="383" y="325"/>
                    <a:pt x="383" y="316"/>
                    <a:pt x="384" y="309"/>
                  </a:cubicBezTo>
                  <a:cubicBezTo>
                    <a:pt x="385" y="301"/>
                    <a:pt x="386" y="294"/>
                    <a:pt x="387" y="287"/>
                  </a:cubicBezTo>
                  <a:cubicBezTo>
                    <a:pt x="389" y="273"/>
                    <a:pt x="391" y="262"/>
                    <a:pt x="392" y="253"/>
                  </a:cubicBezTo>
                  <a:cubicBezTo>
                    <a:pt x="395" y="234"/>
                    <a:pt x="396" y="224"/>
                    <a:pt x="396" y="224"/>
                  </a:cubicBezTo>
                  <a:cubicBezTo>
                    <a:pt x="400" y="204"/>
                    <a:pt x="400" y="183"/>
                    <a:pt x="397" y="162"/>
                  </a:cubicBezTo>
                  <a:cubicBezTo>
                    <a:pt x="395" y="154"/>
                    <a:pt x="394" y="147"/>
                    <a:pt x="392" y="140"/>
                  </a:cubicBezTo>
                  <a:cubicBezTo>
                    <a:pt x="389" y="135"/>
                    <a:pt x="386" y="130"/>
                    <a:pt x="384" y="126"/>
                  </a:cubicBezTo>
                  <a:cubicBezTo>
                    <a:pt x="374" y="109"/>
                    <a:pt x="369" y="100"/>
                    <a:pt x="369" y="100"/>
                  </a:cubicBezTo>
                  <a:cubicBezTo>
                    <a:pt x="360" y="83"/>
                    <a:pt x="347" y="66"/>
                    <a:pt x="331" y="51"/>
                  </a:cubicBezTo>
                  <a:cubicBezTo>
                    <a:pt x="295" y="18"/>
                    <a:pt x="250" y="1"/>
                    <a:pt x="204" y="0"/>
                  </a:cubicBezTo>
                  <a:cubicBezTo>
                    <a:pt x="195" y="0"/>
                    <a:pt x="185" y="1"/>
                    <a:pt x="176" y="2"/>
                  </a:cubicBezTo>
                  <a:cubicBezTo>
                    <a:pt x="71" y="19"/>
                    <a:pt x="0" y="118"/>
                    <a:pt x="16" y="223"/>
                  </a:cubicBezTo>
                  <a:cubicBezTo>
                    <a:pt x="16" y="223"/>
                    <a:pt x="18" y="233"/>
                    <a:pt x="21" y="251"/>
                  </a:cubicBezTo>
                  <a:cubicBezTo>
                    <a:pt x="21" y="256"/>
                    <a:pt x="22" y="261"/>
                    <a:pt x="23" y="267"/>
                  </a:cubicBezTo>
                  <a:cubicBezTo>
                    <a:pt x="33" y="291"/>
                    <a:pt x="48" y="314"/>
                    <a:pt x="69" y="333"/>
                  </a:cubicBezTo>
                  <a:close/>
                </a:path>
              </a:pathLst>
            </a:custGeom>
            <a:solidFill>
              <a:srgbClr val="FDB515"/>
            </a:solidFill>
            <a:ln w="9525">
              <a:noFill/>
              <a:round/>
            </a:ln>
          </p:spPr>
          <p:txBody>
            <a:bodyPr vert="horz" wrap="square" lIns="91440" tIns="45720" rIns="91440" bIns="45720" numCol="1" anchor="t" anchorCtr="0" compatLnSpc="1"/>
            <a:lstStyle/>
            <a:p>
              <a:endParaRPr lang="en-US"/>
            </a:p>
          </p:txBody>
        </p:sp>
        <p:sp>
          <p:nvSpPr>
            <p:cNvPr id="51" name="Freeform 17"/>
            <p:cNvSpPr/>
            <p:nvPr/>
          </p:nvSpPr>
          <p:spPr bwMode="auto">
            <a:xfrm>
              <a:off x="4451350" y="3225800"/>
              <a:ext cx="117475" cy="333375"/>
            </a:xfrm>
            <a:custGeom>
              <a:avLst/>
              <a:gdLst>
                <a:gd name="T0" fmla="*/ 88 w 261"/>
                <a:gd name="T1" fmla="*/ 669 h 741"/>
                <a:gd name="T2" fmla="*/ 113 w 261"/>
                <a:gd name="T3" fmla="*/ 325 h 741"/>
                <a:gd name="T4" fmla="*/ 135 w 261"/>
                <a:gd name="T5" fmla="*/ 306 h 741"/>
                <a:gd name="T6" fmla="*/ 161 w 261"/>
                <a:gd name="T7" fmla="*/ 282 h 741"/>
                <a:gd name="T8" fmla="*/ 195 w 261"/>
                <a:gd name="T9" fmla="*/ 250 h 741"/>
                <a:gd name="T10" fmla="*/ 261 w 261"/>
                <a:gd name="T11" fmla="*/ 186 h 741"/>
                <a:gd name="T12" fmla="*/ 237 w 261"/>
                <a:gd name="T13" fmla="*/ 162 h 741"/>
                <a:gd name="T14" fmla="*/ 123 w 261"/>
                <a:gd name="T15" fmla="*/ 45 h 741"/>
                <a:gd name="T16" fmla="*/ 81 w 261"/>
                <a:gd name="T17" fmla="*/ 0 h 741"/>
                <a:gd name="T18" fmla="*/ 75 w 261"/>
                <a:gd name="T19" fmla="*/ 59 h 741"/>
                <a:gd name="T20" fmla="*/ 55 w 261"/>
                <a:gd name="T21" fmla="*/ 221 h 741"/>
                <a:gd name="T22" fmla="*/ 37 w 261"/>
                <a:gd name="T23" fmla="*/ 347 h 741"/>
                <a:gd name="T24" fmla="*/ 30 w 261"/>
                <a:gd name="T25" fmla="*/ 393 h 741"/>
                <a:gd name="T26" fmla="*/ 24 w 261"/>
                <a:gd name="T27" fmla="*/ 427 h 741"/>
                <a:gd name="T28" fmla="*/ 18 w 261"/>
                <a:gd name="T29" fmla="*/ 456 h 741"/>
                <a:gd name="T30" fmla="*/ 14 w 261"/>
                <a:gd name="T31" fmla="*/ 492 h 741"/>
                <a:gd name="T32" fmla="*/ 18 w 261"/>
                <a:gd name="T33" fmla="*/ 555 h 741"/>
                <a:gd name="T34" fmla="*/ 170 w 261"/>
                <a:gd name="T35" fmla="*/ 733 h 741"/>
                <a:gd name="T36" fmla="*/ 181 w 261"/>
                <a:gd name="T37" fmla="*/ 737 h 741"/>
                <a:gd name="T38" fmla="*/ 193 w 261"/>
                <a:gd name="T39" fmla="*/ 741 h 741"/>
                <a:gd name="T40" fmla="*/ 193 w 261"/>
                <a:gd name="T41" fmla="*/ 741 h 741"/>
                <a:gd name="T42" fmla="*/ 88 w 261"/>
                <a:gd name="T43" fmla="*/ 66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 h="741">
                  <a:moveTo>
                    <a:pt x="88" y="669"/>
                  </a:moveTo>
                  <a:cubicBezTo>
                    <a:pt x="0" y="567"/>
                    <a:pt x="11" y="413"/>
                    <a:pt x="113" y="325"/>
                  </a:cubicBezTo>
                  <a:cubicBezTo>
                    <a:pt x="113" y="325"/>
                    <a:pt x="121" y="319"/>
                    <a:pt x="135" y="306"/>
                  </a:cubicBezTo>
                  <a:cubicBezTo>
                    <a:pt x="142" y="300"/>
                    <a:pt x="151" y="292"/>
                    <a:pt x="161" y="282"/>
                  </a:cubicBezTo>
                  <a:cubicBezTo>
                    <a:pt x="171" y="273"/>
                    <a:pt x="182" y="262"/>
                    <a:pt x="195" y="250"/>
                  </a:cubicBezTo>
                  <a:cubicBezTo>
                    <a:pt x="214" y="232"/>
                    <a:pt x="236" y="210"/>
                    <a:pt x="261" y="186"/>
                  </a:cubicBezTo>
                  <a:cubicBezTo>
                    <a:pt x="253" y="178"/>
                    <a:pt x="245" y="170"/>
                    <a:pt x="237" y="162"/>
                  </a:cubicBezTo>
                  <a:cubicBezTo>
                    <a:pt x="203" y="127"/>
                    <a:pt x="164" y="88"/>
                    <a:pt x="123" y="45"/>
                  </a:cubicBezTo>
                  <a:cubicBezTo>
                    <a:pt x="109" y="30"/>
                    <a:pt x="95" y="15"/>
                    <a:pt x="81" y="0"/>
                  </a:cubicBezTo>
                  <a:cubicBezTo>
                    <a:pt x="79" y="20"/>
                    <a:pt x="77" y="40"/>
                    <a:pt x="75" y="59"/>
                  </a:cubicBezTo>
                  <a:cubicBezTo>
                    <a:pt x="68" y="118"/>
                    <a:pt x="61" y="173"/>
                    <a:pt x="55" y="221"/>
                  </a:cubicBezTo>
                  <a:cubicBezTo>
                    <a:pt x="49" y="270"/>
                    <a:pt x="43" y="312"/>
                    <a:pt x="37" y="347"/>
                  </a:cubicBezTo>
                  <a:cubicBezTo>
                    <a:pt x="35" y="364"/>
                    <a:pt x="32" y="380"/>
                    <a:pt x="30" y="393"/>
                  </a:cubicBezTo>
                  <a:cubicBezTo>
                    <a:pt x="27" y="407"/>
                    <a:pt x="25" y="418"/>
                    <a:pt x="24" y="427"/>
                  </a:cubicBezTo>
                  <a:cubicBezTo>
                    <a:pt x="20" y="446"/>
                    <a:pt x="18" y="456"/>
                    <a:pt x="18" y="456"/>
                  </a:cubicBezTo>
                  <a:cubicBezTo>
                    <a:pt x="16" y="468"/>
                    <a:pt x="14" y="480"/>
                    <a:pt x="14" y="492"/>
                  </a:cubicBezTo>
                  <a:cubicBezTo>
                    <a:pt x="13" y="513"/>
                    <a:pt x="14" y="534"/>
                    <a:pt x="18" y="555"/>
                  </a:cubicBezTo>
                  <a:cubicBezTo>
                    <a:pt x="36" y="639"/>
                    <a:pt x="95" y="705"/>
                    <a:pt x="170" y="733"/>
                  </a:cubicBezTo>
                  <a:cubicBezTo>
                    <a:pt x="174" y="735"/>
                    <a:pt x="178" y="736"/>
                    <a:pt x="181" y="737"/>
                  </a:cubicBezTo>
                  <a:cubicBezTo>
                    <a:pt x="185" y="739"/>
                    <a:pt x="189" y="740"/>
                    <a:pt x="193" y="741"/>
                  </a:cubicBezTo>
                  <a:cubicBezTo>
                    <a:pt x="193" y="741"/>
                    <a:pt x="193" y="741"/>
                    <a:pt x="193" y="741"/>
                  </a:cubicBezTo>
                  <a:cubicBezTo>
                    <a:pt x="154" y="727"/>
                    <a:pt x="117" y="703"/>
                    <a:pt x="88" y="669"/>
                  </a:cubicBezTo>
                  <a:close/>
                </a:path>
              </a:pathLst>
            </a:custGeom>
            <a:solidFill>
              <a:srgbClr val="F47721"/>
            </a:solidFill>
            <a:ln w="9525">
              <a:noFill/>
              <a:round/>
            </a:ln>
          </p:spPr>
          <p:txBody>
            <a:bodyPr vert="horz" wrap="square" lIns="91440" tIns="45720" rIns="91440" bIns="45720" numCol="1" anchor="t" anchorCtr="0" compatLnSpc="1"/>
            <a:lstStyle/>
            <a:p>
              <a:endParaRPr lang="en-US"/>
            </a:p>
          </p:txBody>
        </p:sp>
        <p:sp>
          <p:nvSpPr>
            <p:cNvPr id="52" name="Freeform 18"/>
            <p:cNvSpPr/>
            <p:nvPr/>
          </p:nvSpPr>
          <p:spPr bwMode="auto">
            <a:xfrm>
              <a:off x="5029200" y="2460625"/>
              <a:ext cx="346075" cy="347663"/>
            </a:xfrm>
            <a:custGeom>
              <a:avLst/>
              <a:gdLst>
                <a:gd name="T0" fmla="*/ 178 w 772"/>
                <a:gd name="T1" fmla="*/ 657 h 772"/>
                <a:gd name="T2" fmla="*/ 657 w 772"/>
                <a:gd name="T3" fmla="*/ 594 h 772"/>
                <a:gd name="T4" fmla="*/ 594 w 772"/>
                <a:gd name="T5" fmla="*/ 115 h 772"/>
                <a:gd name="T6" fmla="*/ 115 w 772"/>
                <a:gd name="T7" fmla="*/ 178 h 772"/>
                <a:gd name="T8" fmla="*/ 178 w 772"/>
                <a:gd name="T9" fmla="*/ 657 h 772"/>
              </a:gdLst>
              <a:ahLst/>
              <a:cxnLst>
                <a:cxn ang="0">
                  <a:pos x="T0" y="T1"/>
                </a:cxn>
                <a:cxn ang="0">
                  <a:pos x="T2" y="T3"/>
                </a:cxn>
                <a:cxn ang="0">
                  <a:pos x="T4" y="T5"/>
                </a:cxn>
                <a:cxn ang="0">
                  <a:pos x="T6" y="T7"/>
                </a:cxn>
                <a:cxn ang="0">
                  <a:pos x="T8" y="T9"/>
                </a:cxn>
              </a:cxnLst>
              <a:rect l="0" t="0" r="r" b="b"/>
              <a:pathLst>
                <a:path w="772" h="772">
                  <a:moveTo>
                    <a:pt x="178" y="657"/>
                  </a:moveTo>
                  <a:cubicBezTo>
                    <a:pt x="328" y="772"/>
                    <a:pt x="542" y="744"/>
                    <a:pt x="657" y="594"/>
                  </a:cubicBezTo>
                  <a:cubicBezTo>
                    <a:pt x="772" y="445"/>
                    <a:pt x="744" y="230"/>
                    <a:pt x="594" y="115"/>
                  </a:cubicBezTo>
                  <a:cubicBezTo>
                    <a:pt x="445" y="0"/>
                    <a:pt x="230" y="28"/>
                    <a:pt x="115" y="178"/>
                  </a:cubicBezTo>
                  <a:cubicBezTo>
                    <a:pt x="0" y="328"/>
                    <a:pt x="29" y="542"/>
                    <a:pt x="178" y="657"/>
                  </a:cubicBezTo>
                  <a:close/>
                </a:path>
              </a:pathLst>
            </a:custGeom>
            <a:solidFill>
              <a:srgbClr val="27AAE1"/>
            </a:solidFill>
            <a:ln w="9525">
              <a:noFill/>
              <a:round/>
            </a:ln>
          </p:spPr>
          <p:txBody>
            <a:bodyPr vert="horz" wrap="square" lIns="91440" tIns="45720" rIns="91440" bIns="45720" numCol="1" anchor="t" anchorCtr="0" compatLnSpc="1"/>
            <a:lstStyle/>
            <a:p>
              <a:endParaRPr lang="en-US"/>
            </a:p>
          </p:txBody>
        </p:sp>
        <p:sp>
          <p:nvSpPr>
            <p:cNvPr id="53" name="Freeform 19"/>
            <p:cNvSpPr/>
            <p:nvPr/>
          </p:nvSpPr>
          <p:spPr bwMode="auto">
            <a:xfrm>
              <a:off x="4568825" y="2303463"/>
              <a:ext cx="1031875" cy="1262063"/>
            </a:xfrm>
            <a:custGeom>
              <a:avLst/>
              <a:gdLst>
                <a:gd name="T0" fmla="*/ 2014 w 2294"/>
                <a:gd name="T1" fmla="*/ 1004 h 2805"/>
                <a:gd name="T2" fmla="*/ 1936 w 2294"/>
                <a:gd name="T3" fmla="*/ 1036 h 2805"/>
                <a:gd name="T4" fmla="*/ 1795 w 2294"/>
                <a:gd name="T5" fmla="*/ 1090 h 2805"/>
                <a:gd name="T6" fmla="*/ 1049 w 2294"/>
                <a:gd name="T7" fmla="*/ 1208 h 2805"/>
                <a:gd name="T8" fmla="*/ 959 w 2294"/>
                <a:gd name="T9" fmla="*/ 620 h 2805"/>
                <a:gd name="T10" fmla="*/ 984 w 2294"/>
                <a:gd name="T11" fmla="*/ 332 h 2805"/>
                <a:gd name="T12" fmla="*/ 994 w 2294"/>
                <a:gd name="T13" fmla="*/ 251 h 2805"/>
                <a:gd name="T14" fmla="*/ 817 w 2294"/>
                <a:gd name="T15" fmla="*/ 0 h 2805"/>
                <a:gd name="T16" fmla="*/ 937 w 2294"/>
                <a:gd name="T17" fmla="*/ 333 h 2805"/>
                <a:gd name="T18" fmla="*/ 877 w 2294"/>
                <a:gd name="T19" fmla="*/ 393 h 2805"/>
                <a:gd name="T20" fmla="*/ 772 w 2294"/>
                <a:gd name="T21" fmla="*/ 502 h 2805"/>
                <a:gd name="T22" fmla="*/ 680 w 2294"/>
                <a:gd name="T23" fmla="*/ 1028 h 2805"/>
                <a:gd name="T24" fmla="*/ 683 w 2294"/>
                <a:gd name="T25" fmla="*/ 1199 h 2805"/>
                <a:gd name="T26" fmla="*/ 683 w 2294"/>
                <a:gd name="T27" fmla="*/ 1223 h 2805"/>
                <a:gd name="T28" fmla="*/ 683 w 2294"/>
                <a:gd name="T29" fmla="*/ 1231 h 2805"/>
                <a:gd name="T30" fmla="*/ 678 w 2294"/>
                <a:gd name="T31" fmla="*/ 1360 h 2805"/>
                <a:gd name="T32" fmla="*/ 655 w 2294"/>
                <a:gd name="T33" fmla="*/ 1456 h 2805"/>
                <a:gd name="T34" fmla="*/ 654 w 2294"/>
                <a:gd name="T35" fmla="*/ 1461 h 2805"/>
                <a:gd name="T36" fmla="*/ 648 w 2294"/>
                <a:gd name="T37" fmla="*/ 1474 h 2805"/>
                <a:gd name="T38" fmla="*/ 616 w 2294"/>
                <a:gd name="T39" fmla="*/ 1532 h 2805"/>
                <a:gd name="T40" fmla="*/ 522 w 2294"/>
                <a:gd name="T41" fmla="*/ 1663 h 2805"/>
                <a:gd name="T42" fmla="*/ 497 w 2294"/>
                <a:gd name="T43" fmla="*/ 1693 h 2805"/>
                <a:gd name="T44" fmla="*/ 487 w 2294"/>
                <a:gd name="T45" fmla="*/ 1705 h 2805"/>
                <a:gd name="T46" fmla="*/ 483 w 2294"/>
                <a:gd name="T47" fmla="*/ 1710 h 2805"/>
                <a:gd name="T48" fmla="*/ 450 w 2294"/>
                <a:gd name="T49" fmla="*/ 1748 h 2805"/>
                <a:gd name="T50" fmla="*/ 179 w 2294"/>
                <a:gd name="T51" fmla="*/ 2107 h 2805"/>
                <a:gd name="T52" fmla="*/ 224 w 2294"/>
                <a:gd name="T53" fmla="*/ 2441 h 2805"/>
                <a:gd name="T54" fmla="*/ 124 w 2294"/>
                <a:gd name="T55" fmla="*/ 2762 h 2805"/>
                <a:gd name="T56" fmla="*/ 231 w 2294"/>
                <a:gd name="T57" fmla="*/ 2665 h 2805"/>
                <a:gd name="T58" fmla="*/ 283 w 2294"/>
                <a:gd name="T59" fmla="*/ 2566 h 2805"/>
                <a:gd name="T60" fmla="*/ 650 w 2294"/>
                <a:gd name="T61" fmla="*/ 1972 h 2805"/>
                <a:gd name="T62" fmla="*/ 706 w 2294"/>
                <a:gd name="T63" fmla="*/ 1891 h 2805"/>
                <a:gd name="T64" fmla="*/ 713 w 2294"/>
                <a:gd name="T65" fmla="*/ 1880 h 2805"/>
                <a:gd name="T66" fmla="*/ 717 w 2294"/>
                <a:gd name="T67" fmla="*/ 1874 h 2805"/>
                <a:gd name="T68" fmla="*/ 734 w 2294"/>
                <a:gd name="T69" fmla="*/ 1851 h 2805"/>
                <a:gd name="T70" fmla="*/ 812 w 2294"/>
                <a:gd name="T71" fmla="*/ 1749 h 2805"/>
                <a:gd name="T72" fmla="*/ 892 w 2294"/>
                <a:gd name="T73" fmla="*/ 1668 h 2805"/>
                <a:gd name="T74" fmla="*/ 906 w 2294"/>
                <a:gd name="T75" fmla="*/ 1656 h 2805"/>
                <a:gd name="T76" fmla="*/ 908 w 2294"/>
                <a:gd name="T77" fmla="*/ 1654 h 2805"/>
                <a:gd name="T78" fmla="*/ 954 w 2294"/>
                <a:gd name="T79" fmla="*/ 1626 h 2805"/>
                <a:gd name="T80" fmla="*/ 1096 w 2294"/>
                <a:gd name="T81" fmla="*/ 1573 h 2805"/>
                <a:gd name="T82" fmla="*/ 1128 w 2294"/>
                <a:gd name="T83" fmla="*/ 1566 h 2805"/>
                <a:gd name="T84" fmla="*/ 1138 w 2294"/>
                <a:gd name="T85" fmla="*/ 1563 h 2805"/>
                <a:gd name="T86" fmla="*/ 1264 w 2294"/>
                <a:gd name="T87" fmla="*/ 1532 h 2805"/>
                <a:gd name="T88" fmla="*/ 1877 w 2294"/>
                <a:gd name="T89" fmla="*/ 1404 h 2805"/>
                <a:gd name="T90" fmla="*/ 2026 w 2294"/>
                <a:gd name="T91" fmla="*/ 1381 h 2805"/>
                <a:gd name="T92" fmla="*/ 2111 w 2294"/>
                <a:gd name="T93" fmla="*/ 1371 h 2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4" h="2805">
                  <a:moveTo>
                    <a:pt x="2284" y="1161"/>
                  </a:moveTo>
                  <a:cubicBezTo>
                    <a:pt x="2275" y="1056"/>
                    <a:pt x="2181" y="978"/>
                    <a:pt x="2075" y="988"/>
                  </a:cubicBezTo>
                  <a:cubicBezTo>
                    <a:pt x="2054" y="990"/>
                    <a:pt x="2033" y="995"/>
                    <a:pt x="2014" y="1004"/>
                  </a:cubicBezTo>
                  <a:cubicBezTo>
                    <a:pt x="2014" y="1004"/>
                    <a:pt x="2005" y="1008"/>
                    <a:pt x="1988" y="1015"/>
                  </a:cubicBezTo>
                  <a:cubicBezTo>
                    <a:pt x="1979" y="1019"/>
                    <a:pt x="1968" y="1023"/>
                    <a:pt x="1956" y="1028"/>
                  </a:cubicBezTo>
                  <a:cubicBezTo>
                    <a:pt x="1950" y="1031"/>
                    <a:pt x="1943" y="1033"/>
                    <a:pt x="1936" y="1036"/>
                  </a:cubicBezTo>
                  <a:cubicBezTo>
                    <a:pt x="1928" y="1039"/>
                    <a:pt x="1921" y="1042"/>
                    <a:pt x="1912" y="1045"/>
                  </a:cubicBezTo>
                  <a:cubicBezTo>
                    <a:pt x="1896" y="1052"/>
                    <a:pt x="1878" y="1059"/>
                    <a:pt x="1858" y="1066"/>
                  </a:cubicBezTo>
                  <a:cubicBezTo>
                    <a:pt x="1839" y="1074"/>
                    <a:pt x="1817" y="1081"/>
                    <a:pt x="1795" y="1090"/>
                  </a:cubicBezTo>
                  <a:cubicBezTo>
                    <a:pt x="1749" y="1106"/>
                    <a:pt x="1697" y="1124"/>
                    <a:pt x="1641" y="1143"/>
                  </a:cubicBezTo>
                  <a:cubicBezTo>
                    <a:pt x="1540" y="1177"/>
                    <a:pt x="1425" y="1214"/>
                    <a:pt x="1300" y="1250"/>
                  </a:cubicBezTo>
                  <a:cubicBezTo>
                    <a:pt x="1267" y="1257"/>
                    <a:pt x="1142" y="1280"/>
                    <a:pt x="1049" y="1208"/>
                  </a:cubicBezTo>
                  <a:cubicBezTo>
                    <a:pt x="941" y="1125"/>
                    <a:pt x="944" y="970"/>
                    <a:pt x="944" y="970"/>
                  </a:cubicBezTo>
                  <a:cubicBezTo>
                    <a:pt x="944" y="970"/>
                    <a:pt x="944" y="971"/>
                    <a:pt x="944" y="971"/>
                  </a:cubicBezTo>
                  <a:cubicBezTo>
                    <a:pt x="947" y="843"/>
                    <a:pt x="953" y="724"/>
                    <a:pt x="959" y="620"/>
                  </a:cubicBezTo>
                  <a:cubicBezTo>
                    <a:pt x="963" y="560"/>
                    <a:pt x="967" y="506"/>
                    <a:pt x="972" y="457"/>
                  </a:cubicBezTo>
                  <a:cubicBezTo>
                    <a:pt x="974" y="433"/>
                    <a:pt x="976" y="410"/>
                    <a:pt x="978" y="389"/>
                  </a:cubicBezTo>
                  <a:cubicBezTo>
                    <a:pt x="980" y="368"/>
                    <a:pt x="982" y="349"/>
                    <a:pt x="984" y="332"/>
                  </a:cubicBezTo>
                  <a:cubicBezTo>
                    <a:pt x="985" y="323"/>
                    <a:pt x="986" y="315"/>
                    <a:pt x="987" y="307"/>
                  </a:cubicBezTo>
                  <a:cubicBezTo>
                    <a:pt x="988" y="299"/>
                    <a:pt x="989" y="292"/>
                    <a:pt x="989" y="285"/>
                  </a:cubicBezTo>
                  <a:cubicBezTo>
                    <a:pt x="991" y="272"/>
                    <a:pt x="993" y="261"/>
                    <a:pt x="994" y="251"/>
                  </a:cubicBezTo>
                  <a:cubicBezTo>
                    <a:pt x="996" y="233"/>
                    <a:pt x="998" y="223"/>
                    <a:pt x="998" y="223"/>
                  </a:cubicBezTo>
                  <a:cubicBezTo>
                    <a:pt x="1015" y="118"/>
                    <a:pt x="943" y="19"/>
                    <a:pt x="839" y="2"/>
                  </a:cubicBezTo>
                  <a:cubicBezTo>
                    <a:pt x="831" y="1"/>
                    <a:pt x="824" y="0"/>
                    <a:pt x="817" y="0"/>
                  </a:cubicBezTo>
                  <a:cubicBezTo>
                    <a:pt x="844" y="1"/>
                    <a:pt x="872" y="9"/>
                    <a:pt x="898" y="23"/>
                  </a:cubicBezTo>
                  <a:cubicBezTo>
                    <a:pt x="992" y="73"/>
                    <a:pt x="1026" y="190"/>
                    <a:pt x="976" y="284"/>
                  </a:cubicBezTo>
                  <a:cubicBezTo>
                    <a:pt x="966" y="302"/>
                    <a:pt x="952" y="319"/>
                    <a:pt x="937" y="333"/>
                  </a:cubicBezTo>
                  <a:cubicBezTo>
                    <a:pt x="937" y="333"/>
                    <a:pt x="930" y="340"/>
                    <a:pt x="917" y="353"/>
                  </a:cubicBezTo>
                  <a:cubicBezTo>
                    <a:pt x="910" y="360"/>
                    <a:pt x="902" y="368"/>
                    <a:pt x="892" y="377"/>
                  </a:cubicBezTo>
                  <a:cubicBezTo>
                    <a:pt x="887" y="382"/>
                    <a:pt x="882" y="387"/>
                    <a:pt x="877" y="393"/>
                  </a:cubicBezTo>
                  <a:cubicBezTo>
                    <a:pt x="871" y="398"/>
                    <a:pt x="865" y="404"/>
                    <a:pt x="859" y="411"/>
                  </a:cubicBezTo>
                  <a:cubicBezTo>
                    <a:pt x="847" y="423"/>
                    <a:pt x="834" y="437"/>
                    <a:pt x="819" y="452"/>
                  </a:cubicBezTo>
                  <a:cubicBezTo>
                    <a:pt x="804" y="467"/>
                    <a:pt x="789" y="484"/>
                    <a:pt x="772" y="502"/>
                  </a:cubicBezTo>
                  <a:cubicBezTo>
                    <a:pt x="739" y="537"/>
                    <a:pt x="702" y="578"/>
                    <a:pt x="663" y="622"/>
                  </a:cubicBezTo>
                  <a:cubicBezTo>
                    <a:pt x="662" y="623"/>
                    <a:pt x="661" y="624"/>
                    <a:pt x="660" y="625"/>
                  </a:cubicBezTo>
                  <a:cubicBezTo>
                    <a:pt x="669" y="743"/>
                    <a:pt x="676" y="880"/>
                    <a:pt x="680" y="1028"/>
                  </a:cubicBezTo>
                  <a:cubicBezTo>
                    <a:pt x="680" y="1046"/>
                    <a:pt x="681" y="1065"/>
                    <a:pt x="681" y="1084"/>
                  </a:cubicBezTo>
                  <a:cubicBezTo>
                    <a:pt x="681" y="1103"/>
                    <a:pt x="682" y="1122"/>
                    <a:pt x="682" y="1141"/>
                  </a:cubicBezTo>
                  <a:cubicBezTo>
                    <a:pt x="682" y="1160"/>
                    <a:pt x="683" y="1179"/>
                    <a:pt x="683" y="1199"/>
                  </a:cubicBezTo>
                  <a:cubicBezTo>
                    <a:pt x="683" y="1213"/>
                    <a:pt x="683" y="1213"/>
                    <a:pt x="683" y="1213"/>
                  </a:cubicBezTo>
                  <a:cubicBezTo>
                    <a:pt x="683" y="1217"/>
                    <a:pt x="683" y="1217"/>
                    <a:pt x="683" y="1217"/>
                  </a:cubicBezTo>
                  <a:cubicBezTo>
                    <a:pt x="683" y="1223"/>
                    <a:pt x="683" y="1223"/>
                    <a:pt x="683" y="1223"/>
                  </a:cubicBezTo>
                  <a:cubicBezTo>
                    <a:pt x="683" y="1224"/>
                    <a:pt x="683" y="1224"/>
                    <a:pt x="683" y="1224"/>
                  </a:cubicBezTo>
                  <a:cubicBezTo>
                    <a:pt x="683" y="1225"/>
                    <a:pt x="683" y="1225"/>
                    <a:pt x="683" y="1225"/>
                  </a:cubicBezTo>
                  <a:cubicBezTo>
                    <a:pt x="683" y="1231"/>
                    <a:pt x="683" y="1231"/>
                    <a:pt x="683" y="1231"/>
                  </a:cubicBezTo>
                  <a:cubicBezTo>
                    <a:pt x="684" y="1239"/>
                    <a:pt x="684" y="1248"/>
                    <a:pt x="684" y="1256"/>
                  </a:cubicBezTo>
                  <a:cubicBezTo>
                    <a:pt x="684" y="1274"/>
                    <a:pt x="683" y="1291"/>
                    <a:pt x="682" y="1309"/>
                  </a:cubicBezTo>
                  <a:cubicBezTo>
                    <a:pt x="681" y="1326"/>
                    <a:pt x="680" y="1343"/>
                    <a:pt x="678" y="1360"/>
                  </a:cubicBezTo>
                  <a:cubicBezTo>
                    <a:pt x="676" y="1377"/>
                    <a:pt x="673" y="1393"/>
                    <a:pt x="670" y="1408"/>
                  </a:cubicBezTo>
                  <a:cubicBezTo>
                    <a:pt x="667" y="1423"/>
                    <a:pt x="663" y="1436"/>
                    <a:pt x="659" y="1447"/>
                  </a:cubicBezTo>
                  <a:cubicBezTo>
                    <a:pt x="655" y="1456"/>
                    <a:pt x="655" y="1456"/>
                    <a:pt x="655" y="1456"/>
                  </a:cubicBezTo>
                  <a:cubicBezTo>
                    <a:pt x="654" y="1459"/>
                    <a:pt x="654" y="1459"/>
                    <a:pt x="654" y="1459"/>
                  </a:cubicBezTo>
                  <a:cubicBezTo>
                    <a:pt x="654" y="1460"/>
                    <a:pt x="654" y="1460"/>
                    <a:pt x="654" y="1460"/>
                  </a:cubicBezTo>
                  <a:cubicBezTo>
                    <a:pt x="654" y="1461"/>
                    <a:pt x="654" y="1461"/>
                    <a:pt x="654" y="1461"/>
                  </a:cubicBezTo>
                  <a:cubicBezTo>
                    <a:pt x="653" y="1461"/>
                    <a:pt x="653" y="1461"/>
                    <a:pt x="653" y="1461"/>
                  </a:cubicBezTo>
                  <a:cubicBezTo>
                    <a:pt x="650" y="1469"/>
                    <a:pt x="650" y="1469"/>
                    <a:pt x="650" y="1469"/>
                  </a:cubicBezTo>
                  <a:cubicBezTo>
                    <a:pt x="648" y="1474"/>
                    <a:pt x="648" y="1474"/>
                    <a:pt x="648" y="1474"/>
                  </a:cubicBezTo>
                  <a:cubicBezTo>
                    <a:pt x="646" y="1479"/>
                    <a:pt x="646" y="1479"/>
                    <a:pt x="646" y="1479"/>
                  </a:cubicBezTo>
                  <a:cubicBezTo>
                    <a:pt x="644" y="1482"/>
                    <a:pt x="642" y="1485"/>
                    <a:pt x="640" y="1489"/>
                  </a:cubicBezTo>
                  <a:cubicBezTo>
                    <a:pt x="633" y="1503"/>
                    <a:pt x="625" y="1517"/>
                    <a:pt x="616" y="1532"/>
                  </a:cubicBezTo>
                  <a:cubicBezTo>
                    <a:pt x="607" y="1547"/>
                    <a:pt x="597" y="1561"/>
                    <a:pt x="587" y="1576"/>
                  </a:cubicBezTo>
                  <a:cubicBezTo>
                    <a:pt x="577" y="1591"/>
                    <a:pt x="566" y="1606"/>
                    <a:pt x="556" y="1620"/>
                  </a:cubicBezTo>
                  <a:cubicBezTo>
                    <a:pt x="545" y="1634"/>
                    <a:pt x="534" y="1649"/>
                    <a:pt x="522" y="1663"/>
                  </a:cubicBezTo>
                  <a:cubicBezTo>
                    <a:pt x="518" y="1668"/>
                    <a:pt x="514" y="1673"/>
                    <a:pt x="509" y="1678"/>
                  </a:cubicBezTo>
                  <a:cubicBezTo>
                    <a:pt x="509" y="1679"/>
                    <a:pt x="508" y="1680"/>
                    <a:pt x="507" y="1682"/>
                  </a:cubicBezTo>
                  <a:cubicBezTo>
                    <a:pt x="497" y="1693"/>
                    <a:pt x="497" y="1693"/>
                    <a:pt x="497" y="1693"/>
                  </a:cubicBezTo>
                  <a:cubicBezTo>
                    <a:pt x="491" y="1700"/>
                    <a:pt x="491" y="1700"/>
                    <a:pt x="491" y="1700"/>
                  </a:cubicBezTo>
                  <a:cubicBezTo>
                    <a:pt x="490" y="1701"/>
                    <a:pt x="489" y="1702"/>
                    <a:pt x="489" y="1703"/>
                  </a:cubicBezTo>
                  <a:cubicBezTo>
                    <a:pt x="490" y="1702"/>
                    <a:pt x="487" y="1705"/>
                    <a:pt x="487" y="1705"/>
                  </a:cubicBezTo>
                  <a:cubicBezTo>
                    <a:pt x="486" y="1706"/>
                    <a:pt x="486" y="1706"/>
                    <a:pt x="486" y="1706"/>
                  </a:cubicBezTo>
                  <a:cubicBezTo>
                    <a:pt x="485" y="1707"/>
                    <a:pt x="485" y="1707"/>
                    <a:pt x="485" y="1707"/>
                  </a:cubicBezTo>
                  <a:cubicBezTo>
                    <a:pt x="483" y="1710"/>
                    <a:pt x="483" y="1710"/>
                    <a:pt x="483" y="1710"/>
                  </a:cubicBezTo>
                  <a:cubicBezTo>
                    <a:pt x="478" y="1716"/>
                    <a:pt x="478" y="1716"/>
                    <a:pt x="478" y="1716"/>
                  </a:cubicBezTo>
                  <a:cubicBezTo>
                    <a:pt x="469" y="1726"/>
                    <a:pt x="469" y="1726"/>
                    <a:pt x="469" y="1726"/>
                  </a:cubicBezTo>
                  <a:cubicBezTo>
                    <a:pt x="462" y="1734"/>
                    <a:pt x="456" y="1741"/>
                    <a:pt x="450" y="1748"/>
                  </a:cubicBezTo>
                  <a:cubicBezTo>
                    <a:pt x="438" y="1762"/>
                    <a:pt x="425" y="1777"/>
                    <a:pt x="413" y="1791"/>
                  </a:cubicBezTo>
                  <a:cubicBezTo>
                    <a:pt x="329" y="1888"/>
                    <a:pt x="248" y="1977"/>
                    <a:pt x="174" y="2056"/>
                  </a:cubicBezTo>
                  <a:cubicBezTo>
                    <a:pt x="176" y="2073"/>
                    <a:pt x="177" y="2090"/>
                    <a:pt x="179" y="2107"/>
                  </a:cubicBezTo>
                  <a:cubicBezTo>
                    <a:pt x="185" y="2166"/>
                    <a:pt x="192" y="2221"/>
                    <a:pt x="198" y="2269"/>
                  </a:cubicBezTo>
                  <a:cubicBezTo>
                    <a:pt x="205" y="2318"/>
                    <a:pt x="211" y="2360"/>
                    <a:pt x="216" y="2395"/>
                  </a:cubicBezTo>
                  <a:cubicBezTo>
                    <a:pt x="219" y="2412"/>
                    <a:pt x="222" y="2428"/>
                    <a:pt x="224" y="2441"/>
                  </a:cubicBezTo>
                  <a:cubicBezTo>
                    <a:pt x="226" y="2455"/>
                    <a:pt x="228" y="2466"/>
                    <a:pt x="230" y="2475"/>
                  </a:cubicBezTo>
                  <a:cubicBezTo>
                    <a:pt x="233" y="2494"/>
                    <a:pt x="235" y="2504"/>
                    <a:pt x="235" y="2504"/>
                  </a:cubicBezTo>
                  <a:cubicBezTo>
                    <a:pt x="257" y="2608"/>
                    <a:pt x="209" y="2710"/>
                    <a:pt x="124" y="2762"/>
                  </a:cubicBezTo>
                  <a:cubicBezTo>
                    <a:pt x="86" y="2786"/>
                    <a:pt x="44" y="2800"/>
                    <a:pt x="0" y="2802"/>
                  </a:cubicBezTo>
                  <a:cubicBezTo>
                    <a:pt x="60" y="2805"/>
                    <a:pt x="122" y="2785"/>
                    <a:pt x="171" y="2743"/>
                  </a:cubicBezTo>
                  <a:cubicBezTo>
                    <a:pt x="197" y="2721"/>
                    <a:pt x="217" y="2693"/>
                    <a:pt x="231" y="2665"/>
                  </a:cubicBezTo>
                  <a:cubicBezTo>
                    <a:pt x="231" y="2665"/>
                    <a:pt x="236" y="2655"/>
                    <a:pt x="244" y="2639"/>
                  </a:cubicBezTo>
                  <a:cubicBezTo>
                    <a:pt x="249" y="2630"/>
                    <a:pt x="254" y="2620"/>
                    <a:pt x="261" y="2608"/>
                  </a:cubicBezTo>
                  <a:cubicBezTo>
                    <a:pt x="267" y="2596"/>
                    <a:pt x="274" y="2582"/>
                    <a:pt x="283" y="2566"/>
                  </a:cubicBezTo>
                  <a:cubicBezTo>
                    <a:pt x="300" y="2536"/>
                    <a:pt x="321" y="2498"/>
                    <a:pt x="345" y="2456"/>
                  </a:cubicBezTo>
                  <a:cubicBezTo>
                    <a:pt x="369" y="2414"/>
                    <a:pt x="397" y="2367"/>
                    <a:pt x="429" y="2316"/>
                  </a:cubicBezTo>
                  <a:cubicBezTo>
                    <a:pt x="491" y="2213"/>
                    <a:pt x="566" y="2096"/>
                    <a:pt x="650" y="1972"/>
                  </a:cubicBezTo>
                  <a:cubicBezTo>
                    <a:pt x="660" y="1957"/>
                    <a:pt x="671" y="1941"/>
                    <a:pt x="682" y="1926"/>
                  </a:cubicBezTo>
                  <a:cubicBezTo>
                    <a:pt x="687" y="1918"/>
                    <a:pt x="692" y="1910"/>
                    <a:pt x="698" y="1902"/>
                  </a:cubicBezTo>
                  <a:cubicBezTo>
                    <a:pt x="706" y="1891"/>
                    <a:pt x="706" y="1891"/>
                    <a:pt x="706" y="1891"/>
                  </a:cubicBezTo>
                  <a:cubicBezTo>
                    <a:pt x="710" y="1885"/>
                    <a:pt x="710" y="1885"/>
                    <a:pt x="710" y="1885"/>
                  </a:cubicBezTo>
                  <a:cubicBezTo>
                    <a:pt x="712" y="1882"/>
                    <a:pt x="712" y="1882"/>
                    <a:pt x="712" y="1882"/>
                  </a:cubicBezTo>
                  <a:cubicBezTo>
                    <a:pt x="713" y="1880"/>
                    <a:pt x="713" y="1880"/>
                    <a:pt x="713" y="1880"/>
                  </a:cubicBezTo>
                  <a:cubicBezTo>
                    <a:pt x="713" y="1879"/>
                    <a:pt x="713" y="1879"/>
                    <a:pt x="713" y="1879"/>
                  </a:cubicBezTo>
                  <a:cubicBezTo>
                    <a:pt x="713" y="1880"/>
                    <a:pt x="716" y="1876"/>
                    <a:pt x="715" y="1877"/>
                  </a:cubicBezTo>
                  <a:cubicBezTo>
                    <a:pt x="716" y="1876"/>
                    <a:pt x="717" y="1875"/>
                    <a:pt x="717" y="1874"/>
                  </a:cubicBezTo>
                  <a:cubicBezTo>
                    <a:pt x="722" y="1867"/>
                    <a:pt x="722" y="1867"/>
                    <a:pt x="722" y="1867"/>
                  </a:cubicBezTo>
                  <a:cubicBezTo>
                    <a:pt x="731" y="1854"/>
                    <a:pt x="731" y="1854"/>
                    <a:pt x="731" y="1854"/>
                  </a:cubicBezTo>
                  <a:cubicBezTo>
                    <a:pt x="732" y="1853"/>
                    <a:pt x="733" y="1852"/>
                    <a:pt x="734" y="1851"/>
                  </a:cubicBezTo>
                  <a:cubicBezTo>
                    <a:pt x="737" y="1845"/>
                    <a:pt x="741" y="1840"/>
                    <a:pt x="745" y="1834"/>
                  </a:cubicBezTo>
                  <a:cubicBezTo>
                    <a:pt x="756" y="1820"/>
                    <a:pt x="767" y="1805"/>
                    <a:pt x="778" y="1791"/>
                  </a:cubicBezTo>
                  <a:cubicBezTo>
                    <a:pt x="789" y="1777"/>
                    <a:pt x="801" y="1763"/>
                    <a:pt x="812" y="1749"/>
                  </a:cubicBezTo>
                  <a:cubicBezTo>
                    <a:pt x="824" y="1736"/>
                    <a:pt x="836" y="1722"/>
                    <a:pt x="848" y="1710"/>
                  </a:cubicBezTo>
                  <a:cubicBezTo>
                    <a:pt x="859" y="1697"/>
                    <a:pt x="871" y="1686"/>
                    <a:pt x="883" y="1675"/>
                  </a:cubicBezTo>
                  <a:cubicBezTo>
                    <a:pt x="886" y="1673"/>
                    <a:pt x="889" y="1670"/>
                    <a:pt x="892" y="1668"/>
                  </a:cubicBezTo>
                  <a:cubicBezTo>
                    <a:pt x="896" y="1664"/>
                    <a:pt x="896" y="1664"/>
                    <a:pt x="896" y="1664"/>
                  </a:cubicBezTo>
                  <a:cubicBezTo>
                    <a:pt x="900" y="1661"/>
                    <a:pt x="900" y="1661"/>
                    <a:pt x="900" y="1661"/>
                  </a:cubicBezTo>
                  <a:cubicBezTo>
                    <a:pt x="906" y="1656"/>
                    <a:pt x="906" y="1656"/>
                    <a:pt x="906" y="1656"/>
                  </a:cubicBezTo>
                  <a:cubicBezTo>
                    <a:pt x="907" y="1655"/>
                    <a:pt x="907" y="1655"/>
                    <a:pt x="907" y="1655"/>
                  </a:cubicBezTo>
                  <a:cubicBezTo>
                    <a:pt x="907" y="1655"/>
                    <a:pt x="907" y="1655"/>
                    <a:pt x="907" y="1655"/>
                  </a:cubicBezTo>
                  <a:cubicBezTo>
                    <a:pt x="908" y="1654"/>
                    <a:pt x="908" y="1654"/>
                    <a:pt x="908" y="1654"/>
                  </a:cubicBezTo>
                  <a:cubicBezTo>
                    <a:pt x="911" y="1652"/>
                    <a:pt x="911" y="1652"/>
                    <a:pt x="911" y="1652"/>
                  </a:cubicBezTo>
                  <a:cubicBezTo>
                    <a:pt x="919" y="1647"/>
                    <a:pt x="919" y="1647"/>
                    <a:pt x="919" y="1647"/>
                  </a:cubicBezTo>
                  <a:cubicBezTo>
                    <a:pt x="928" y="1640"/>
                    <a:pt x="940" y="1633"/>
                    <a:pt x="954" y="1626"/>
                  </a:cubicBezTo>
                  <a:cubicBezTo>
                    <a:pt x="967" y="1619"/>
                    <a:pt x="982" y="1612"/>
                    <a:pt x="998" y="1606"/>
                  </a:cubicBezTo>
                  <a:cubicBezTo>
                    <a:pt x="1013" y="1599"/>
                    <a:pt x="1030" y="1594"/>
                    <a:pt x="1046" y="1588"/>
                  </a:cubicBezTo>
                  <a:cubicBezTo>
                    <a:pt x="1063" y="1583"/>
                    <a:pt x="1079" y="1578"/>
                    <a:pt x="1096" y="1573"/>
                  </a:cubicBezTo>
                  <a:cubicBezTo>
                    <a:pt x="1105" y="1571"/>
                    <a:pt x="1113" y="1569"/>
                    <a:pt x="1121" y="1567"/>
                  </a:cubicBezTo>
                  <a:cubicBezTo>
                    <a:pt x="1127" y="1566"/>
                    <a:pt x="1127" y="1566"/>
                    <a:pt x="1127" y="1566"/>
                  </a:cubicBezTo>
                  <a:cubicBezTo>
                    <a:pt x="1128" y="1566"/>
                    <a:pt x="1128" y="1566"/>
                    <a:pt x="1128" y="1566"/>
                  </a:cubicBezTo>
                  <a:cubicBezTo>
                    <a:pt x="1129" y="1565"/>
                    <a:pt x="1129" y="1565"/>
                    <a:pt x="1129" y="1565"/>
                  </a:cubicBezTo>
                  <a:cubicBezTo>
                    <a:pt x="1135" y="1564"/>
                    <a:pt x="1135" y="1564"/>
                    <a:pt x="1135" y="1564"/>
                  </a:cubicBezTo>
                  <a:cubicBezTo>
                    <a:pt x="1138" y="1563"/>
                    <a:pt x="1138" y="1563"/>
                    <a:pt x="1138" y="1563"/>
                  </a:cubicBezTo>
                  <a:cubicBezTo>
                    <a:pt x="1152" y="1560"/>
                    <a:pt x="1152" y="1560"/>
                    <a:pt x="1152" y="1560"/>
                  </a:cubicBezTo>
                  <a:cubicBezTo>
                    <a:pt x="1171" y="1555"/>
                    <a:pt x="1190" y="1550"/>
                    <a:pt x="1208" y="1545"/>
                  </a:cubicBezTo>
                  <a:cubicBezTo>
                    <a:pt x="1227" y="1541"/>
                    <a:pt x="1245" y="1536"/>
                    <a:pt x="1264" y="1532"/>
                  </a:cubicBezTo>
                  <a:cubicBezTo>
                    <a:pt x="1282" y="1527"/>
                    <a:pt x="1300" y="1523"/>
                    <a:pt x="1319" y="1519"/>
                  </a:cubicBezTo>
                  <a:cubicBezTo>
                    <a:pt x="1463" y="1484"/>
                    <a:pt x="1599" y="1455"/>
                    <a:pt x="1717" y="1433"/>
                  </a:cubicBezTo>
                  <a:cubicBezTo>
                    <a:pt x="1775" y="1422"/>
                    <a:pt x="1829" y="1412"/>
                    <a:pt x="1877" y="1404"/>
                  </a:cubicBezTo>
                  <a:cubicBezTo>
                    <a:pt x="1901" y="1400"/>
                    <a:pt x="1923" y="1396"/>
                    <a:pt x="1944" y="1393"/>
                  </a:cubicBezTo>
                  <a:cubicBezTo>
                    <a:pt x="1965" y="1390"/>
                    <a:pt x="1984" y="1387"/>
                    <a:pt x="2002" y="1385"/>
                  </a:cubicBezTo>
                  <a:cubicBezTo>
                    <a:pt x="2010" y="1384"/>
                    <a:pt x="2018" y="1382"/>
                    <a:pt x="2026" y="1381"/>
                  </a:cubicBezTo>
                  <a:cubicBezTo>
                    <a:pt x="2034" y="1380"/>
                    <a:pt x="2041" y="1379"/>
                    <a:pt x="2048" y="1378"/>
                  </a:cubicBezTo>
                  <a:cubicBezTo>
                    <a:pt x="2061" y="1377"/>
                    <a:pt x="2073" y="1375"/>
                    <a:pt x="2082" y="1374"/>
                  </a:cubicBezTo>
                  <a:cubicBezTo>
                    <a:pt x="2101" y="1372"/>
                    <a:pt x="2111" y="1371"/>
                    <a:pt x="2111" y="1371"/>
                  </a:cubicBezTo>
                  <a:cubicBezTo>
                    <a:pt x="2217" y="1361"/>
                    <a:pt x="2294" y="1267"/>
                    <a:pt x="2284" y="1161"/>
                  </a:cubicBezTo>
                  <a:close/>
                </a:path>
              </a:pathLst>
            </a:custGeom>
            <a:solidFill>
              <a:srgbClr val="27AAE1"/>
            </a:solidFill>
            <a:ln w="9525">
              <a:noFill/>
              <a:round/>
            </a:ln>
          </p:spPr>
          <p:txBody>
            <a:bodyPr vert="horz" wrap="square" lIns="91440" tIns="45720" rIns="91440" bIns="45720" numCol="1" anchor="t" anchorCtr="0" compatLnSpc="1"/>
            <a:lstStyle/>
            <a:p>
              <a:endParaRPr lang="en-US"/>
            </a:p>
          </p:txBody>
        </p:sp>
        <p:sp>
          <p:nvSpPr>
            <p:cNvPr id="54" name="Freeform 20"/>
            <p:cNvSpPr/>
            <p:nvPr/>
          </p:nvSpPr>
          <p:spPr bwMode="auto">
            <a:xfrm>
              <a:off x="4935538" y="23034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27AAE1"/>
            </a:solidFill>
            <a:ln w="9525">
              <a:noFill/>
              <a:round/>
            </a:ln>
          </p:spPr>
          <p:txBody>
            <a:bodyPr vert="horz" wrap="square" lIns="91440" tIns="45720" rIns="91440" bIns="45720" numCol="1" anchor="t" anchorCtr="0" compatLnSpc="1"/>
            <a:lstStyle/>
            <a:p>
              <a:endParaRPr lang="en-US"/>
            </a:p>
          </p:txBody>
        </p:sp>
        <p:sp>
          <p:nvSpPr>
            <p:cNvPr id="55" name="Freeform 21"/>
            <p:cNvSpPr/>
            <p:nvPr/>
          </p:nvSpPr>
          <p:spPr bwMode="auto">
            <a:xfrm>
              <a:off x="4568825" y="3228975"/>
              <a:ext cx="117475" cy="317500"/>
            </a:xfrm>
            <a:custGeom>
              <a:avLst/>
              <a:gdLst>
                <a:gd name="T0" fmla="*/ 24 w 262"/>
                <a:gd name="T1" fmla="*/ 154 h 706"/>
                <a:gd name="T2" fmla="*/ 0 w 262"/>
                <a:gd name="T3" fmla="*/ 178 h 706"/>
                <a:gd name="T4" fmla="*/ 67 w 262"/>
                <a:gd name="T5" fmla="*/ 242 h 706"/>
                <a:gd name="T6" fmla="*/ 101 w 262"/>
                <a:gd name="T7" fmla="*/ 274 h 706"/>
                <a:gd name="T8" fmla="*/ 127 w 262"/>
                <a:gd name="T9" fmla="*/ 298 h 706"/>
                <a:gd name="T10" fmla="*/ 148 w 262"/>
                <a:gd name="T11" fmla="*/ 317 h 706"/>
                <a:gd name="T12" fmla="*/ 174 w 262"/>
                <a:gd name="T13" fmla="*/ 661 h 706"/>
                <a:gd name="T14" fmla="*/ 124 w 262"/>
                <a:gd name="T15" fmla="*/ 706 h 706"/>
                <a:gd name="T16" fmla="*/ 235 w 262"/>
                <a:gd name="T17" fmla="*/ 448 h 706"/>
                <a:gd name="T18" fmla="*/ 230 w 262"/>
                <a:gd name="T19" fmla="*/ 419 h 706"/>
                <a:gd name="T20" fmla="*/ 224 w 262"/>
                <a:gd name="T21" fmla="*/ 385 h 706"/>
                <a:gd name="T22" fmla="*/ 216 w 262"/>
                <a:gd name="T23" fmla="*/ 339 h 706"/>
                <a:gd name="T24" fmla="*/ 198 w 262"/>
                <a:gd name="T25" fmla="*/ 213 h 706"/>
                <a:gd name="T26" fmla="*/ 179 w 262"/>
                <a:gd name="T27" fmla="*/ 51 h 706"/>
                <a:gd name="T28" fmla="*/ 174 w 262"/>
                <a:gd name="T29" fmla="*/ 0 h 706"/>
                <a:gd name="T30" fmla="*/ 139 w 262"/>
                <a:gd name="T31" fmla="*/ 37 h 706"/>
                <a:gd name="T32" fmla="*/ 24 w 262"/>
                <a:gd name="T33" fmla="*/ 154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2" h="706">
                  <a:moveTo>
                    <a:pt x="24" y="154"/>
                  </a:moveTo>
                  <a:cubicBezTo>
                    <a:pt x="16" y="162"/>
                    <a:pt x="8" y="170"/>
                    <a:pt x="0" y="178"/>
                  </a:cubicBezTo>
                  <a:cubicBezTo>
                    <a:pt x="25" y="202"/>
                    <a:pt x="47" y="224"/>
                    <a:pt x="67" y="242"/>
                  </a:cubicBezTo>
                  <a:cubicBezTo>
                    <a:pt x="79" y="254"/>
                    <a:pt x="91" y="265"/>
                    <a:pt x="101" y="274"/>
                  </a:cubicBezTo>
                  <a:cubicBezTo>
                    <a:pt x="111" y="284"/>
                    <a:pt x="120" y="292"/>
                    <a:pt x="127" y="298"/>
                  </a:cubicBezTo>
                  <a:cubicBezTo>
                    <a:pt x="141" y="311"/>
                    <a:pt x="148" y="317"/>
                    <a:pt x="148" y="317"/>
                  </a:cubicBezTo>
                  <a:cubicBezTo>
                    <a:pt x="250" y="405"/>
                    <a:pt x="262" y="559"/>
                    <a:pt x="174" y="661"/>
                  </a:cubicBezTo>
                  <a:cubicBezTo>
                    <a:pt x="159" y="679"/>
                    <a:pt x="142" y="694"/>
                    <a:pt x="124" y="706"/>
                  </a:cubicBezTo>
                  <a:cubicBezTo>
                    <a:pt x="209" y="654"/>
                    <a:pt x="257" y="552"/>
                    <a:pt x="235" y="448"/>
                  </a:cubicBezTo>
                  <a:cubicBezTo>
                    <a:pt x="235" y="448"/>
                    <a:pt x="233" y="438"/>
                    <a:pt x="230" y="419"/>
                  </a:cubicBezTo>
                  <a:cubicBezTo>
                    <a:pt x="228" y="410"/>
                    <a:pt x="226" y="399"/>
                    <a:pt x="224" y="385"/>
                  </a:cubicBezTo>
                  <a:cubicBezTo>
                    <a:pt x="222" y="372"/>
                    <a:pt x="219" y="356"/>
                    <a:pt x="216" y="339"/>
                  </a:cubicBezTo>
                  <a:cubicBezTo>
                    <a:pt x="211" y="304"/>
                    <a:pt x="205" y="262"/>
                    <a:pt x="198" y="213"/>
                  </a:cubicBezTo>
                  <a:cubicBezTo>
                    <a:pt x="192" y="165"/>
                    <a:pt x="185" y="110"/>
                    <a:pt x="179" y="51"/>
                  </a:cubicBezTo>
                  <a:cubicBezTo>
                    <a:pt x="177" y="34"/>
                    <a:pt x="176" y="17"/>
                    <a:pt x="174" y="0"/>
                  </a:cubicBezTo>
                  <a:cubicBezTo>
                    <a:pt x="162" y="12"/>
                    <a:pt x="150" y="25"/>
                    <a:pt x="139" y="37"/>
                  </a:cubicBezTo>
                  <a:cubicBezTo>
                    <a:pt x="97" y="80"/>
                    <a:pt x="59" y="119"/>
                    <a:pt x="24" y="154"/>
                  </a:cubicBezTo>
                  <a:close/>
                </a:path>
              </a:pathLst>
            </a:custGeom>
            <a:solidFill>
              <a:srgbClr val="27AAE1"/>
            </a:solidFill>
            <a:ln w="9525">
              <a:noFill/>
              <a:round/>
            </a:ln>
          </p:spPr>
          <p:txBody>
            <a:bodyPr vert="horz" wrap="square" lIns="91440" tIns="45720" rIns="91440" bIns="45720" numCol="1" anchor="t" anchorCtr="0" compatLnSpc="1"/>
            <a:lstStyle/>
            <a:p>
              <a:endParaRPr lang="en-US"/>
            </a:p>
          </p:txBody>
        </p:sp>
        <p:sp>
          <p:nvSpPr>
            <p:cNvPr id="56" name="Freeform 22"/>
            <p:cNvSpPr/>
            <p:nvPr/>
          </p:nvSpPr>
          <p:spPr bwMode="auto">
            <a:xfrm>
              <a:off x="4845050" y="2303463"/>
              <a:ext cx="185738" cy="280988"/>
            </a:xfrm>
            <a:custGeom>
              <a:avLst/>
              <a:gdLst>
                <a:gd name="T0" fmla="*/ 3 w 411"/>
                <a:gd name="T1" fmla="*/ 165 h 628"/>
                <a:gd name="T2" fmla="*/ 3 w 411"/>
                <a:gd name="T3" fmla="*/ 227 h 628"/>
                <a:gd name="T4" fmla="*/ 8 w 411"/>
                <a:gd name="T5" fmla="*/ 256 h 628"/>
                <a:gd name="T6" fmla="*/ 12 w 411"/>
                <a:gd name="T7" fmla="*/ 290 h 628"/>
                <a:gd name="T8" fmla="*/ 15 w 411"/>
                <a:gd name="T9" fmla="*/ 312 h 628"/>
                <a:gd name="T10" fmla="*/ 18 w 411"/>
                <a:gd name="T11" fmla="*/ 336 h 628"/>
                <a:gd name="T12" fmla="*/ 25 w 411"/>
                <a:gd name="T13" fmla="*/ 394 h 628"/>
                <a:gd name="T14" fmla="*/ 31 w 411"/>
                <a:gd name="T15" fmla="*/ 461 h 628"/>
                <a:gd name="T16" fmla="*/ 45 w 411"/>
                <a:gd name="T17" fmla="*/ 624 h 628"/>
                <a:gd name="T18" fmla="*/ 45 w 411"/>
                <a:gd name="T19" fmla="*/ 628 h 628"/>
                <a:gd name="T20" fmla="*/ 48 w 411"/>
                <a:gd name="T21" fmla="*/ 625 h 628"/>
                <a:gd name="T22" fmla="*/ 157 w 411"/>
                <a:gd name="T23" fmla="*/ 505 h 628"/>
                <a:gd name="T24" fmla="*/ 204 w 411"/>
                <a:gd name="T25" fmla="*/ 455 h 628"/>
                <a:gd name="T26" fmla="*/ 244 w 411"/>
                <a:gd name="T27" fmla="*/ 414 h 628"/>
                <a:gd name="T28" fmla="*/ 262 w 411"/>
                <a:gd name="T29" fmla="*/ 396 h 628"/>
                <a:gd name="T30" fmla="*/ 277 w 411"/>
                <a:gd name="T31" fmla="*/ 380 h 628"/>
                <a:gd name="T32" fmla="*/ 302 w 411"/>
                <a:gd name="T33" fmla="*/ 356 h 628"/>
                <a:gd name="T34" fmla="*/ 322 w 411"/>
                <a:gd name="T35" fmla="*/ 336 h 628"/>
                <a:gd name="T36" fmla="*/ 361 w 411"/>
                <a:gd name="T37" fmla="*/ 287 h 628"/>
                <a:gd name="T38" fmla="*/ 283 w 411"/>
                <a:gd name="T39" fmla="*/ 26 h 628"/>
                <a:gd name="T40" fmla="*/ 202 w 411"/>
                <a:gd name="T41" fmla="*/ 3 h 628"/>
                <a:gd name="T42" fmla="*/ 199 w 411"/>
                <a:gd name="T43" fmla="*/ 3 h 628"/>
                <a:gd name="T44" fmla="*/ 199 w 411"/>
                <a:gd name="T45" fmla="*/ 3 h 628"/>
                <a:gd name="T46" fmla="*/ 3 w 411"/>
                <a:gd name="T47" fmla="*/ 16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1" h="628">
                  <a:moveTo>
                    <a:pt x="3" y="165"/>
                  </a:moveTo>
                  <a:cubicBezTo>
                    <a:pt x="0" y="186"/>
                    <a:pt x="0" y="207"/>
                    <a:pt x="3" y="227"/>
                  </a:cubicBezTo>
                  <a:cubicBezTo>
                    <a:pt x="3" y="227"/>
                    <a:pt x="5" y="237"/>
                    <a:pt x="8" y="256"/>
                  </a:cubicBezTo>
                  <a:cubicBezTo>
                    <a:pt x="9" y="265"/>
                    <a:pt x="11" y="276"/>
                    <a:pt x="12" y="290"/>
                  </a:cubicBezTo>
                  <a:cubicBezTo>
                    <a:pt x="13" y="297"/>
                    <a:pt x="14" y="304"/>
                    <a:pt x="15" y="312"/>
                  </a:cubicBezTo>
                  <a:cubicBezTo>
                    <a:pt x="16" y="319"/>
                    <a:pt x="17" y="328"/>
                    <a:pt x="18" y="336"/>
                  </a:cubicBezTo>
                  <a:cubicBezTo>
                    <a:pt x="20" y="354"/>
                    <a:pt x="22" y="373"/>
                    <a:pt x="25" y="394"/>
                  </a:cubicBezTo>
                  <a:cubicBezTo>
                    <a:pt x="27" y="415"/>
                    <a:pt x="29" y="437"/>
                    <a:pt x="31" y="461"/>
                  </a:cubicBezTo>
                  <a:cubicBezTo>
                    <a:pt x="36" y="510"/>
                    <a:pt x="41" y="564"/>
                    <a:pt x="45" y="624"/>
                  </a:cubicBezTo>
                  <a:cubicBezTo>
                    <a:pt x="45" y="625"/>
                    <a:pt x="45" y="627"/>
                    <a:pt x="45" y="628"/>
                  </a:cubicBezTo>
                  <a:cubicBezTo>
                    <a:pt x="46" y="627"/>
                    <a:pt x="47" y="626"/>
                    <a:pt x="48" y="625"/>
                  </a:cubicBezTo>
                  <a:cubicBezTo>
                    <a:pt x="87" y="581"/>
                    <a:pt x="124" y="540"/>
                    <a:pt x="157" y="505"/>
                  </a:cubicBezTo>
                  <a:cubicBezTo>
                    <a:pt x="174" y="487"/>
                    <a:pt x="189" y="470"/>
                    <a:pt x="204" y="455"/>
                  </a:cubicBezTo>
                  <a:cubicBezTo>
                    <a:pt x="219" y="440"/>
                    <a:pt x="232" y="426"/>
                    <a:pt x="244" y="414"/>
                  </a:cubicBezTo>
                  <a:cubicBezTo>
                    <a:pt x="250" y="407"/>
                    <a:pt x="256" y="401"/>
                    <a:pt x="262" y="396"/>
                  </a:cubicBezTo>
                  <a:cubicBezTo>
                    <a:pt x="267" y="390"/>
                    <a:pt x="272" y="385"/>
                    <a:pt x="277" y="380"/>
                  </a:cubicBezTo>
                  <a:cubicBezTo>
                    <a:pt x="287" y="371"/>
                    <a:pt x="295" y="363"/>
                    <a:pt x="302" y="356"/>
                  </a:cubicBezTo>
                  <a:cubicBezTo>
                    <a:pt x="315" y="343"/>
                    <a:pt x="322" y="336"/>
                    <a:pt x="322" y="336"/>
                  </a:cubicBezTo>
                  <a:cubicBezTo>
                    <a:pt x="337" y="322"/>
                    <a:pt x="351" y="305"/>
                    <a:pt x="361" y="287"/>
                  </a:cubicBezTo>
                  <a:cubicBezTo>
                    <a:pt x="411" y="193"/>
                    <a:pt x="377" y="76"/>
                    <a:pt x="283" y="26"/>
                  </a:cubicBezTo>
                  <a:cubicBezTo>
                    <a:pt x="257" y="12"/>
                    <a:pt x="229" y="4"/>
                    <a:pt x="202" y="3"/>
                  </a:cubicBezTo>
                  <a:cubicBezTo>
                    <a:pt x="201" y="3"/>
                    <a:pt x="200" y="3"/>
                    <a:pt x="199" y="3"/>
                  </a:cubicBezTo>
                  <a:cubicBezTo>
                    <a:pt x="199" y="3"/>
                    <a:pt x="199" y="3"/>
                    <a:pt x="199" y="3"/>
                  </a:cubicBezTo>
                  <a:cubicBezTo>
                    <a:pt x="104" y="0"/>
                    <a:pt x="19" y="68"/>
                    <a:pt x="3" y="165"/>
                  </a:cubicBezTo>
                  <a:close/>
                </a:path>
              </a:pathLst>
            </a:custGeom>
            <a:solidFill>
              <a:srgbClr val="2BB673"/>
            </a:solidFill>
            <a:ln w="9525">
              <a:noFill/>
              <a:round/>
            </a:ln>
          </p:spPr>
          <p:txBody>
            <a:bodyPr vert="horz" wrap="square" lIns="91440" tIns="45720" rIns="91440" bIns="45720" numCol="1" anchor="t" anchorCtr="0" compatLnSpc="1"/>
            <a:lstStyle/>
            <a:p>
              <a:endParaRPr lang="en-US"/>
            </a:p>
          </p:txBody>
        </p:sp>
        <p:sp>
          <p:nvSpPr>
            <p:cNvPr id="57" name="Freeform 23"/>
            <p:cNvSpPr/>
            <p:nvPr/>
          </p:nvSpPr>
          <p:spPr bwMode="auto">
            <a:xfrm>
              <a:off x="4538663" y="3546475"/>
              <a:ext cx="85725" cy="17463"/>
            </a:xfrm>
            <a:custGeom>
              <a:avLst/>
              <a:gdLst>
                <a:gd name="T0" fmla="*/ 114 w 192"/>
                <a:gd name="T1" fmla="*/ 30 h 40"/>
                <a:gd name="T2" fmla="*/ 65 w 192"/>
                <a:gd name="T3" fmla="*/ 36 h 40"/>
                <a:gd name="T4" fmla="*/ 53 w 192"/>
                <a:gd name="T5" fmla="*/ 35 h 40"/>
                <a:gd name="T6" fmla="*/ 0 w 192"/>
                <a:gd name="T7" fmla="*/ 27 h 40"/>
                <a:gd name="T8" fmla="*/ 68 w 192"/>
                <a:gd name="T9" fmla="*/ 40 h 40"/>
                <a:gd name="T10" fmla="*/ 192 w 192"/>
                <a:gd name="T11" fmla="*/ 0 h 40"/>
                <a:gd name="T12" fmla="*/ 114 w 192"/>
                <a:gd name="T13" fmla="*/ 30 h 40"/>
              </a:gdLst>
              <a:ahLst/>
              <a:cxnLst>
                <a:cxn ang="0">
                  <a:pos x="T0" y="T1"/>
                </a:cxn>
                <a:cxn ang="0">
                  <a:pos x="T2" y="T3"/>
                </a:cxn>
                <a:cxn ang="0">
                  <a:pos x="T4" y="T5"/>
                </a:cxn>
                <a:cxn ang="0">
                  <a:pos x="T6" y="T7"/>
                </a:cxn>
                <a:cxn ang="0">
                  <a:pos x="T8" y="T9"/>
                </a:cxn>
                <a:cxn ang="0">
                  <a:pos x="T10" y="T11"/>
                </a:cxn>
                <a:cxn ang="0">
                  <a:pos x="T12" y="T13"/>
                </a:cxn>
              </a:cxnLst>
              <a:rect l="0" t="0" r="r" b="b"/>
              <a:pathLst>
                <a:path w="192" h="40">
                  <a:moveTo>
                    <a:pt x="114" y="30"/>
                  </a:moveTo>
                  <a:cubicBezTo>
                    <a:pt x="97" y="34"/>
                    <a:pt x="81" y="36"/>
                    <a:pt x="65" y="36"/>
                  </a:cubicBezTo>
                  <a:cubicBezTo>
                    <a:pt x="61" y="36"/>
                    <a:pt x="57" y="35"/>
                    <a:pt x="53" y="35"/>
                  </a:cubicBezTo>
                  <a:cubicBezTo>
                    <a:pt x="35" y="34"/>
                    <a:pt x="17" y="32"/>
                    <a:pt x="0" y="27"/>
                  </a:cubicBezTo>
                  <a:cubicBezTo>
                    <a:pt x="22" y="35"/>
                    <a:pt x="45" y="39"/>
                    <a:pt x="68" y="40"/>
                  </a:cubicBezTo>
                  <a:cubicBezTo>
                    <a:pt x="112" y="38"/>
                    <a:pt x="154" y="24"/>
                    <a:pt x="192" y="0"/>
                  </a:cubicBezTo>
                  <a:cubicBezTo>
                    <a:pt x="168" y="14"/>
                    <a:pt x="142" y="25"/>
                    <a:pt x="114" y="30"/>
                  </a:cubicBezTo>
                  <a:close/>
                </a:path>
              </a:pathLst>
            </a:custGeom>
            <a:solidFill>
              <a:srgbClr val="27AAE1"/>
            </a:solidFill>
            <a:ln w="9525">
              <a:noFill/>
              <a:round/>
            </a:ln>
          </p:spPr>
          <p:txBody>
            <a:bodyPr vert="horz" wrap="square" lIns="91440" tIns="45720" rIns="91440" bIns="45720" numCol="1" anchor="t" anchorCtr="0" compatLnSpc="1"/>
            <a:lstStyle/>
            <a:p>
              <a:endParaRPr lang="en-US"/>
            </a:p>
          </p:txBody>
        </p:sp>
        <p:sp>
          <p:nvSpPr>
            <p:cNvPr id="58" name="Freeform 24"/>
            <p:cNvSpPr/>
            <p:nvPr/>
          </p:nvSpPr>
          <p:spPr bwMode="auto">
            <a:xfrm>
              <a:off x="4449763" y="3308350"/>
              <a:ext cx="241300" cy="260350"/>
            </a:xfrm>
            <a:custGeom>
              <a:avLst/>
              <a:gdLst>
                <a:gd name="T0" fmla="*/ 446 w 536"/>
                <a:gd name="T1" fmla="*/ 495 h 577"/>
                <a:gd name="T2" fmla="*/ 420 w 536"/>
                <a:gd name="T3" fmla="*/ 143 h 577"/>
                <a:gd name="T4" fmla="*/ 398 w 536"/>
                <a:gd name="T5" fmla="*/ 123 h 577"/>
                <a:gd name="T6" fmla="*/ 372 w 536"/>
                <a:gd name="T7" fmla="*/ 99 h 577"/>
                <a:gd name="T8" fmla="*/ 336 w 536"/>
                <a:gd name="T9" fmla="*/ 66 h 577"/>
                <a:gd name="T10" fmla="*/ 268 w 536"/>
                <a:gd name="T11" fmla="*/ 0 h 577"/>
                <a:gd name="T12" fmla="*/ 200 w 536"/>
                <a:gd name="T13" fmla="*/ 66 h 577"/>
                <a:gd name="T14" fmla="*/ 165 w 536"/>
                <a:gd name="T15" fmla="*/ 99 h 577"/>
                <a:gd name="T16" fmla="*/ 139 w 536"/>
                <a:gd name="T17" fmla="*/ 123 h 577"/>
                <a:gd name="T18" fmla="*/ 117 w 536"/>
                <a:gd name="T19" fmla="*/ 143 h 577"/>
                <a:gd name="T20" fmla="*/ 91 w 536"/>
                <a:gd name="T21" fmla="*/ 495 h 577"/>
                <a:gd name="T22" fmla="*/ 199 w 536"/>
                <a:gd name="T23" fmla="*/ 569 h 577"/>
                <a:gd name="T24" fmla="*/ 252 w 536"/>
                <a:gd name="T25" fmla="*/ 577 h 577"/>
                <a:gd name="T26" fmla="*/ 265 w 536"/>
                <a:gd name="T27" fmla="*/ 577 h 577"/>
                <a:gd name="T28" fmla="*/ 315 w 536"/>
                <a:gd name="T29" fmla="*/ 572 h 577"/>
                <a:gd name="T30" fmla="*/ 395 w 536"/>
                <a:gd name="T31" fmla="*/ 541 h 577"/>
                <a:gd name="T32" fmla="*/ 446 w 536"/>
                <a:gd name="T33" fmla="*/ 49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6" h="577">
                  <a:moveTo>
                    <a:pt x="446" y="495"/>
                  </a:moveTo>
                  <a:cubicBezTo>
                    <a:pt x="536" y="391"/>
                    <a:pt x="525" y="233"/>
                    <a:pt x="420" y="143"/>
                  </a:cubicBezTo>
                  <a:cubicBezTo>
                    <a:pt x="420" y="143"/>
                    <a:pt x="412" y="136"/>
                    <a:pt x="398" y="123"/>
                  </a:cubicBezTo>
                  <a:cubicBezTo>
                    <a:pt x="391" y="116"/>
                    <a:pt x="382" y="108"/>
                    <a:pt x="372" y="99"/>
                  </a:cubicBezTo>
                  <a:cubicBezTo>
                    <a:pt x="361" y="89"/>
                    <a:pt x="349" y="78"/>
                    <a:pt x="336" y="66"/>
                  </a:cubicBezTo>
                  <a:cubicBezTo>
                    <a:pt x="317" y="47"/>
                    <a:pt x="294" y="25"/>
                    <a:pt x="268" y="0"/>
                  </a:cubicBezTo>
                  <a:cubicBezTo>
                    <a:pt x="243" y="25"/>
                    <a:pt x="220" y="47"/>
                    <a:pt x="200" y="66"/>
                  </a:cubicBezTo>
                  <a:cubicBezTo>
                    <a:pt x="187" y="78"/>
                    <a:pt x="176" y="89"/>
                    <a:pt x="165" y="99"/>
                  </a:cubicBezTo>
                  <a:cubicBezTo>
                    <a:pt x="155" y="108"/>
                    <a:pt x="146" y="116"/>
                    <a:pt x="139" y="123"/>
                  </a:cubicBezTo>
                  <a:cubicBezTo>
                    <a:pt x="125" y="136"/>
                    <a:pt x="117" y="143"/>
                    <a:pt x="117" y="143"/>
                  </a:cubicBezTo>
                  <a:cubicBezTo>
                    <a:pt x="12" y="233"/>
                    <a:pt x="0" y="391"/>
                    <a:pt x="91" y="495"/>
                  </a:cubicBezTo>
                  <a:cubicBezTo>
                    <a:pt x="121" y="530"/>
                    <a:pt x="158" y="555"/>
                    <a:pt x="199" y="569"/>
                  </a:cubicBezTo>
                  <a:cubicBezTo>
                    <a:pt x="216" y="573"/>
                    <a:pt x="234" y="576"/>
                    <a:pt x="252" y="577"/>
                  </a:cubicBezTo>
                  <a:cubicBezTo>
                    <a:pt x="256" y="577"/>
                    <a:pt x="261" y="577"/>
                    <a:pt x="265" y="577"/>
                  </a:cubicBezTo>
                  <a:cubicBezTo>
                    <a:pt x="281" y="577"/>
                    <a:pt x="298" y="576"/>
                    <a:pt x="315" y="572"/>
                  </a:cubicBezTo>
                  <a:cubicBezTo>
                    <a:pt x="344" y="566"/>
                    <a:pt x="371" y="555"/>
                    <a:pt x="395" y="541"/>
                  </a:cubicBezTo>
                  <a:cubicBezTo>
                    <a:pt x="413" y="528"/>
                    <a:pt x="431" y="513"/>
                    <a:pt x="446" y="495"/>
                  </a:cubicBezTo>
                  <a:close/>
                </a:path>
              </a:pathLst>
            </a:custGeom>
            <a:solidFill>
              <a:srgbClr val="009444"/>
            </a:solidFill>
            <a:ln w="9525">
              <a:noFill/>
              <a:round/>
            </a:ln>
          </p:spPr>
          <p:txBody>
            <a:bodyPr vert="horz" wrap="square" lIns="91440" tIns="45720" rIns="91440" bIns="45720" numCol="1" anchor="t" anchorCtr="0" compatLnSpc="1"/>
            <a:lstStyle/>
            <a:p>
              <a:endParaRPr lang="en-US"/>
            </a:p>
          </p:txBody>
        </p:sp>
      </p:grpSp>
      <p:grpSp>
        <p:nvGrpSpPr>
          <p:cNvPr id="59" name="组合 58"/>
          <p:cNvGrpSpPr/>
          <p:nvPr/>
        </p:nvGrpSpPr>
        <p:grpSpPr bwMode="auto">
          <a:xfrm>
            <a:off x="4849189" y="2213360"/>
            <a:ext cx="4246471" cy="480607"/>
            <a:chOff x="4592097" y="1685230"/>
            <a:chExt cx="4243179" cy="481425"/>
          </a:xfrm>
        </p:grpSpPr>
        <p:grpSp>
          <p:nvGrpSpPr>
            <p:cNvPr id="60" name="组合 59"/>
            <p:cNvGrpSpPr/>
            <p:nvPr/>
          </p:nvGrpSpPr>
          <p:grpSpPr>
            <a:xfrm>
              <a:off x="4592097" y="1685230"/>
              <a:ext cx="296121" cy="286856"/>
              <a:chOff x="5147838" y="627534"/>
              <a:chExt cx="3072695" cy="2953991"/>
            </a:xfrm>
            <a:solidFill>
              <a:srgbClr val="D60000"/>
            </a:solidFill>
          </p:grpSpPr>
          <p:grpSp>
            <p:nvGrpSpPr>
              <p:cNvPr id="62" name="组合 61"/>
              <p:cNvGrpSpPr/>
              <p:nvPr/>
            </p:nvGrpSpPr>
            <p:grpSpPr>
              <a:xfrm>
                <a:off x="5147838" y="627534"/>
                <a:ext cx="3072695" cy="2953991"/>
                <a:chOff x="5148064" y="1562909"/>
                <a:chExt cx="1348988" cy="1296874"/>
              </a:xfrm>
              <a:grpFill/>
            </p:grpSpPr>
            <p:sp>
              <p:nvSpPr>
                <p:cNvPr id="64" name="矩形 63"/>
                <p:cNvSpPr/>
                <p:nvPr/>
              </p:nvSpPr>
              <p:spPr>
                <a:xfrm>
                  <a:off x="6228180" y="1562909"/>
                  <a:ext cx="268872" cy="1296874"/>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5" name="矩形 64"/>
                <p:cNvSpPr/>
                <p:nvPr/>
              </p:nvSpPr>
              <p:spPr>
                <a:xfrm>
                  <a:off x="5148064" y="2630565"/>
                  <a:ext cx="1080119" cy="229215"/>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63" name="矩形 62"/>
              <p:cNvSpPr/>
              <p:nvPr/>
            </p:nvSpPr>
            <p:spPr>
              <a:xfrm rot="2791031">
                <a:off x="5345381" y="1844935"/>
                <a:ext cx="2736387" cy="495835"/>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61" name="TextBox 18"/>
            <p:cNvSpPr txBox="1">
              <a:spLocks noChangeArrowheads="1"/>
            </p:cNvSpPr>
            <p:nvPr/>
          </p:nvSpPr>
          <p:spPr bwMode="auto">
            <a:xfrm>
              <a:off x="4888218" y="1827525"/>
              <a:ext cx="3947058" cy="33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buNone/>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股权结构不是一成不变的，需要动态调整</a:t>
              </a:r>
            </a:p>
          </p:txBody>
        </p:sp>
      </p:grpSp>
      <p:grpSp>
        <p:nvGrpSpPr>
          <p:cNvPr id="66" name="组合 65"/>
          <p:cNvGrpSpPr/>
          <p:nvPr/>
        </p:nvGrpSpPr>
        <p:grpSpPr bwMode="auto">
          <a:xfrm>
            <a:off x="4367318" y="3148751"/>
            <a:ext cx="3836103" cy="480607"/>
            <a:chOff x="4592097" y="1685230"/>
            <a:chExt cx="3833129" cy="481425"/>
          </a:xfrm>
        </p:grpSpPr>
        <p:grpSp>
          <p:nvGrpSpPr>
            <p:cNvPr id="67" name="组合 66"/>
            <p:cNvGrpSpPr/>
            <p:nvPr/>
          </p:nvGrpSpPr>
          <p:grpSpPr>
            <a:xfrm>
              <a:off x="4592097" y="1685230"/>
              <a:ext cx="296121" cy="286856"/>
              <a:chOff x="5147838" y="627534"/>
              <a:chExt cx="3072695" cy="2953991"/>
            </a:xfrm>
            <a:solidFill>
              <a:srgbClr val="D60000"/>
            </a:solidFill>
          </p:grpSpPr>
          <p:grpSp>
            <p:nvGrpSpPr>
              <p:cNvPr id="69" name="组合 68"/>
              <p:cNvGrpSpPr/>
              <p:nvPr/>
            </p:nvGrpSpPr>
            <p:grpSpPr>
              <a:xfrm>
                <a:off x="5147838" y="627534"/>
                <a:ext cx="3072695" cy="2953991"/>
                <a:chOff x="5148064" y="1562909"/>
                <a:chExt cx="1348988" cy="1296874"/>
              </a:xfrm>
              <a:grpFill/>
            </p:grpSpPr>
            <p:sp>
              <p:nvSpPr>
                <p:cNvPr id="71" name="矩形 70"/>
                <p:cNvSpPr/>
                <p:nvPr/>
              </p:nvSpPr>
              <p:spPr>
                <a:xfrm>
                  <a:off x="6228180" y="1562909"/>
                  <a:ext cx="268872" cy="1296874"/>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2" name="矩形 71"/>
                <p:cNvSpPr/>
                <p:nvPr/>
              </p:nvSpPr>
              <p:spPr>
                <a:xfrm>
                  <a:off x="5148064" y="2630565"/>
                  <a:ext cx="1080119" cy="229215"/>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70" name="矩形 69"/>
              <p:cNvSpPr/>
              <p:nvPr/>
            </p:nvSpPr>
            <p:spPr>
              <a:xfrm rot="2791031">
                <a:off x="5345381" y="1844935"/>
                <a:ext cx="2736387" cy="495835"/>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68" name="TextBox 18"/>
            <p:cNvSpPr txBox="1">
              <a:spLocks noChangeArrowheads="1"/>
            </p:cNvSpPr>
            <p:nvPr/>
          </p:nvSpPr>
          <p:spPr bwMode="auto">
            <a:xfrm>
              <a:off x="4888218" y="1827525"/>
              <a:ext cx="3537008" cy="33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buNone/>
              </a:pPr>
              <a:r>
                <a:rPr lang="zh-CN" altLang="en-US" sz="1600" b="1" dirty="0">
                  <a:latin typeface="微软雅黑" panose="020B0503020204020204" pitchFamily="34" charset="-122"/>
                  <a:ea typeface="微软雅黑" panose="020B0503020204020204" pitchFamily="34" charset="-122"/>
                </a:rPr>
                <a:t>企业的战略目标是做股权设计的方向</a:t>
              </a:r>
            </a:p>
          </p:txBody>
        </p:sp>
      </p:grpSp>
      <p:grpSp>
        <p:nvGrpSpPr>
          <p:cNvPr id="73" name="组合 72"/>
          <p:cNvGrpSpPr/>
          <p:nvPr/>
        </p:nvGrpSpPr>
        <p:grpSpPr bwMode="auto">
          <a:xfrm>
            <a:off x="4849189" y="4139343"/>
            <a:ext cx="1901631" cy="479238"/>
            <a:chOff x="4592097" y="1685230"/>
            <a:chExt cx="1900157" cy="480054"/>
          </a:xfrm>
        </p:grpSpPr>
        <p:grpSp>
          <p:nvGrpSpPr>
            <p:cNvPr id="74" name="组合 73"/>
            <p:cNvGrpSpPr/>
            <p:nvPr/>
          </p:nvGrpSpPr>
          <p:grpSpPr>
            <a:xfrm>
              <a:off x="4592097" y="1685230"/>
              <a:ext cx="296121" cy="286856"/>
              <a:chOff x="5147838" y="627534"/>
              <a:chExt cx="3072695" cy="2953991"/>
            </a:xfrm>
            <a:solidFill>
              <a:srgbClr val="D60000"/>
            </a:solidFill>
          </p:grpSpPr>
          <p:grpSp>
            <p:nvGrpSpPr>
              <p:cNvPr id="76" name="组合 75"/>
              <p:cNvGrpSpPr/>
              <p:nvPr/>
            </p:nvGrpSpPr>
            <p:grpSpPr>
              <a:xfrm>
                <a:off x="5147838" y="627534"/>
                <a:ext cx="3072695" cy="2953991"/>
                <a:chOff x="5148064" y="1562909"/>
                <a:chExt cx="1348988" cy="1296874"/>
              </a:xfrm>
              <a:grpFill/>
            </p:grpSpPr>
            <p:sp>
              <p:nvSpPr>
                <p:cNvPr id="78" name="矩形 77"/>
                <p:cNvSpPr/>
                <p:nvPr/>
              </p:nvSpPr>
              <p:spPr>
                <a:xfrm>
                  <a:off x="6228180" y="1562909"/>
                  <a:ext cx="268872" cy="1296874"/>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9" name="矩形 78"/>
                <p:cNvSpPr/>
                <p:nvPr/>
              </p:nvSpPr>
              <p:spPr>
                <a:xfrm>
                  <a:off x="5148064" y="2630565"/>
                  <a:ext cx="1080119" cy="229215"/>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77" name="矩形 76"/>
              <p:cNvSpPr/>
              <p:nvPr/>
            </p:nvSpPr>
            <p:spPr>
              <a:xfrm rot="2791031">
                <a:off x="5345381" y="1844935"/>
                <a:ext cx="2736387" cy="495835"/>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75" name="TextBox 18"/>
            <p:cNvSpPr txBox="1">
              <a:spLocks noChangeArrowheads="1"/>
            </p:cNvSpPr>
            <p:nvPr/>
          </p:nvSpPr>
          <p:spPr bwMode="auto">
            <a:xfrm>
              <a:off x="4888218" y="1827525"/>
              <a:ext cx="1604036" cy="33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buNone/>
              </a:pPr>
              <a:r>
                <a:rPr lang="zh-CN" altLang="en-US" sz="1600" b="1" dirty="0">
                  <a:latin typeface="微软雅黑" panose="020B0503020204020204" pitchFamily="34" charset="-122"/>
                  <a:ea typeface="微软雅黑" panose="020B0503020204020204" pitchFamily="34" charset="-122"/>
                </a:rPr>
                <a:t>股权设计要趁早</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400"/>
                                        <p:tgtEl>
                                          <p:spTgt spid="16"/>
                                        </p:tgtEl>
                                      </p:cBhvr>
                                    </p:animEffect>
                                    <p:anim calcmode="lin" valueType="num">
                                      <p:cBhvr>
                                        <p:cTn id="12" dur="400" fill="hold"/>
                                        <p:tgtEl>
                                          <p:spTgt spid="16"/>
                                        </p:tgtEl>
                                        <p:attrNameLst>
                                          <p:attrName>ppt_x</p:attrName>
                                        </p:attrNameLst>
                                      </p:cBhvr>
                                      <p:tavLst>
                                        <p:tav tm="0">
                                          <p:val>
                                            <p:strVal val="#ppt_x"/>
                                          </p:val>
                                        </p:tav>
                                        <p:tav tm="100000">
                                          <p:val>
                                            <p:strVal val="#ppt_x"/>
                                          </p:val>
                                        </p:tav>
                                      </p:tavLst>
                                    </p:anim>
                                    <p:anim calcmode="lin" valueType="num">
                                      <p:cBhvr>
                                        <p:cTn id="13" dur="4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400"/>
                                        <p:tgtEl>
                                          <p:spTgt spid="59"/>
                                        </p:tgtEl>
                                      </p:cBhvr>
                                    </p:animEffect>
                                    <p:anim calcmode="lin" valueType="num">
                                      <p:cBhvr>
                                        <p:cTn id="23" dur="400" fill="hold"/>
                                        <p:tgtEl>
                                          <p:spTgt spid="59"/>
                                        </p:tgtEl>
                                        <p:attrNameLst>
                                          <p:attrName>ppt_x</p:attrName>
                                        </p:attrNameLst>
                                      </p:cBhvr>
                                      <p:tavLst>
                                        <p:tav tm="0">
                                          <p:val>
                                            <p:strVal val="#ppt_x"/>
                                          </p:val>
                                        </p:tav>
                                        <p:tav tm="100000">
                                          <p:val>
                                            <p:strVal val="#ppt_x"/>
                                          </p:val>
                                        </p:tav>
                                      </p:tavLst>
                                    </p:anim>
                                    <p:anim calcmode="lin" valueType="num">
                                      <p:cBhvr>
                                        <p:cTn id="24" dur="400" fill="hold"/>
                                        <p:tgtEl>
                                          <p:spTgt spid="59"/>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400"/>
                                        <p:tgtEl>
                                          <p:spTgt spid="66"/>
                                        </p:tgtEl>
                                      </p:cBhvr>
                                    </p:animEffect>
                                    <p:anim calcmode="lin" valueType="num">
                                      <p:cBhvr>
                                        <p:cTn id="29" dur="400" fill="hold"/>
                                        <p:tgtEl>
                                          <p:spTgt spid="66"/>
                                        </p:tgtEl>
                                        <p:attrNameLst>
                                          <p:attrName>ppt_x</p:attrName>
                                        </p:attrNameLst>
                                      </p:cBhvr>
                                      <p:tavLst>
                                        <p:tav tm="0">
                                          <p:val>
                                            <p:strVal val="#ppt_x"/>
                                          </p:val>
                                        </p:tav>
                                        <p:tav tm="100000">
                                          <p:val>
                                            <p:strVal val="#ppt_x"/>
                                          </p:val>
                                        </p:tav>
                                      </p:tavLst>
                                    </p:anim>
                                    <p:anim calcmode="lin" valueType="num">
                                      <p:cBhvr>
                                        <p:cTn id="30" dur="400" fill="hold"/>
                                        <p:tgtEl>
                                          <p:spTgt spid="6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400"/>
                                        <p:tgtEl>
                                          <p:spTgt spid="73"/>
                                        </p:tgtEl>
                                      </p:cBhvr>
                                    </p:animEffect>
                                    <p:anim calcmode="lin" valueType="num">
                                      <p:cBhvr>
                                        <p:cTn id="35" dur="400" fill="hold"/>
                                        <p:tgtEl>
                                          <p:spTgt spid="73"/>
                                        </p:tgtEl>
                                        <p:attrNameLst>
                                          <p:attrName>ppt_x</p:attrName>
                                        </p:attrNameLst>
                                      </p:cBhvr>
                                      <p:tavLst>
                                        <p:tav tm="0">
                                          <p:val>
                                            <p:strVal val="#ppt_x"/>
                                          </p:val>
                                        </p:tav>
                                        <p:tav tm="100000">
                                          <p:val>
                                            <p:strVal val="#ppt_x"/>
                                          </p:val>
                                        </p:tav>
                                      </p:tavLst>
                                    </p:anim>
                                    <p:anim calcmode="lin" valueType="num">
                                      <p:cBhvr>
                                        <p:cTn id="36" dur="4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0325" descr="E:\JGQ\PPT 制作素材\jpg\shutterstock_988726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单圆角矩形 46"/>
          <p:cNvSpPr/>
          <p:nvPr/>
        </p:nvSpPr>
        <p:spPr>
          <a:xfrm>
            <a:off x="10318" y="-10319"/>
            <a:ext cx="9144000" cy="5164138"/>
          </a:xfrm>
          <a:prstGeom prst="round1Rect">
            <a:avLst>
              <a:gd name="adj" fmla="val 0"/>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2" name="矩形 1"/>
          <p:cNvSpPr/>
          <p:nvPr/>
        </p:nvSpPr>
        <p:spPr>
          <a:xfrm>
            <a:off x="0" y="3648075"/>
            <a:ext cx="9144000" cy="996950"/>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椭圆 2"/>
          <p:cNvSpPr/>
          <p:nvPr/>
        </p:nvSpPr>
        <p:spPr>
          <a:xfrm>
            <a:off x="2495550" y="484188"/>
            <a:ext cx="4176713" cy="4178300"/>
          </a:xfrm>
          <a:prstGeom prst="ellipse">
            <a:avLst/>
          </a:prstGeom>
          <a:solidFill>
            <a:schemeClr val="bg1"/>
          </a:solidFill>
          <a:ln>
            <a:noFill/>
          </a:ln>
          <a:effectLst>
            <a:outerShdw blurRad="762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6" name="空心弧 5"/>
          <p:cNvSpPr/>
          <p:nvPr/>
        </p:nvSpPr>
        <p:spPr>
          <a:xfrm>
            <a:off x="2709863" y="708025"/>
            <a:ext cx="3744912" cy="3744913"/>
          </a:xfrm>
          <a:prstGeom prst="blockArc">
            <a:avLst>
              <a:gd name="adj1" fmla="val 10800000"/>
              <a:gd name="adj2" fmla="val 27960"/>
              <a:gd name="adj3" fmla="val 133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7" name="空心弧 6"/>
          <p:cNvSpPr/>
          <p:nvPr/>
        </p:nvSpPr>
        <p:spPr>
          <a:xfrm rot="10800000">
            <a:off x="2695575" y="685800"/>
            <a:ext cx="3776663" cy="3775075"/>
          </a:xfrm>
          <a:prstGeom prst="blockArc">
            <a:avLst>
              <a:gd name="adj1" fmla="val 10800000"/>
              <a:gd name="adj2" fmla="val 21522921"/>
              <a:gd name="adj3" fmla="val 11837"/>
            </a:avLst>
          </a:prstGeom>
          <a:solidFill>
            <a:srgbClr val="D3BD1B"/>
          </a:solidFill>
          <a:ln>
            <a:noFill/>
          </a:ln>
          <a:effectLst>
            <a:outerShdw blurRad="50800" dist="38100" dir="1620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椭圆 4"/>
          <p:cNvSpPr/>
          <p:nvPr/>
        </p:nvSpPr>
        <p:spPr>
          <a:xfrm>
            <a:off x="3107388" y="1075531"/>
            <a:ext cx="2916238" cy="2916238"/>
          </a:xfrm>
          <a:prstGeom prst="ellipse">
            <a:avLst/>
          </a:prstGeom>
          <a:solidFill>
            <a:schemeClr val="tx1">
              <a:lumMod val="75000"/>
              <a:lumOff val="2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p>
        </p:txBody>
      </p:sp>
      <p:sp>
        <p:nvSpPr>
          <p:cNvPr id="9" name="直角三角形 13"/>
          <p:cNvSpPr/>
          <p:nvPr/>
        </p:nvSpPr>
        <p:spPr>
          <a:xfrm rot="2733348">
            <a:off x="1657350" y="2271713"/>
            <a:ext cx="407987" cy="407988"/>
          </a:xfrm>
          <a:custGeom>
            <a:avLst/>
            <a:gdLst/>
            <a:ahLst/>
            <a:cxnLst/>
            <a:rect l="l" t="t" r="r" b="b"/>
            <a:pathLst>
              <a:path w="1008112" h="1008112">
                <a:moveTo>
                  <a:pt x="0" y="0"/>
                </a:moveTo>
                <a:lnTo>
                  <a:pt x="257552" y="257552"/>
                </a:lnTo>
                <a:lnTo>
                  <a:pt x="257552" y="761608"/>
                </a:lnTo>
                <a:lnTo>
                  <a:pt x="761608" y="761608"/>
                </a:lnTo>
                <a:lnTo>
                  <a:pt x="1008112" y="1008112"/>
                </a:lnTo>
                <a:lnTo>
                  <a:pt x="0" y="1008112"/>
                </a:lnTo>
                <a:close/>
              </a:path>
            </a:pathLst>
          </a:custGeom>
          <a:gradFill flip="none" rotWithShape="1">
            <a:gsLst>
              <a:gs pos="87000">
                <a:srgbClr val="CFBC1E"/>
              </a:gs>
              <a:gs pos="15000">
                <a:srgbClr val="E3B911"/>
              </a:gs>
              <a:gs pos="0">
                <a:srgbClr val="C4B124"/>
              </a:gs>
              <a:gs pos="50000">
                <a:srgbClr val="FFC000"/>
              </a:gs>
              <a:gs pos="100000">
                <a:srgbClr val="C2BB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直角三角形 13"/>
          <p:cNvSpPr/>
          <p:nvPr/>
        </p:nvSpPr>
        <p:spPr>
          <a:xfrm rot="13576982">
            <a:off x="7032625" y="2271713"/>
            <a:ext cx="407987" cy="407988"/>
          </a:xfrm>
          <a:custGeom>
            <a:avLst/>
            <a:gdLst/>
            <a:ahLst/>
            <a:cxnLst/>
            <a:rect l="l" t="t" r="r" b="b"/>
            <a:pathLst>
              <a:path w="1008112" h="1008112">
                <a:moveTo>
                  <a:pt x="0" y="0"/>
                </a:moveTo>
                <a:lnTo>
                  <a:pt x="257552" y="257552"/>
                </a:lnTo>
                <a:lnTo>
                  <a:pt x="257552" y="761608"/>
                </a:lnTo>
                <a:lnTo>
                  <a:pt x="761608" y="761608"/>
                </a:lnTo>
                <a:lnTo>
                  <a:pt x="1008112" y="1008112"/>
                </a:lnTo>
                <a:lnTo>
                  <a:pt x="0" y="1008112"/>
                </a:lnTo>
                <a:close/>
              </a:path>
            </a:pathLst>
          </a:custGeom>
          <a:gradFill flip="none" rotWithShape="1">
            <a:gsLst>
              <a:gs pos="87000">
                <a:srgbClr val="CFBC1E"/>
              </a:gs>
              <a:gs pos="15000">
                <a:srgbClr val="E3B911"/>
              </a:gs>
              <a:gs pos="0">
                <a:srgbClr val="C4B124"/>
              </a:gs>
              <a:gs pos="50000">
                <a:srgbClr val="FFC000"/>
              </a:gs>
              <a:gs pos="100000">
                <a:srgbClr val="C2BB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10"/>
          <p:cNvSpPr/>
          <p:nvPr/>
        </p:nvSpPr>
        <p:spPr>
          <a:xfrm>
            <a:off x="3697400" y="2241262"/>
            <a:ext cx="1749198" cy="584775"/>
          </a:xfrm>
          <a:prstGeom prst="rect">
            <a:avLst/>
          </a:prstGeom>
        </p:spPr>
        <p:txBody>
          <a:bodyPr wrap="none">
            <a:spAutoFit/>
          </a:bodyPr>
          <a:lstStyle/>
          <a:p>
            <a:pPr algn="ctr" eaLnBrk="1" fontAlgn="auto" hangingPunct="1">
              <a:spcBef>
                <a:spcPts val="0"/>
              </a:spcBef>
              <a:spcAft>
                <a:spcPts val="0"/>
              </a:spcAft>
              <a:defRPr/>
            </a:pPr>
            <a:r>
              <a:rPr lang="zh-CN" altLang="en-US" sz="3200" b="1" spc="-15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感谢聆听</a:t>
            </a:r>
            <a:endParaRPr lang="en-US" altLang="zh-CN" sz="3200" b="1" spc="-15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圆角矩形 7"/>
          <p:cNvSpPr/>
          <p:nvPr/>
        </p:nvSpPr>
        <p:spPr bwMode="auto">
          <a:xfrm>
            <a:off x="1692275" y="4233863"/>
            <a:ext cx="5759450" cy="498475"/>
          </a:xfrm>
          <a:prstGeom prst="roundRect">
            <a:avLst>
              <a:gd name="adj" fmla="val 50000"/>
            </a:avLst>
          </a:prstGeom>
          <a:solidFill>
            <a:srgbClr val="D3BD1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矩形 13"/>
          <p:cNvSpPr/>
          <p:nvPr/>
        </p:nvSpPr>
        <p:spPr>
          <a:xfrm>
            <a:off x="2017454" y="4277023"/>
            <a:ext cx="5109092" cy="461665"/>
          </a:xfrm>
          <a:prstGeom prst="rect">
            <a:avLst/>
          </a:prstGeom>
        </p:spPr>
        <p:txBody>
          <a:bodyPr wrap="none">
            <a:spAutoFit/>
          </a:bodyPr>
          <a:lstStyle/>
          <a:p>
            <a:pPr algn="ctr"/>
            <a:r>
              <a:rPr lang="zh-CN" altLang="en-US" sz="2400" b="1" dirty="0">
                <a:ea typeface="方正综艺简体" panose="03000509000000000000" pitchFamily="65" charset="-122"/>
              </a:rPr>
              <a:t>中律财富（宁夏）商务管理有限公司</a:t>
            </a:r>
            <a:endParaRPr lang="en-US" altLang="zh-CN" sz="2400" b="1" dirty="0">
              <a:ea typeface="方正综艺简体" panose="03000509000000000000" pitchFamily="65"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30712 -1.11111E-6 L -4.44444E-6 -1.11111E-6 " pathEditMode="relative" rAng="0" ptsTypes="AA">
                                      <p:cBhvr>
                                        <p:cTn id="6" dur="750" fill="hold"/>
                                        <p:tgtEl>
                                          <p:spTgt spid="9"/>
                                        </p:tgtEl>
                                        <p:attrNameLst>
                                          <p:attrName>ppt_x</p:attrName>
                                          <p:attrName>ppt_y</p:attrName>
                                        </p:attrNameLst>
                                      </p:cBhvr>
                                      <p:rCtr x="-15365" y="0"/>
                                    </p:animMotion>
                                  </p:childTnLst>
                                </p:cTn>
                              </p:par>
                              <p:par>
                                <p:cTn id="7" presetID="42" presetClass="path" presetSubtype="0" accel="50000" decel="50000" fill="hold" nodeType="withEffect">
                                  <p:stCondLst>
                                    <p:cond delay="0"/>
                                  </p:stCondLst>
                                  <p:childTnLst>
                                    <p:animMotion origin="layout" path="M -0.29931 -3.58025E-6 L 1.94444E-6 -3.58025E-6 " pathEditMode="relative" rAng="0" ptsTypes="AA">
                                      <p:cBhvr>
                                        <p:cTn id="8" dur="750" fill="hold"/>
                                        <p:tgtEl>
                                          <p:spTgt spid="10"/>
                                        </p:tgtEl>
                                        <p:attrNameLst>
                                          <p:attrName>ppt_x</p:attrName>
                                          <p:attrName>ppt_y</p:attrName>
                                        </p:attrNameLst>
                                      </p:cBhvr>
                                      <p:rCtr x="14965" y="0"/>
                                    </p:animMotion>
                                  </p:childTnLst>
                                </p:cTn>
                              </p:par>
                              <p:par>
                                <p:cTn id="9" presetID="23" presetClass="entr" presetSubtype="16"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par>
                                <p:cTn id="17" presetID="22" presetClass="entr" presetSubtype="4"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750"/>
                                        <p:tgtEl>
                                          <p:spTgt spid="7"/>
                                        </p:tgtEl>
                                      </p:cBhvr>
                                    </p:animEffect>
                                  </p:childTnLst>
                                </p:cTn>
                              </p:par>
                              <p:par>
                                <p:cTn id="20" presetID="16" presetClass="entr" presetSubtype="42" fill="hold" grpId="0" nodeType="withEffect">
                                  <p:stCondLst>
                                    <p:cond delay="750"/>
                                  </p:stCondLst>
                                  <p:childTnLst>
                                    <p:set>
                                      <p:cBhvr>
                                        <p:cTn id="21" dur="1" fill="hold">
                                          <p:stCondLst>
                                            <p:cond delay="0"/>
                                          </p:stCondLst>
                                        </p:cTn>
                                        <p:tgtEl>
                                          <p:spTgt spid="2"/>
                                        </p:tgtEl>
                                        <p:attrNameLst>
                                          <p:attrName>style.visibility</p:attrName>
                                        </p:attrNameLst>
                                      </p:cBhvr>
                                      <p:to>
                                        <p:strVal val="visible"/>
                                      </p:to>
                                    </p:set>
                                    <p:animEffect transition="in" filter="barn(outHorizontal)">
                                      <p:cBhvr>
                                        <p:cTn id="22" dur="500"/>
                                        <p:tgtEl>
                                          <p:spTgt spid="2"/>
                                        </p:tgtEl>
                                      </p:cBhvr>
                                    </p:animEffect>
                                  </p:childTnLst>
                                </p:cTn>
                              </p:par>
                              <p:par>
                                <p:cTn id="23" presetID="47" presetClass="entr" presetSubtype="0" fill="hold" grpId="0" nodeType="withEffect">
                                  <p:stCondLst>
                                    <p:cond delay="12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125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11"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21510" y="744855"/>
            <a:ext cx="6208395" cy="460375"/>
          </a:xfrm>
          <a:prstGeom prst="rect">
            <a:avLst/>
          </a:prstGeom>
          <a:noFill/>
        </p:spPr>
        <p:txBody>
          <a:bodyPr wrap="square" rtlCol="0">
            <a:spAutoFit/>
          </a:bodyPr>
          <a:lstStyle/>
          <a:p>
            <a:r>
              <a:rPr lang="zh-CN" altLang="zh-CN"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中律财富（宁夏）商务管理有限公司</a:t>
            </a:r>
          </a:p>
        </p:txBody>
      </p:sp>
      <p:sp>
        <p:nvSpPr>
          <p:cNvPr id="5" name="文本框 4"/>
          <p:cNvSpPr txBox="1"/>
          <p:nvPr/>
        </p:nvSpPr>
        <p:spPr>
          <a:xfrm>
            <a:off x="4139952" y="1779662"/>
            <a:ext cx="4844355" cy="2862322"/>
          </a:xfrm>
          <a:prstGeom prst="rect">
            <a:avLst/>
          </a:prstGeom>
          <a:noFill/>
        </p:spPr>
        <p:txBody>
          <a:bodyPr wrap="square" rtlCol="0">
            <a:spAutoFit/>
          </a:bodyPr>
          <a:lstStyle/>
          <a:p>
            <a:pPr algn="l">
              <a:lnSpc>
                <a:spcPct val="100000"/>
              </a:lnSpc>
            </a:pP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1800" b="1" dirty="0">
                <a:sym typeface="+mn-ea"/>
              </a:rPr>
              <a:t>中律财富（宁夏）商务管理有限公司是一家以法务咨询、商务调查、公司治理、顶层结构设计、企业风险管理、项目评估咨询、多渠道融资为主营业务方向的法商结合服务企业。</a:t>
            </a:r>
          </a:p>
          <a:p>
            <a:pPr algn="l">
              <a:lnSpc>
                <a:spcPct val="100000"/>
              </a:lnSpc>
            </a:pPr>
            <a:r>
              <a:rPr sz="1800" b="1" dirty="0">
                <a:sym typeface="+mn-ea"/>
              </a:rPr>
              <a:t>         中律拥有法务、商务、投融资、项目咨询领域权威专家资源，实现了法律服务与企业经营管理的无缝连接，为客户从传统的法律服务到风险防控、从项目评估到经营管理提供一站式法商服务体验。</a:t>
            </a:r>
          </a:p>
          <a:p>
            <a:pPr algn="l">
              <a:lnSpc>
                <a:spcPct val="100000"/>
              </a:lnSpc>
            </a:pPr>
            <a:endParaRPr sz="1800" b="1" dirty="0">
              <a:sym typeface="+mn-ea"/>
            </a:endParaRPr>
          </a:p>
        </p:txBody>
      </p:sp>
      <p:pic>
        <p:nvPicPr>
          <p:cNvPr id="2" name="图片 1" descr="IMG_7642"/>
          <p:cNvPicPr>
            <a:picLocks noChangeAspect="1"/>
          </p:cNvPicPr>
          <p:nvPr/>
        </p:nvPicPr>
        <p:blipFill>
          <a:blip r:embed="rId3"/>
          <a:stretch>
            <a:fillRect/>
          </a:stretch>
        </p:blipFill>
        <p:spPr>
          <a:xfrm>
            <a:off x="481965" y="1287780"/>
            <a:ext cx="3481070" cy="3608070"/>
          </a:xfrm>
          <a:prstGeom prst="rect">
            <a:avLst/>
          </a:prstGeom>
        </p:spPr>
      </p:pic>
    </p:spTree>
  </p:cSld>
  <p:clrMapOvr>
    <a:masterClrMapping/>
  </p:clrMapOvr>
  <p:transition spd="slow">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88995" y="762635"/>
            <a:ext cx="1706880" cy="460375"/>
          </a:xfrm>
          <a:prstGeom prst="rect">
            <a:avLst/>
          </a:prstGeom>
          <a:noFill/>
        </p:spPr>
        <p:txBody>
          <a:bodyPr wrap="square" rtlCol="0" anchor="t">
            <a:spAutoFit/>
          </a:bodyPr>
          <a:lstStyle/>
          <a:p>
            <a:r>
              <a:rPr lang="zh-CN" altLang="zh-CN" sz="2400" b="1" dirty="0">
                <a:latin typeface="Arial" panose="020B0604020202020204" pitchFamily="34" charset="0"/>
                <a:ea typeface="微软雅黑" panose="020B0503020204020204" pitchFamily="34" charset="-122"/>
                <a:sym typeface="Arial" panose="020B0604020202020204" pitchFamily="34" charset="0"/>
              </a:rPr>
              <a:t>我们的客户</a:t>
            </a:r>
          </a:p>
        </p:txBody>
      </p:sp>
      <p:graphicFrame>
        <p:nvGraphicFramePr>
          <p:cNvPr id="6" name="表格 5"/>
          <p:cNvGraphicFramePr/>
          <p:nvPr/>
        </p:nvGraphicFramePr>
        <p:xfrm>
          <a:off x="622300" y="1503045"/>
          <a:ext cx="7604760" cy="3098165"/>
        </p:xfrm>
        <a:graphic>
          <a:graphicData uri="http://schemas.openxmlformats.org/drawingml/2006/table">
            <a:tbl>
              <a:tblPr firstRow="1" bandRow="1">
                <a:tableStyleId>{5C22544A-7EE6-4342-B048-85BDC9FD1C3A}</a:tableStyleId>
              </a:tblPr>
              <a:tblGrid>
                <a:gridCol w="3802380">
                  <a:extLst>
                    <a:ext uri="{9D8B030D-6E8A-4147-A177-3AD203B41FA5}">
                      <a16:colId xmlns:a16="http://schemas.microsoft.com/office/drawing/2014/main" val="20000"/>
                    </a:ext>
                  </a:extLst>
                </a:gridCol>
                <a:gridCol w="3802380">
                  <a:extLst>
                    <a:ext uri="{9D8B030D-6E8A-4147-A177-3AD203B41FA5}">
                      <a16:colId xmlns:a16="http://schemas.microsoft.com/office/drawing/2014/main" val="20001"/>
                    </a:ext>
                  </a:extLst>
                </a:gridCol>
              </a:tblGrid>
              <a:tr h="442595">
                <a:tc>
                  <a:txBody>
                    <a:bodyPr/>
                    <a:lstStyle/>
                    <a:p>
                      <a:pPr>
                        <a:buNone/>
                      </a:pPr>
                      <a:r>
                        <a:rPr lang="zh-CN" altLang="en-US" b="1">
                          <a:solidFill>
                            <a:schemeClr val="tx1"/>
                          </a:solidFill>
                        </a:rPr>
                        <a:t>宁夏天然蜂产品科技开发有限公司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a:buNone/>
                      </a:pPr>
                      <a:r>
                        <a:rPr lang="zh-CN" altLang="en-US" b="1">
                          <a:solidFill>
                            <a:schemeClr val="tx1"/>
                          </a:solidFill>
                        </a:rPr>
                        <a:t>宁夏西海湖牛肉制品开发有限公司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0"/>
                  </a:ext>
                </a:extLst>
              </a:tr>
              <a:tr h="442595">
                <a:tc>
                  <a:txBody>
                    <a:bodyPr/>
                    <a:lstStyle/>
                    <a:p>
                      <a:pPr>
                        <a:buNone/>
                      </a:pPr>
                      <a:r>
                        <a:rPr lang="zh-CN" altLang="en-US" b="1">
                          <a:solidFill>
                            <a:schemeClr val="tx1"/>
                          </a:solidFill>
                        </a:rPr>
                        <a:t>宁夏鑫宇通环保科技有限公司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a:buNone/>
                      </a:pPr>
                      <a:r>
                        <a:rPr lang="zh-CN" altLang="en-US" b="1">
                          <a:solidFill>
                            <a:schemeClr val="tx1"/>
                          </a:solidFill>
                        </a:rPr>
                        <a:t>宁夏弘耘行生物科技有限公司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1"/>
                  </a:ext>
                </a:extLst>
              </a:tr>
              <a:tr h="442595">
                <a:tc>
                  <a:txBody>
                    <a:bodyPr/>
                    <a:lstStyle/>
                    <a:p>
                      <a:pPr>
                        <a:buNone/>
                      </a:pPr>
                      <a:r>
                        <a:rPr lang="zh-CN" altLang="en-US" b="1">
                          <a:solidFill>
                            <a:schemeClr val="tx1"/>
                          </a:solidFill>
                        </a:rPr>
                        <a:t>宁夏为民阳光牧业有限责任公司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a:buNone/>
                      </a:pPr>
                      <a:r>
                        <a:rPr lang="zh-CN" altLang="en-US" b="1">
                          <a:solidFill>
                            <a:schemeClr val="tx1"/>
                          </a:solidFill>
                        </a:rPr>
                        <a:t>宁夏西夏堂健康科技有限公司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2"/>
                  </a:ext>
                </a:extLst>
              </a:tr>
              <a:tr h="442595">
                <a:tc>
                  <a:txBody>
                    <a:bodyPr/>
                    <a:lstStyle/>
                    <a:p>
                      <a:pPr>
                        <a:buNone/>
                      </a:pPr>
                      <a:r>
                        <a:rPr lang="zh-CN" altLang="en-US" b="1">
                          <a:solidFill>
                            <a:schemeClr val="tx1"/>
                          </a:solidFill>
                        </a:rPr>
                        <a:t>宁夏为民实业有限公司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a:buNone/>
                      </a:pPr>
                      <a:r>
                        <a:rPr lang="zh-CN" altLang="en-US" b="1">
                          <a:solidFill>
                            <a:schemeClr val="tx1"/>
                          </a:solidFill>
                        </a:rPr>
                        <a:t>宁夏水投中宁水务有限公司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3"/>
                  </a:ext>
                </a:extLst>
              </a:tr>
              <a:tr h="442595">
                <a:tc>
                  <a:txBody>
                    <a:bodyPr/>
                    <a:lstStyle/>
                    <a:p>
                      <a:pPr>
                        <a:buNone/>
                      </a:pPr>
                      <a:r>
                        <a:rPr lang="zh-CN" altLang="en-US" b="1">
                          <a:solidFill>
                            <a:schemeClr val="tx1"/>
                          </a:solidFill>
                        </a:rPr>
                        <a:t>宁夏蓝湾生态农业有限公司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a:buNone/>
                      </a:pPr>
                      <a:r>
                        <a:rPr lang="zh-CN" altLang="en-US" b="1">
                          <a:solidFill>
                            <a:schemeClr val="tx1"/>
                          </a:solidFill>
                        </a:rPr>
                        <a:t>宁夏宁安彩印包装有限公司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4"/>
                  </a:ext>
                </a:extLst>
              </a:tr>
              <a:tr h="442595">
                <a:tc>
                  <a:txBody>
                    <a:bodyPr/>
                    <a:lstStyle/>
                    <a:p>
                      <a:pPr>
                        <a:buNone/>
                      </a:pPr>
                      <a:r>
                        <a:rPr lang="zh-CN" altLang="en-US" b="1">
                          <a:solidFill>
                            <a:schemeClr val="tx1"/>
                          </a:solidFill>
                        </a:rPr>
                        <a:t>宁夏海澜生态农业发展有限公司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a:buNone/>
                      </a:pPr>
                      <a:r>
                        <a:rPr lang="zh-CN" altLang="en-US" b="1">
                          <a:solidFill>
                            <a:schemeClr val="tx1"/>
                          </a:solidFill>
                        </a:rPr>
                        <a:t>宁夏回回集市电子商务有限公司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5"/>
                  </a:ext>
                </a:extLst>
              </a:tr>
              <a:tr h="442595">
                <a:tc>
                  <a:txBody>
                    <a:bodyPr/>
                    <a:lstStyle/>
                    <a:p>
                      <a:pPr>
                        <a:buNone/>
                      </a:pPr>
                      <a:r>
                        <a:rPr lang="zh-CN" altLang="en-US" b="1">
                          <a:solidFill>
                            <a:schemeClr val="tx1"/>
                          </a:solidFill>
                        </a:rPr>
                        <a:t>宁夏荣世房地产开发有限公司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a:buNone/>
                      </a:pPr>
                      <a:r>
                        <a:rPr lang="zh-CN" altLang="en-US" b="1">
                          <a:solidFill>
                            <a:schemeClr val="tx1"/>
                          </a:solidFill>
                        </a:rPr>
                        <a:t>固原市荣欣物业服务有限公司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6"/>
                  </a:ext>
                </a:extLst>
              </a:tr>
            </a:tbl>
          </a:graphicData>
        </a:graphic>
      </p:graphicFrame>
    </p:spTree>
  </p:cSld>
  <p:clrMapOvr>
    <a:masterClrMapping/>
  </p:clrMapOvr>
  <p:transition spd="slow">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88995" y="762635"/>
            <a:ext cx="1706880" cy="460375"/>
          </a:xfrm>
          <a:prstGeom prst="rect">
            <a:avLst/>
          </a:prstGeom>
          <a:noFill/>
        </p:spPr>
        <p:txBody>
          <a:bodyPr wrap="square" rtlCol="0" anchor="t">
            <a:spAutoFit/>
          </a:bodyPr>
          <a:lstStyle/>
          <a:p>
            <a:r>
              <a:rPr lang="zh-CN" altLang="zh-CN" sz="2400" b="1" dirty="0">
                <a:latin typeface="Arial" panose="020B0604020202020204" pitchFamily="34" charset="0"/>
                <a:ea typeface="微软雅黑" panose="020B0503020204020204" pitchFamily="34" charset="-122"/>
                <a:sym typeface="Arial" panose="020B0604020202020204" pitchFamily="34" charset="0"/>
              </a:rPr>
              <a:t>我们的客户</a:t>
            </a:r>
          </a:p>
        </p:txBody>
      </p:sp>
      <p:graphicFrame>
        <p:nvGraphicFramePr>
          <p:cNvPr id="6" name="表格 5"/>
          <p:cNvGraphicFramePr/>
          <p:nvPr/>
        </p:nvGraphicFramePr>
        <p:xfrm>
          <a:off x="622300" y="1503045"/>
          <a:ext cx="7604760" cy="3493135"/>
        </p:xfrm>
        <a:graphic>
          <a:graphicData uri="http://schemas.openxmlformats.org/drawingml/2006/table">
            <a:tbl>
              <a:tblPr firstRow="1" bandRow="1">
                <a:tableStyleId>{5C22544A-7EE6-4342-B048-85BDC9FD1C3A}</a:tableStyleId>
              </a:tblPr>
              <a:tblGrid>
                <a:gridCol w="3802380">
                  <a:extLst>
                    <a:ext uri="{9D8B030D-6E8A-4147-A177-3AD203B41FA5}">
                      <a16:colId xmlns:a16="http://schemas.microsoft.com/office/drawing/2014/main" val="20000"/>
                    </a:ext>
                  </a:extLst>
                </a:gridCol>
                <a:gridCol w="3802380">
                  <a:extLst>
                    <a:ext uri="{9D8B030D-6E8A-4147-A177-3AD203B41FA5}">
                      <a16:colId xmlns:a16="http://schemas.microsoft.com/office/drawing/2014/main" val="20001"/>
                    </a:ext>
                  </a:extLst>
                </a:gridCol>
              </a:tblGrid>
              <a:tr h="442595">
                <a:tc>
                  <a:txBody>
                    <a:bodyPr/>
                    <a:lstStyle/>
                    <a:p>
                      <a:pPr>
                        <a:buNone/>
                      </a:pPr>
                      <a:r>
                        <a:rPr lang="zh-CN" altLang="en-US" b="1">
                          <a:solidFill>
                            <a:schemeClr val="tx1"/>
                          </a:solidFill>
                        </a:rPr>
                        <a:t>宁夏志辉实业集团有限公司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a:buNone/>
                      </a:pPr>
                      <a:r>
                        <a:rPr lang="zh-CN" altLang="en-US" b="1">
                          <a:solidFill>
                            <a:schemeClr val="tx1"/>
                          </a:solidFill>
                        </a:rPr>
                        <a:t>宁夏志辉源石葡萄酒庄有限公司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0"/>
                  </a:ext>
                </a:extLst>
              </a:tr>
              <a:tr h="442595">
                <a:tc>
                  <a:txBody>
                    <a:bodyPr/>
                    <a:lstStyle/>
                    <a:p>
                      <a:pPr>
                        <a:buNone/>
                      </a:pPr>
                      <a:r>
                        <a:rPr lang="zh-CN" altLang="en-US" b="1">
                          <a:solidFill>
                            <a:schemeClr val="tx1"/>
                          </a:solidFill>
                        </a:rPr>
                        <a:t>宁夏天天为民文化旅游开发有限公司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a:buNone/>
                      </a:pPr>
                      <a:r>
                        <a:rPr lang="zh-CN" altLang="en-US" b="1">
                          <a:solidFill>
                            <a:schemeClr val="tx1"/>
                          </a:solidFill>
                        </a:rPr>
                        <a:t>宁夏林业研究院股份有限公司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1"/>
                  </a:ext>
                </a:extLst>
              </a:tr>
              <a:tr h="442595">
                <a:tc>
                  <a:txBody>
                    <a:bodyPr/>
                    <a:lstStyle/>
                    <a:p>
                      <a:pPr>
                        <a:buNone/>
                      </a:pPr>
                      <a:r>
                        <a:rPr lang="zh-CN" altLang="en-US" b="1">
                          <a:solidFill>
                            <a:schemeClr val="tx1"/>
                          </a:solidFill>
                        </a:rPr>
                        <a:t>宁夏联森生物科技有限公司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a:buNone/>
                      </a:pPr>
                      <a:r>
                        <a:rPr lang="zh-CN" altLang="en-US" b="1">
                          <a:solidFill>
                            <a:schemeClr val="tx1"/>
                          </a:solidFill>
                        </a:rPr>
                        <a:t>宁夏蓝博思化学技术有限公司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2"/>
                  </a:ext>
                </a:extLst>
              </a:tr>
              <a:tr h="442595">
                <a:tc>
                  <a:txBody>
                    <a:bodyPr/>
                    <a:lstStyle/>
                    <a:p>
                      <a:pPr>
                        <a:buNone/>
                      </a:pPr>
                      <a:r>
                        <a:rPr lang="zh-CN" altLang="en-US" b="1">
                          <a:solidFill>
                            <a:schemeClr val="tx1"/>
                          </a:solidFill>
                        </a:rPr>
                        <a:t>甘肃九桓新材料有限公司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a:buNone/>
                      </a:pPr>
                      <a:r>
                        <a:rPr lang="zh-CN" altLang="en-US" b="1">
                          <a:solidFill>
                            <a:schemeClr val="tx1"/>
                          </a:solidFill>
                        </a:rPr>
                        <a:t>宁夏阜民丰木业发展有限责任公司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3"/>
                  </a:ext>
                </a:extLst>
              </a:tr>
              <a:tr h="442595">
                <a:tc>
                  <a:txBody>
                    <a:bodyPr/>
                    <a:lstStyle/>
                    <a:p>
                      <a:pPr>
                        <a:buNone/>
                      </a:pPr>
                      <a:r>
                        <a:rPr lang="zh-CN" altLang="en-US" b="1">
                          <a:solidFill>
                            <a:schemeClr val="tx1"/>
                          </a:solidFill>
                        </a:rPr>
                        <a:t>宁夏润达物业服务有限公司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a:buNone/>
                      </a:pPr>
                      <a:r>
                        <a:rPr lang="zh-CN" altLang="en-US" b="1">
                          <a:solidFill>
                            <a:schemeClr val="tx1"/>
                          </a:solidFill>
                        </a:rPr>
                        <a:t>宁夏夯中岩土工程有限公司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4"/>
                  </a:ext>
                </a:extLst>
              </a:tr>
              <a:tr h="442595">
                <a:tc>
                  <a:txBody>
                    <a:bodyPr/>
                    <a:lstStyle/>
                    <a:p>
                      <a:pPr>
                        <a:buNone/>
                      </a:pPr>
                      <a:r>
                        <a:rPr lang="zh-CN" altLang="en-US" b="1">
                          <a:solidFill>
                            <a:schemeClr val="tx1"/>
                          </a:solidFill>
                        </a:rPr>
                        <a:t>宁夏良品良食科技服务有限公司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a:buNone/>
                      </a:pPr>
                      <a:r>
                        <a:rPr lang="zh-CN" altLang="en-US" b="1">
                          <a:solidFill>
                            <a:schemeClr val="tx1"/>
                          </a:solidFill>
                        </a:rPr>
                        <a:t>石嘴山市惠农区治沙林场</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5"/>
                  </a:ext>
                </a:extLst>
              </a:tr>
              <a:tr h="442595">
                <a:tc>
                  <a:txBody>
                    <a:bodyPr/>
                    <a:lstStyle/>
                    <a:p>
                      <a:pPr>
                        <a:buNone/>
                      </a:pPr>
                      <a:r>
                        <a:rPr lang="zh-CN" altLang="en-US" b="1">
                          <a:solidFill>
                            <a:schemeClr val="tx1"/>
                          </a:solidFill>
                        </a:rPr>
                        <a:t>石嘴山市园林和生态建设管理局</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a:buNone/>
                      </a:pPr>
                      <a:r>
                        <a:rPr lang="zh-CN" altLang="en-US" b="1">
                          <a:solidFill>
                            <a:schemeClr val="tx1"/>
                          </a:solidFill>
                        </a:rPr>
                        <a:t>石嘴山市九柱城市发展集团有限公司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6"/>
                  </a:ext>
                </a:extLst>
              </a:tr>
            </a:tbl>
          </a:graphicData>
        </a:graphic>
      </p:graphicFrame>
    </p:spTree>
  </p:cSld>
  <p:clrMapOvr>
    <a:masterClrMapping/>
  </p:clrMapOvr>
  <p:transition spd="slow">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88995" y="762635"/>
            <a:ext cx="1706880" cy="460375"/>
          </a:xfrm>
          <a:prstGeom prst="rect">
            <a:avLst/>
          </a:prstGeom>
          <a:noFill/>
        </p:spPr>
        <p:txBody>
          <a:bodyPr wrap="square" rtlCol="0" anchor="t">
            <a:spAutoFit/>
          </a:bodyPr>
          <a:lstStyle/>
          <a:p>
            <a:r>
              <a:rPr lang="zh-CN" altLang="zh-CN" sz="2400" b="1" dirty="0">
                <a:latin typeface="Arial" panose="020B0604020202020204" pitchFamily="34" charset="0"/>
                <a:ea typeface="微软雅黑" panose="020B0503020204020204" pitchFamily="34" charset="-122"/>
                <a:sym typeface="Arial" panose="020B0604020202020204" pitchFamily="34" charset="0"/>
              </a:rPr>
              <a:t>我们的客户</a:t>
            </a:r>
          </a:p>
        </p:txBody>
      </p:sp>
      <p:graphicFrame>
        <p:nvGraphicFramePr>
          <p:cNvPr id="6" name="表格 5"/>
          <p:cNvGraphicFramePr/>
          <p:nvPr/>
        </p:nvGraphicFramePr>
        <p:xfrm>
          <a:off x="622300" y="1503045"/>
          <a:ext cx="7604760" cy="3295650"/>
        </p:xfrm>
        <a:graphic>
          <a:graphicData uri="http://schemas.openxmlformats.org/drawingml/2006/table">
            <a:tbl>
              <a:tblPr firstRow="1" bandRow="1">
                <a:tableStyleId>{5C22544A-7EE6-4342-B048-85BDC9FD1C3A}</a:tableStyleId>
              </a:tblPr>
              <a:tblGrid>
                <a:gridCol w="3802380">
                  <a:extLst>
                    <a:ext uri="{9D8B030D-6E8A-4147-A177-3AD203B41FA5}">
                      <a16:colId xmlns:a16="http://schemas.microsoft.com/office/drawing/2014/main" val="20000"/>
                    </a:ext>
                  </a:extLst>
                </a:gridCol>
                <a:gridCol w="3802380">
                  <a:extLst>
                    <a:ext uri="{9D8B030D-6E8A-4147-A177-3AD203B41FA5}">
                      <a16:colId xmlns:a16="http://schemas.microsoft.com/office/drawing/2014/main" val="20001"/>
                    </a:ext>
                  </a:extLst>
                </a:gridCol>
              </a:tblGrid>
              <a:tr h="442595">
                <a:tc>
                  <a:txBody>
                    <a:bodyPr/>
                    <a:lstStyle/>
                    <a:p>
                      <a:pPr>
                        <a:buNone/>
                      </a:pPr>
                      <a:r>
                        <a:rPr lang="zh-CN" altLang="en-US" b="1">
                          <a:solidFill>
                            <a:schemeClr val="tx1"/>
                          </a:solidFill>
                        </a:rPr>
                        <a:t>西夏区人力资源管理局</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a:buNone/>
                      </a:pPr>
                      <a:r>
                        <a:rPr lang="zh-CN" altLang="en-US" b="1">
                          <a:solidFill>
                            <a:schemeClr val="tx1"/>
                          </a:solidFill>
                        </a:rPr>
                        <a:t>西夏区民政局</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0"/>
                  </a:ext>
                </a:extLst>
              </a:tr>
              <a:tr h="442595">
                <a:tc>
                  <a:txBody>
                    <a:bodyPr/>
                    <a:lstStyle/>
                    <a:p>
                      <a:pPr>
                        <a:buNone/>
                      </a:pPr>
                      <a:r>
                        <a:rPr lang="zh-CN" altLang="en-US" b="1">
                          <a:solidFill>
                            <a:schemeClr val="tx1"/>
                          </a:solidFill>
                        </a:rPr>
                        <a:t>西夏区建设交通局</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a:buNone/>
                      </a:pPr>
                      <a:r>
                        <a:rPr lang="zh-CN" altLang="en-US" b="1">
                          <a:solidFill>
                            <a:schemeClr val="tx1"/>
                          </a:solidFill>
                        </a:rPr>
                        <a:t>西夏区人力资源管理局</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1"/>
                  </a:ext>
                </a:extLst>
              </a:tr>
              <a:tr h="442595">
                <a:tc>
                  <a:txBody>
                    <a:bodyPr/>
                    <a:lstStyle/>
                    <a:p>
                      <a:pPr>
                        <a:buNone/>
                      </a:pPr>
                      <a:r>
                        <a:rPr lang="zh-CN" altLang="en-US" b="1">
                          <a:solidFill>
                            <a:schemeClr val="tx1"/>
                          </a:solidFill>
                        </a:rPr>
                        <a:t>银川市金凤区国有资产投资控股有限公司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a:buNone/>
                      </a:pPr>
                      <a:r>
                        <a:rPr lang="zh-CN" altLang="en-US" b="1">
                          <a:solidFill>
                            <a:schemeClr val="tx1"/>
                          </a:solidFill>
                        </a:rPr>
                        <a:t>中宁恒通投资有限公司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2"/>
                  </a:ext>
                </a:extLst>
              </a:tr>
              <a:tr h="442595">
                <a:tc>
                  <a:txBody>
                    <a:bodyPr/>
                    <a:lstStyle/>
                    <a:p>
                      <a:pPr>
                        <a:buNone/>
                      </a:pPr>
                      <a:r>
                        <a:rPr lang="zh-CN" altLang="en-US" b="1">
                          <a:solidFill>
                            <a:schemeClr val="tx1"/>
                          </a:solidFill>
                        </a:rPr>
                        <a:t>中宁国有资本运营有限公司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a:buNone/>
                      </a:pPr>
                      <a:r>
                        <a:rPr lang="zh-CN" altLang="en-US" b="1">
                          <a:solidFill>
                            <a:schemeClr val="tx1"/>
                          </a:solidFill>
                        </a:rPr>
                        <a:t>中宁县财政局</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3"/>
                  </a:ext>
                </a:extLst>
              </a:tr>
              <a:tr h="442595">
                <a:tc>
                  <a:txBody>
                    <a:bodyPr/>
                    <a:lstStyle/>
                    <a:p>
                      <a:pPr>
                        <a:buNone/>
                      </a:pPr>
                      <a:r>
                        <a:rPr lang="zh-CN" altLang="en-US" b="1">
                          <a:solidFill>
                            <a:schemeClr val="tx1"/>
                          </a:solidFill>
                        </a:rPr>
                        <a:t>中宁县新堡镇人民政府</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a:buNone/>
                      </a:pPr>
                      <a:r>
                        <a:rPr lang="zh-CN" altLang="en-US" b="1">
                          <a:solidFill>
                            <a:schemeClr val="tx1"/>
                          </a:solidFill>
                        </a:rPr>
                        <a:t>中宁县石空镇人民政府</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4"/>
                  </a:ext>
                </a:extLst>
              </a:tr>
              <a:tr h="442595">
                <a:tc>
                  <a:txBody>
                    <a:bodyPr/>
                    <a:lstStyle/>
                    <a:p>
                      <a:pPr>
                        <a:buNone/>
                      </a:pPr>
                      <a:r>
                        <a:rPr lang="zh-CN" altLang="en-US" b="1">
                          <a:solidFill>
                            <a:schemeClr val="tx1"/>
                          </a:solidFill>
                        </a:rPr>
                        <a:t>中卫市沙坡头区农业和科技委员会</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a:buNone/>
                      </a:pPr>
                      <a:r>
                        <a:rPr lang="zh-CN" altLang="zh-CN" b="1">
                          <a:solidFill>
                            <a:schemeClr val="tx1"/>
                          </a:solidFill>
                        </a:rPr>
                        <a:t>智慧宫文化产业集团有限公司</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5"/>
                  </a:ext>
                </a:extLst>
              </a:tr>
              <a:tr h="442595">
                <a:tc>
                  <a:txBody>
                    <a:bodyPr/>
                    <a:lstStyle/>
                    <a:p>
                      <a:pPr>
                        <a:buNone/>
                      </a:pPr>
                      <a:r>
                        <a:rPr lang="zh-CN" altLang="en-US" b="1">
                          <a:solidFill>
                            <a:schemeClr val="tx1"/>
                          </a:solidFill>
                        </a:rPr>
                        <a:t>中卫市沙坡头区政府</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a:buNone/>
                      </a:pPr>
                      <a:r>
                        <a:rPr lang="zh-CN" altLang="en-US" b="1">
                          <a:solidFill>
                            <a:schemeClr val="tx1"/>
                          </a:solidFill>
                        </a:rPr>
                        <a:t>中卫市海源县财政局</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6"/>
                  </a:ext>
                </a:extLst>
              </a:tr>
            </a:tbl>
          </a:graphicData>
        </a:graphic>
      </p:graphicFrame>
    </p:spTree>
  </p:cSld>
  <p:clrMapOvr>
    <a:masterClrMapping/>
  </p:clrMapOvr>
  <p:transition spd="slow">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TextBox 11"/>
          <p:cNvSpPr txBox="1">
            <a:spLocks noChangeArrowheads="1"/>
          </p:cNvSpPr>
          <p:nvPr/>
        </p:nvSpPr>
        <p:spPr bwMode="auto">
          <a:xfrm>
            <a:off x="7301230" y="3932555"/>
            <a:ext cx="9474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zh-CN" sz="2400" b="1" dirty="0">
                <a:solidFill>
                  <a:schemeClr val="tx1"/>
                </a:solidFill>
                <a:latin typeface="Bebas" pitchFamily="2" charset="0"/>
              </a:rPr>
              <a:t>地址</a:t>
            </a:r>
          </a:p>
        </p:txBody>
      </p:sp>
      <p:sp>
        <p:nvSpPr>
          <p:cNvPr id="29" name="文本框 28"/>
          <p:cNvSpPr txBox="1"/>
          <p:nvPr/>
        </p:nvSpPr>
        <p:spPr>
          <a:xfrm>
            <a:off x="2110617" y="543226"/>
            <a:ext cx="5190295" cy="460375"/>
          </a:xfrm>
          <a:prstGeom prst="rect">
            <a:avLst/>
          </a:prstGeom>
          <a:noFill/>
          <a:ln w="9525">
            <a:noFill/>
          </a:ln>
        </p:spPr>
        <p:txBody>
          <a:bodyPr wrap="square">
            <a:spAutoFit/>
          </a:bodyPr>
          <a:lstStyle/>
          <a:p>
            <a:r>
              <a:rPr lang="zh-CN" altLang="zh-CN" sz="2400" dirty="0">
                <a:latin typeface="微软雅黑" panose="020B0503020204020204" pitchFamily="34" charset="-122"/>
                <a:ea typeface="微软雅黑" panose="020B0503020204020204" pitchFamily="34" charset="-122"/>
              </a:rPr>
              <a:t>中律财富（宁夏）商务管理有限公司</a:t>
            </a:r>
          </a:p>
        </p:txBody>
      </p:sp>
      <p:grpSp>
        <p:nvGrpSpPr>
          <p:cNvPr id="2" name="组合 1"/>
          <p:cNvGrpSpPr/>
          <p:nvPr/>
        </p:nvGrpSpPr>
        <p:grpSpPr>
          <a:xfrm>
            <a:off x="588731" y="3743668"/>
            <a:ext cx="4925575" cy="1152810"/>
            <a:chOff x="3037" y="2885"/>
            <a:chExt cx="7757" cy="2048"/>
          </a:xfrm>
        </p:grpSpPr>
        <p:grpSp>
          <p:nvGrpSpPr>
            <p:cNvPr id="18" name="组合 17"/>
            <p:cNvGrpSpPr/>
            <p:nvPr/>
          </p:nvGrpSpPr>
          <p:grpSpPr bwMode="auto">
            <a:xfrm>
              <a:off x="4742" y="2885"/>
              <a:ext cx="6052" cy="1279"/>
              <a:chOff x="3229626" y="1180137"/>
              <a:chExt cx="3415571" cy="812026"/>
            </a:xfrm>
          </p:grpSpPr>
          <p:sp>
            <p:nvSpPr>
              <p:cNvPr id="32790" name="TextBox 3"/>
              <p:cNvSpPr txBox="1">
                <a:spLocks noChangeArrowheads="1"/>
              </p:cNvSpPr>
              <p:nvPr/>
            </p:nvSpPr>
            <p:spPr bwMode="auto">
              <a:xfrm>
                <a:off x="3229626" y="1180137"/>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3600" dirty="0">
                  <a:solidFill>
                    <a:schemeClr val="bg1"/>
                  </a:solidFill>
                  <a:latin typeface="Bebas" pitchFamily="2" charset="0"/>
                </a:endParaRPr>
              </a:p>
            </p:txBody>
          </p:sp>
          <p:sp>
            <p:nvSpPr>
              <p:cNvPr id="32786" name="TextBox 9"/>
              <p:cNvSpPr txBox="1">
                <a:spLocks noChangeArrowheads="1"/>
              </p:cNvSpPr>
              <p:nvPr/>
            </p:nvSpPr>
            <p:spPr bwMode="auto">
              <a:xfrm>
                <a:off x="5528913" y="1472763"/>
                <a:ext cx="1116284" cy="5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400" b="1" dirty="0">
                    <a:solidFill>
                      <a:schemeClr val="tx1"/>
                    </a:solidFill>
                    <a:latin typeface="Bebas" pitchFamily="2" charset="0"/>
                  </a:rPr>
                  <a:t>邮箱</a:t>
                </a:r>
              </a:p>
            </p:txBody>
          </p:sp>
        </p:grpSp>
        <p:cxnSp>
          <p:nvCxnSpPr>
            <p:cNvPr id="30" name="直接连接符 29"/>
            <p:cNvCxnSpPr/>
            <p:nvPr/>
          </p:nvCxnSpPr>
          <p:spPr bwMode="auto">
            <a:xfrm>
              <a:off x="3225" y="4163"/>
              <a:ext cx="36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9"/>
            <p:cNvSpPr txBox="1">
              <a:spLocks noChangeArrowheads="1"/>
            </p:cNvSpPr>
            <p:nvPr/>
          </p:nvSpPr>
          <p:spPr bwMode="auto">
            <a:xfrm>
              <a:off x="3604" y="3359"/>
              <a:ext cx="2521"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zh-CN" sz="2400" b="1" dirty="0">
                  <a:solidFill>
                    <a:schemeClr val="tx1"/>
                  </a:solidFill>
                  <a:latin typeface="Bebas" pitchFamily="2" charset="0"/>
                </a:rPr>
                <a:t>联系方式</a:t>
              </a:r>
            </a:p>
          </p:txBody>
        </p:sp>
        <p:sp>
          <p:nvSpPr>
            <p:cNvPr id="32" name="TextBox 9"/>
            <p:cNvSpPr txBox="1">
              <a:spLocks noChangeArrowheads="1"/>
            </p:cNvSpPr>
            <p:nvPr/>
          </p:nvSpPr>
          <p:spPr bwMode="auto">
            <a:xfrm>
              <a:off x="3037" y="4279"/>
              <a:ext cx="3738"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800" b="1" dirty="0">
                  <a:solidFill>
                    <a:schemeClr val="tx1"/>
                  </a:solidFill>
                  <a:sym typeface="+mn-ea"/>
                </a:rPr>
                <a:t>杨侠林：</a:t>
              </a:r>
              <a:r>
                <a:rPr lang="en-US" sz="1800" b="1" dirty="0">
                  <a:solidFill>
                    <a:schemeClr val="tx1"/>
                  </a:solidFill>
                  <a:sym typeface="+mn-ea"/>
                </a:rPr>
                <a:t>18909511688</a:t>
              </a:r>
              <a:endParaRPr lang="en-US" altLang="en-US" sz="1800" b="1" dirty="0">
                <a:solidFill>
                  <a:schemeClr val="tx1"/>
                </a:solidFill>
                <a:latin typeface="Bebas" pitchFamily="2" charset="0"/>
                <a:sym typeface="+mn-ea"/>
              </a:endParaRPr>
            </a:p>
          </p:txBody>
        </p:sp>
      </p:grpSp>
      <p:cxnSp>
        <p:nvCxnSpPr>
          <p:cNvPr id="33" name="直接连接符 32"/>
          <p:cNvCxnSpPr/>
          <p:nvPr/>
        </p:nvCxnSpPr>
        <p:spPr bwMode="auto">
          <a:xfrm>
            <a:off x="3521665" y="4463437"/>
            <a:ext cx="234156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bwMode="auto">
          <a:xfrm>
            <a:off x="6505513" y="4463266"/>
            <a:ext cx="234156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9"/>
          <p:cNvSpPr txBox="1">
            <a:spLocks noChangeArrowheads="1"/>
          </p:cNvSpPr>
          <p:nvPr/>
        </p:nvSpPr>
        <p:spPr bwMode="auto">
          <a:xfrm>
            <a:off x="3315343" y="4593438"/>
            <a:ext cx="27546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600" b="1" dirty="0">
                <a:solidFill>
                  <a:schemeClr val="tx1"/>
                </a:solidFill>
                <a:latin typeface="宋体" panose="02010600030101010101" pitchFamily="2" charset="-122"/>
              </a:rPr>
              <a:t>yangxialin@winteam500.com</a:t>
            </a:r>
          </a:p>
        </p:txBody>
      </p:sp>
      <p:sp>
        <p:nvSpPr>
          <p:cNvPr id="36" name="TextBox 9"/>
          <p:cNvSpPr txBox="1">
            <a:spLocks noChangeArrowheads="1"/>
          </p:cNvSpPr>
          <p:nvPr/>
        </p:nvSpPr>
        <p:spPr bwMode="auto">
          <a:xfrm>
            <a:off x="6460305" y="4463297"/>
            <a:ext cx="24320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600" b="1" dirty="0">
                <a:solidFill>
                  <a:schemeClr val="tx1"/>
                </a:solidFill>
                <a:latin typeface="宋体" panose="02010600030101010101" pitchFamily="2" charset="-122"/>
                <a:cs typeface="宋体" panose="02010600030101010101" pitchFamily="2" charset="-122"/>
                <a:sym typeface="+mn-ea"/>
              </a:rPr>
              <a:t>贺兰山路与兴洲街交汇处</a:t>
            </a:r>
          </a:p>
          <a:p>
            <a:pPr algn="ctr" eaLnBrk="1" hangingPunct="1">
              <a:spcBef>
                <a:spcPct val="0"/>
              </a:spcBef>
              <a:buFontTx/>
              <a:buNone/>
            </a:pPr>
            <a:r>
              <a:rPr lang="zh-CN" altLang="en-US" sz="1600" b="1" dirty="0">
                <a:solidFill>
                  <a:schemeClr val="tx1"/>
                </a:solidFill>
                <a:latin typeface="宋体" panose="02010600030101010101" pitchFamily="2" charset="-122"/>
                <a:cs typeface="宋体" panose="02010600030101010101" pitchFamily="2" charset="-122"/>
                <a:sym typeface="+mn-ea"/>
              </a:rPr>
              <a:t>宁夏创业谷</a:t>
            </a:r>
            <a:r>
              <a:rPr lang="en-US" altLang="zh-CN" sz="1600" b="1" dirty="0">
                <a:solidFill>
                  <a:schemeClr val="tx1"/>
                </a:solidFill>
                <a:latin typeface="宋体" panose="02010600030101010101" pitchFamily="2" charset="-122"/>
                <a:cs typeface="宋体" panose="02010600030101010101" pitchFamily="2" charset="-122"/>
                <a:sym typeface="+mn-ea"/>
              </a:rPr>
              <a:t>21</a:t>
            </a:r>
            <a:r>
              <a:rPr lang="zh-CN" altLang="en-US" sz="1600" b="1" dirty="0">
                <a:solidFill>
                  <a:schemeClr val="tx1"/>
                </a:solidFill>
                <a:latin typeface="宋体" panose="02010600030101010101" pitchFamily="2" charset="-122"/>
                <a:cs typeface="宋体" panose="02010600030101010101" pitchFamily="2" charset="-122"/>
                <a:sym typeface="+mn-ea"/>
              </a:rPr>
              <a:t>层</a:t>
            </a:r>
          </a:p>
        </p:txBody>
      </p:sp>
      <p:pic>
        <p:nvPicPr>
          <p:cNvPr id="5" name="图片 4" descr="杨侠林微信号"/>
          <p:cNvPicPr>
            <a:picLocks noChangeAspect="1"/>
          </p:cNvPicPr>
          <p:nvPr/>
        </p:nvPicPr>
        <p:blipFill>
          <a:blip r:embed="rId2"/>
          <a:stretch>
            <a:fillRect/>
          </a:stretch>
        </p:blipFill>
        <p:spPr>
          <a:xfrm>
            <a:off x="1671320" y="1224280"/>
            <a:ext cx="2703830" cy="2708275"/>
          </a:xfrm>
          <a:prstGeom prst="rect">
            <a:avLst/>
          </a:prstGeom>
        </p:spPr>
      </p:pic>
      <p:pic>
        <p:nvPicPr>
          <p:cNvPr id="6" name="图片 5" descr="微信图片_20181127220029"/>
          <p:cNvPicPr>
            <a:picLocks noChangeAspect="1"/>
          </p:cNvPicPr>
          <p:nvPr/>
        </p:nvPicPr>
        <p:blipFill>
          <a:blip r:embed="rId3"/>
          <a:stretch>
            <a:fillRect/>
          </a:stretch>
        </p:blipFill>
        <p:spPr>
          <a:xfrm>
            <a:off x="5221605" y="1224915"/>
            <a:ext cx="2773680" cy="2773680"/>
          </a:xfrm>
          <a:prstGeom prst="rect">
            <a:avLst/>
          </a:prstGeom>
        </p:spPr>
      </p:pic>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3" name="圆角矩形 3"/>
          <p:cNvSpPr/>
          <p:nvPr/>
        </p:nvSpPr>
        <p:spPr>
          <a:xfrm>
            <a:off x="393739" y="1143578"/>
            <a:ext cx="3890229" cy="584200"/>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l"/>
            <a:endParaRPr lang="zh-CN" altLang="en-US">
              <a:solidFill>
                <a:schemeClr val="bg1"/>
              </a:solidFill>
              <a:latin typeface="宋体" panose="02010600030101010101" pitchFamily="2" charset="-122"/>
              <a:ea typeface="宋体" panose="02010600030101010101" pitchFamily="2" charset="-122"/>
            </a:endParaRPr>
          </a:p>
        </p:txBody>
      </p:sp>
      <p:sp>
        <p:nvSpPr>
          <p:cNvPr id="4" name="矩形 3"/>
          <p:cNvSpPr/>
          <p:nvPr/>
        </p:nvSpPr>
        <p:spPr>
          <a:xfrm>
            <a:off x="919714" y="1230366"/>
            <a:ext cx="3672408" cy="369332"/>
          </a:xfrm>
          <a:prstGeom prst="rect">
            <a:avLst/>
          </a:prstGeom>
          <a:effectLst/>
        </p:spPr>
        <p:txBody>
          <a:bodyPr wrap="square">
            <a:spAutoFit/>
          </a:bodyPr>
          <a:lstStyle/>
          <a:p>
            <a:pPr>
              <a:defRPr/>
            </a:pPr>
            <a:r>
              <a:rPr lang="zh-CN" altLang="zh-CN" b="1" dirty="0">
                <a:solidFill>
                  <a:schemeClr val="accent6">
                    <a:lumMod val="75000"/>
                  </a:schemeClr>
                </a:solidFill>
                <a:latin typeface="宋体" panose="02010600030101010101" pitchFamily="2" charset="-122"/>
                <a:ea typeface="宋体" panose="02010600030101010101" pitchFamily="2" charset="-122"/>
              </a:rPr>
              <a:t>什么样的持股比例最合适？</a:t>
            </a:r>
            <a:endParaRPr b="1" dirty="0">
              <a:solidFill>
                <a:schemeClr val="accent6">
                  <a:lumMod val="75000"/>
                </a:schemeClr>
              </a:solidFill>
              <a:latin typeface="宋体" panose="02010600030101010101" pitchFamily="2" charset="-122"/>
              <a:ea typeface="宋体" panose="02010600030101010101" pitchFamily="2" charset="-122"/>
            </a:endParaRPr>
          </a:p>
        </p:txBody>
      </p:sp>
      <p:sp>
        <p:nvSpPr>
          <p:cNvPr id="5" name="文本框 4"/>
          <p:cNvSpPr txBox="1"/>
          <p:nvPr/>
        </p:nvSpPr>
        <p:spPr>
          <a:xfrm>
            <a:off x="539552" y="489903"/>
            <a:ext cx="4891405" cy="4616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285750" indent="-285750">
              <a:buFont typeface="Wingdings" panose="05000000000000000000" charset="0"/>
              <a:buChar char=""/>
            </a:pPr>
            <a:r>
              <a:rPr lang="zh-CN" altLang="en-US" sz="2400" b="1" dirty="0">
                <a:effectLst/>
                <a:sym typeface="+mn-ea"/>
              </a:rPr>
              <a:t>你可能关注的问题</a:t>
            </a:r>
          </a:p>
        </p:txBody>
      </p:sp>
      <p:sp>
        <p:nvSpPr>
          <p:cNvPr id="7" name="椭圆 6"/>
          <p:cNvSpPr/>
          <p:nvPr/>
        </p:nvSpPr>
        <p:spPr>
          <a:xfrm>
            <a:off x="464200" y="1230365"/>
            <a:ext cx="424230" cy="400111"/>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bg1"/>
                </a:solidFill>
                <a:latin typeface="宋体" panose="02010600030101010101" pitchFamily="2" charset="-122"/>
                <a:ea typeface="宋体" panose="02010600030101010101" pitchFamily="2" charset="-122"/>
                <a:cs typeface="+mn-ea"/>
              </a:rPr>
              <a:t>1</a:t>
            </a:r>
          </a:p>
        </p:txBody>
      </p:sp>
      <p:sp>
        <p:nvSpPr>
          <p:cNvPr id="8" name="圆角矩形 3"/>
          <p:cNvSpPr/>
          <p:nvPr/>
        </p:nvSpPr>
        <p:spPr>
          <a:xfrm>
            <a:off x="4768865" y="1206379"/>
            <a:ext cx="3890229" cy="584200"/>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l"/>
            <a:endParaRPr lang="zh-CN" altLang="en-US">
              <a:solidFill>
                <a:schemeClr val="bg1"/>
              </a:solidFill>
              <a:latin typeface="宋体" panose="02010600030101010101" pitchFamily="2" charset="-122"/>
              <a:ea typeface="宋体" panose="02010600030101010101" pitchFamily="2" charset="-122"/>
            </a:endParaRPr>
          </a:p>
        </p:txBody>
      </p:sp>
      <p:sp>
        <p:nvSpPr>
          <p:cNvPr id="9" name="椭圆 8"/>
          <p:cNvSpPr/>
          <p:nvPr/>
        </p:nvSpPr>
        <p:spPr>
          <a:xfrm>
            <a:off x="4904085" y="1241415"/>
            <a:ext cx="424230" cy="400111"/>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bg1"/>
                </a:solidFill>
                <a:latin typeface="宋体" panose="02010600030101010101" pitchFamily="2" charset="-122"/>
                <a:ea typeface="宋体" panose="02010600030101010101" pitchFamily="2" charset="-122"/>
                <a:cs typeface="+mn-ea"/>
              </a:rPr>
              <a:t>2</a:t>
            </a:r>
          </a:p>
        </p:txBody>
      </p:sp>
      <p:sp>
        <p:nvSpPr>
          <p:cNvPr id="10" name="矩形 9"/>
          <p:cNvSpPr/>
          <p:nvPr/>
        </p:nvSpPr>
        <p:spPr>
          <a:xfrm>
            <a:off x="5367833" y="1241415"/>
            <a:ext cx="3672408" cy="369332"/>
          </a:xfrm>
          <a:prstGeom prst="rect">
            <a:avLst/>
          </a:prstGeom>
          <a:effectLst/>
        </p:spPr>
        <p:txBody>
          <a:bodyPr wrap="square">
            <a:spAutoFit/>
          </a:bodyPr>
          <a:lstStyle/>
          <a:p>
            <a:pPr>
              <a:defRPr/>
            </a:pPr>
            <a:r>
              <a:rPr lang="zh-CN" altLang="en-US" b="1" dirty="0">
                <a:solidFill>
                  <a:schemeClr val="accent6">
                    <a:lumMod val="75000"/>
                  </a:schemeClr>
                </a:solidFill>
                <a:latin typeface="宋体" panose="02010600030101010101" pitchFamily="2" charset="-122"/>
                <a:ea typeface="宋体" panose="02010600030101010101" pitchFamily="2" charset="-122"/>
              </a:rPr>
              <a:t>公司章程是量身定做的吗</a:t>
            </a:r>
            <a:r>
              <a:rPr lang="zh-CN" altLang="zh-CN" b="1" dirty="0">
                <a:solidFill>
                  <a:schemeClr val="accent6">
                    <a:lumMod val="75000"/>
                  </a:schemeClr>
                </a:solidFill>
                <a:latin typeface="宋体" panose="02010600030101010101" pitchFamily="2" charset="-122"/>
                <a:ea typeface="宋体" panose="02010600030101010101" pitchFamily="2" charset="-122"/>
              </a:rPr>
              <a:t>？</a:t>
            </a:r>
            <a:endParaRPr b="1" dirty="0">
              <a:solidFill>
                <a:schemeClr val="accent6">
                  <a:lumMod val="75000"/>
                </a:schemeClr>
              </a:solidFill>
              <a:latin typeface="宋体" panose="02010600030101010101" pitchFamily="2" charset="-122"/>
              <a:ea typeface="宋体" panose="02010600030101010101" pitchFamily="2" charset="-122"/>
            </a:endParaRPr>
          </a:p>
        </p:txBody>
      </p:sp>
      <p:sp>
        <p:nvSpPr>
          <p:cNvPr id="11" name="圆角矩形 3"/>
          <p:cNvSpPr/>
          <p:nvPr/>
        </p:nvSpPr>
        <p:spPr>
          <a:xfrm>
            <a:off x="393739" y="1919788"/>
            <a:ext cx="3890229" cy="584200"/>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l"/>
            <a:endParaRPr lang="zh-CN" altLang="en-US">
              <a:solidFill>
                <a:schemeClr val="bg1"/>
              </a:solidFill>
              <a:latin typeface="宋体" panose="02010600030101010101" pitchFamily="2" charset="-122"/>
              <a:ea typeface="宋体" panose="02010600030101010101" pitchFamily="2" charset="-122"/>
            </a:endParaRPr>
          </a:p>
        </p:txBody>
      </p:sp>
      <p:sp>
        <p:nvSpPr>
          <p:cNvPr id="12" name="椭圆 11"/>
          <p:cNvSpPr/>
          <p:nvPr/>
        </p:nvSpPr>
        <p:spPr>
          <a:xfrm>
            <a:off x="478211" y="2011832"/>
            <a:ext cx="424230" cy="400111"/>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bg1"/>
                </a:solidFill>
                <a:latin typeface="宋体" panose="02010600030101010101" pitchFamily="2" charset="-122"/>
                <a:ea typeface="宋体" panose="02010600030101010101" pitchFamily="2" charset="-122"/>
                <a:cs typeface="+mn-ea"/>
              </a:rPr>
              <a:t>3</a:t>
            </a:r>
          </a:p>
        </p:txBody>
      </p:sp>
      <p:sp>
        <p:nvSpPr>
          <p:cNvPr id="13" name="矩形 12"/>
          <p:cNvSpPr/>
          <p:nvPr/>
        </p:nvSpPr>
        <p:spPr>
          <a:xfrm>
            <a:off x="905537" y="2011833"/>
            <a:ext cx="3672408" cy="369332"/>
          </a:xfrm>
          <a:prstGeom prst="rect">
            <a:avLst/>
          </a:prstGeom>
          <a:effectLst/>
        </p:spPr>
        <p:txBody>
          <a:bodyPr wrap="square">
            <a:spAutoFit/>
          </a:bodyPr>
          <a:lstStyle/>
          <a:p>
            <a:pPr>
              <a:defRPr/>
            </a:pPr>
            <a:r>
              <a:rPr lang="zh-CN" altLang="en-US" b="1" dirty="0">
                <a:solidFill>
                  <a:schemeClr val="accent6">
                    <a:lumMod val="75000"/>
                  </a:schemeClr>
                </a:solidFill>
                <a:latin typeface="宋体" panose="02010600030101010101" pitchFamily="2" charset="-122"/>
                <a:ea typeface="宋体" panose="02010600030101010101" pitchFamily="2" charset="-122"/>
              </a:rPr>
              <a:t>是否应按出资比例分配股权</a:t>
            </a:r>
            <a:r>
              <a:rPr lang="zh-CN" altLang="zh-CN" b="1" dirty="0">
                <a:solidFill>
                  <a:schemeClr val="accent6">
                    <a:lumMod val="75000"/>
                  </a:schemeClr>
                </a:solidFill>
                <a:latin typeface="宋体" panose="02010600030101010101" pitchFamily="2" charset="-122"/>
                <a:ea typeface="宋体" panose="02010600030101010101" pitchFamily="2" charset="-122"/>
              </a:rPr>
              <a:t>？</a:t>
            </a:r>
            <a:endParaRPr b="1" dirty="0">
              <a:solidFill>
                <a:schemeClr val="accent6">
                  <a:lumMod val="75000"/>
                </a:schemeClr>
              </a:solidFill>
              <a:latin typeface="宋体" panose="02010600030101010101" pitchFamily="2" charset="-122"/>
              <a:ea typeface="宋体" panose="02010600030101010101" pitchFamily="2" charset="-122"/>
            </a:endParaRPr>
          </a:p>
        </p:txBody>
      </p:sp>
      <p:sp>
        <p:nvSpPr>
          <p:cNvPr id="15" name="圆角矩形 3"/>
          <p:cNvSpPr/>
          <p:nvPr/>
        </p:nvSpPr>
        <p:spPr>
          <a:xfrm>
            <a:off x="4768866" y="1935099"/>
            <a:ext cx="3890229" cy="584200"/>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l"/>
            <a:endParaRPr lang="zh-CN" altLang="en-US">
              <a:solidFill>
                <a:schemeClr val="bg1"/>
              </a:solidFill>
              <a:latin typeface="宋体" panose="02010600030101010101" pitchFamily="2" charset="-122"/>
              <a:ea typeface="宋体" panose="02010600030101010101" pitchFamily="2" charset="-122"/>
            </a:endParaRPr>
          </a:p>
        </p:txBody>
      </p:sp>
      <p:sp>
        <p:nvSpPr>
          <p:cNvPr id="16" name="椭圆 15"/>
          <p:cNvSpPr/>
          <p:nvPr/>
        </p:nvSpPr>
        <p:spPr>
          <a:xfrm>
            <a:off x="4904085" y="2054367"/>
            <a:ext cx="424230" cy="400111"/>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bg1"/>
                </a:solidFill>
                <a:latin typeface="宋体" panose="02010600030101010101" pitchFamily="2" charset="-122"/>
                <a:ea typeface="宋体" panose="02010600030101010101" pitchFamily="2" charset="-122"/>
                <a:cs typeface="+mn-ea"/>
              </a:rPr>
              <a:t>4</a:t>
            </a:r>
          </a:p>
        </p:txBody>
      </p:sp>
      <p:sp>
        <p:nvSpPr>
          <p:cNvPr id="17" name="矩形 16"/>
          <p:cNvSpPr/>
          <p:nvPr/>
        </p:nvSpPr>
        <p:spPr>
          <a:xfrm>
            <a:off x="5342007" y="2050472"/>
            <a:ext cx="3672408" cy="369332"/>
          </a:xfrm>
          <a:prstGeom prst="rect">
            <a:avLst/>
          </a:prstGeom>
          <a:effectLst/>
        </p:spPr>
        <p:txBody>
          <a:bodyPr wrap="square">
            <a:spAutoFit/>
          </a:bodyPr>
          <a:lstStyle/>
          <a:p>
            <a:pPr>
              <a:defRPr/>
            </a:pPr>
            <a:r>
              <a:rPr lang="zh-CN" altLang="en-US" b="1" dirty="0">
                <a:solidFill>
                  <a:schemeClr val="accent6">
                    <a:lumMod val="75000"/>
                  </a:schemeClr>
                </a:solidFill>
                <a:latin typeface="宋体" panose="02010600030101010101" pitchFamily="2" charset="-122"/>
                <a:ea typeface="宋体" panose="02010600030101010101" pitchFamily="2" charset="-122"/>
              </a:rPr>
              <a:t>如何让员工发挥最大能量</a:t>
            </a:r>
            <a:r>
              <a:rPr lang="zh-CN" altLang="zh-CN" b="1" dirty="0">
                <a:solidFill>
                  <a:schemeClr val="accent6">
                    <a:lumMod val="75000"/>
                  </a:schemeClr>
                </a:solidFill>
                <a:latin typeface="宋体" panose="02010600030101010101" pitchFamily="2" charset="-122"/>
                <a:ea typeface="宋体" panose="02010600030101010101" pitchFamily="2" charset="-122"/>
              </a:rPr>
              <a:t>？</a:t>
            </a:r>
            <a:endParaRPr b="1" dirty="0">
              <a:solidFill>
                <a:schemeClr val="accent6">
                  <a:lumMod val="75000"/>
                </a:schemeClr>
              </a:solidFill>
              <a:latin typeface="宋体" panose="02010600030101010101" pitchFamily="2" charset="-122"/>
              <a:ea typeface="宋体" panose="02010600030101010101" pitchFamily="2" charset="-122"/>
            </a:endParaRPr>
          </a:p>
        </p:txBody>
      </p:sp>
      <p:sp>
        <p:nvSpPr>
          <p:cNvPr id="18" name="圆角矩形 3"/>
          <p:cNvSpPr/>
          <p:nvPr/>
        </p:nvSpPr>
        <p:spPr>
          <a:xfrm>
            <a:off x="393739" y="2739853"/>
            <a:ext cx="3890229" cy="584200"/>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l"/>
            <a:endParaRPr lang="zh-CN" altLang="en-US">
              <a:solidFill>
                <a:schemeClr val="bg1"/>
              </a:solidFill>
              <a:latin typeface="宋体" panose="02010600030101010101" pitchFamily="2" charset="-122"/>
              <a:ea typeface="宋体" panose="02010600030101010101" pitchFamily="2" charset="-122"/>
            </a:endParaRPr>
          </a:p>
        </p:txBody>
      </p:sp>
      <p:sp>
        <p:nvSpPr>
          <p:cNvPr id="19" name="椭圆 18"/>
          <p:cNvSpPr/>
          <p:nvPr/>
        </p:nvSpPr>
        <p:spPr>
          <a:xfrm>
            <a:off x="482721" y="2848386"/>
            <a:ext cx="424230" cy="400111"/>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bg1"/>
                </a:solidFill>
                <a:latin typeface="宋体" panose="02010600030101010101" pitchFamily="2" charset="-122"/>
                <a:ea typeface="宋体" panose="02010600030101010101" pitchFamily="2" charset="-122"/>
                <a:cs typeface="+mn-ea"/>
              </a:rPr>
              <a:t>5</a:t>
            </a:r>
          </a:p>
        </p:txBody>
      </p:sp>
      <p:sp>
        <p:nvSpPr>
          <p:cNvPr id="20" name="矩形 19"/>
          <p:cNvSpPr/>
          <p:nvPr/>
        </p:nvSpPr>
        <p:spPr>
          <a:xfrm>
            <a:off x="886922" y="2848387"/>
            <a:ext cx="3672408" cy="369332"/>
          </a:xfrm>
          <a:prstGeom prst="rect">
            <a:avLst/>
          </a:prstGeom>
          <a:effectLst/>
        </p:spPr>
        <p:txBody>
          <a:bodyPr wrap="square">
            <a:spAutoFit/>
          </a:bodyPr>
          <a:lstStyle/>
          <a:p>
            <a:pPr>
              <a:defRPr/>
            </a:pPr>
            <a:r>
              <a:rPr lang="zh-CN" altLang="en-US" b="1" dirty="0">
                <a:solidFill>
                  <a:schemeClr val="accent6">
                    <a:lumMod val="75000"/>
                  </a:schemeClr>
                </a:solidFill>
                <a:latin typeface="宋体" panose="02010600030101010101" pitchFamily="2" charset="-122"/>
                <a:ea typeface="宋体" panose="02010600030101010101" pitchFamily="2" charset="-122"/>
              </a:rPr>
              <a:t>股权设计能一局定江山吗</a:t>
            </a:r>
            <a:r>
              <a:rPr lang="zh-CN" altLang="zh-CN" b="1" dirty="0">
                <a:solidFill>
                  <a:schemeClr val="accent6">
                    <a:lumMod val="75000"/>
                  </a:schemeClr>
                </a:solidFill>
                <a:latin typeface="宋体" panose="02010600030101010101" pitchFamily="2" charset="-122"/>
                <a:ea typeface="宋体" panose="02010600030101010101" pitchFamily="2" charset="-122"/>
              </a:rPr>
              <a:t>？</a:t>
            </a:r>
            <a:endParaRPr b="1" dirty="0">
              <a:solidFill>
                <a:schemeClr val="accent6">
                  <a:lumMod val="75000"/>
                </a:schemeClr>
              </a:solidFill>
              <a:latin typeface="宋体" panose="02010600030101010101" pitchFamily="2" charset="-122"/>
              <a:ea typeface="宋体" panose="02010600030101010101" pitchFamily="2" charset="-122"/>
            </a:endParaRPr>
          </a:p>
        </p:txBody>
      </p:sp>
      <p:sp>
        <p:nvSpPr>
          <p:cNvPr id="21" name="圆角矩形 3"/>
          <p:cNvSpPr/>
          <p:nvPr/>
        </p:nvSpPr>
        <p:spPr>
          <a:xfrm>
            <a:off x="4768867" y="2759244"/>
            <a:ext cx="3890229" cy="584200"/>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l"/>
            <a:endParaRPr lang="zh-CN" altLang="en-US">
              <a:solidFill>
                <a:schemeClr val="bg1"/>
              </a:solidFill>
              <a:latin typeface="宋体" panose="02010600030101010101" pitchFamily="2" charset="-122"/>
              <a:ea typeface="宋体" panose="02010600030101010101" pitchFamily="2" charset="-122"/>
            </a:endParaRPr>
          </a:p>
        </p:txBody>
      </p:sp>
      <p:sp>
        <p:nvSpPr>
          <p:cNvPr id="22" name="椭圆 21"/>
          <p:cNvSpPr/>
          <p:nvPr/>
        </p:nvSpPr>
        <p:spPr>
          <a:xfrm>
            <a:off x="4904085" y="2883211"/>
            <a:ext cx="424230" cy="400111"/>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bg1"/>
                </a:solidFill>
                <a:latin typeface="宋体" panose="02010600030101010101" pitchFamily="2" charset="-122"/>
                <a:ea typeface="宋体" panose="02010600030101010101" pitchFamily="2" charset="-122"/>
                <a:cs typeface="+mn-ea"/>
              </a:rPr>
              <a:t>6</a:t>
            </a:r>
          </a:p>
        </p:txBody>
      </p:sp>
      <p:sp>
        <p:nvSpPr>
          <p:cNvPr id="23" name="矩形 22"/>
          <p:cNvSpPr/>
          <p:nvPr/>
        </p:nvSpPr>
        <p:spPr>
          <a:xfrm>
            <a:off x="5328315" y="2885021"/>
            <a:ext cx="3672408" cy="369332"/>
          </a:xfrm>
          <a:prstGeom prst="rect">
            <a:avLst/>
          </a:prstGeom>
          <a:effectLst/>
        </p:spPr>
        <p:txBody>
          <a:bodyPr wrap="square">
            <a:spAutoFit/>
          </a:bodyPr>
          <a:lstStyle/>
          <a:p>
            <a:pPr>
              <a:defRPr/>
            </a:pPr>
            <a:r>
              <a:rPr lang="zh-CN" altLang="en-US" b="1" dirty="0">
                <a:solidFill>
                  <a:schemeClr val="accent6">
                    <a:lumMod val="75000"/>
                  </a:schemeClr>
                </a:solidFill>
                <a:latin typeface="宋体" panose="02010600030101010101" pitchFamily="2" charset="-122"/>
                <a:ea typeface="宋体" panose="02010600030101010101" pitchFamily="2" charset="-122"/>
              </a:rPr>
              <a:t>引进新合伙人，股份如何稀释</a:t>
            </a:r>
            <a:r>
              <a:rPr lang="zh-CN" altLang="zh-CN" b="1" dirty="0">
                <a:solidFill>
                  <a:schemeClr val="accent6">
                    <a:lumMod val="75000"/>
                  </a:schemeClr>
                </a:solidFill>
                <a:latin typeface="宋体" panose="02010600030101010101" pitchFamily="2" charset="-122"/>
                <a:ea typeface="宋体" panose="02010600030101010101" pitchFamily="2" charset="-122"/>
              </a:rPr>
              <a:t>？</a:t>
            </a:r>
            <a:endParaRPr b="1" dirty="0">
              <a:solidFill>
                <a:schemeClr val="accent6">
                  <a:lumMod val="75000"/>
                </a:schemeClr>
              </a:solidFill>
              <a:latin typeface="宋体" panose="02010600030101010101" pitchFamily="2" charset="-122"/>
              <a:ea typeface="宋体" panose="02010600030101010101" pitchFamily="2" charset="-122"/>
            </a:endParaRPr>
          </a:p>
        </p:txBody>
      </p:sp>
      <p:sp>
        <p:nvSpPr>
          <p:cNvPr id="24" name="圆角矩形 3"/>
          <p:cNvSpPr/>
          <p:nvPr/>
        </p:nvSpPr>
        <p:spPr>
          <a:xfrm>
            <a:off x="393739" y="3568291"/>
            <a:ext cx="3890229" cy="584200"/>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l"/>
            <a:endParaRPr lang="zh-CN" altLang="en-US">
              <a:solidFill>
                <a:schemeClr val="bg1"/>
              </a:solidFill>
              <a:latin typeface="宋体" panose="02010600030101010101" pitchFamily="2" charset="-122"/>
              <a:ea typeface="宋体" panose="02010600030101010101" pitchFamily="2" charset="-122"/>
            </a:endParaRPr>
          </a:p>
        </p:txBody>
      </p:sp>
      <p:sp>
        <p:nvSpPr>
          <p:cNvPr id="25" name="圆角矩形 3"/>
          <p:cNvSpPr/>
          <p:nvPr/>
        </p:nvSpPr>
        <p:spPr>
          <a:xfrm>
            <a:off x="4768865" y="3583389"/>
            <a:ext cx="3890229" cy="584200"/>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l"/>
            <a:endParaRPr lang="zh-CN" altLang="en-US">
              <a:solidFill>
                <a:schemeClr val="bg1"/>
              </a:solidFill>
              <a:latin typeface="宋体" panose="02010600030101010101" pitchFamily="2" charset="-122"/>
              <a:ea typeface="宋体" panose="02010600030101010101" pitchFamily="2" charset="-122"/>
            </a:endParaRPr>
          </a:p>
        </p:txBody>
      </p:sp>
      <p:sp>
        <p:nvSpPr>
          <p:cNvPr id="26" name="圆角矩形 3"/>
          <p:cNvSpPr/>
          <p:nvPr/>
        </p:nvSpPr>
        <p:spPr>
          <a:xfrm>
            <a:off x="2491253" y="4377337"/>
            <a:ext cx="3952955" cy="584200"/>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l"/>
            <a:endParaRPr lang="zh-CN" altLang="en-US">
              <a:solidFill>
                <a:schemeClr val="bg1"/>
              </a:solidFill>
              <a:latin typeface="宋体" panose="02010600030101010101" pitchFamily="2" charset="-122"/>
              <a:ea typeface="宋体" panose="02010600030101010101" pitchFamily="2" charset="-122"/>
            </a:endParaRPr>
          </a:p>
        </p:txBody>
      </p:sp>
      <p:sp>
        <p:nvSpPr>
          <p:cNvPr id="27" name="椭圆 26"/>
          <p:cNvSpPr/>
          <p:nvPr/>
        </p:nvSpPr>
        <p:spPr>
          <a:xfrm>
            <a:off x="539577" y="3660335"/>
            <a:ext cx="424230" cy="400111"/>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bg1"/>
                </a:solidFill>
                <a:latin typeface="宋体" panose="02010600030101010101" pitchFamily="2" charset="-122"/>
                <a:ea typeface="宋体" panose="02010600030101010101" pitchFamily="2" charset="-122"/>
                <a:cs typeface="+mn-ea"/>
              </a:rPr>
              <a:t>7</a:t>
            </a:r>
          </a:p>
        </p:txBody>
      </p:sp>
      <p:sp>
        <p:nvSpPr>
          <p:cNvPr id="28" name="椭圆 27"/>
          <p:cNvSpPr/>
          <p:nvPr/>
        </p:nvSpPr>
        <p:spPr>
          <a:xfrm>
            <a:off x="4917777" y="3678917"/>
            <a:ext cx="424230" cy="400111"/>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bg1"/>
                </a:solidFill>
                <a:latin typeface="宋体" panose="02010600030101010101" pitchFamily="2" charset="-122"/>
                <a:ea typeface="宋体" panose="02010600030101010101" pitchFamily="2" charset="-122"/>
                <a:cs typeface="+mn-ea"/>
              </a:rPr>
              <a:t>8</a:t>
            </a:r>
          </a:p>
        </p:txBody>
      </p:sp>
      <p:sp>
        <p:nvSpPr>
          <p:cNvPr id="29" name="椭圆 28"/>
          <p:cNvSpPr/>
          <p:nvPr/>
        </p:nvSpPr>
        <p:spPr>
          <a:xfrm>
            <a:off x="2627784" y="4469381"/>
            <a:ext cx="424230" cy="400111"/>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bg1"/>
                </a:solidFill>
                <a:latin typeface="宋体" panose="02010600030101010101" pitchFamily="2" charset="-122"/>
                <a:ea typeface="宋体" panose="02010600030101010101" pitchFamily="2" charset="-122"/>
                <a:cs typeface="+mn-ea"/>
              </a:rPr>
              <a:t>9</a:t>
            </a:r>
          </a:p>
        </p:txBody>
      </p:sp>
      <p:sp>
        <p:nvSpPr>
          <p:cNvPr id="30" name="矩形 29"/>
          <p:cNvSpPr/>
          <p:nvPr/>
        </p:nvSpPr>
        <p:spPr>
          <a:xfrm>
            <a:off x="913863" y="3684941"/>
            <a:ext cx="3672408" cy="369332"/>
          </a:xfrm>
          <a:prstGeom prst="rect">
            <a:avLst/>
          </a:prstGeom>
          <a:effectLst/>
        </p:spPr>
        <p:txBody>
          <a:bodyPr wrap="square">
            <a:spAutoFit/>
          </a:bodyPr>
          <a:lstStyle/>
          <a:p>
            <a:pPr>
              <a:defRPr/>
            </a:pPr>
            <a:r>
              <a:rPr lang="zh-CN" altLang="en-US" b="1" dirty="0">
                <a:solidFill>
                  <a:schemeClr val="accent6">
                    <a:lumMod val="75000"/>
                  </a:schemeClr>
                </a:solidFill>
                <a:latin typeface="宋体" panose="02010600030101010101" pitchFamily="2" charset="-122"/>
              </a:rPr>
              <a:t>股东会和董事会谁厉害</a:t>
            </a:r>
            <a:r>
              <a:rPr lang="zh-CN" altLang="zh-CN" b="1" dirty="0">
                <a:solidFill>
                  <a:schemeClr val="accent6">
                    <a:lumMod val="75000"/>
                  </a:schemeClr>
                </a:solidFill>
                <a:latin typeface="宋体" panose="02010600030101010101" pitchFamily="2" charset="-122"/>
                <a:ea typeface="宋体" panose="02010600030101010101" pitchFamily="2" charset="-122"/>
              </a:rPr>
              <a:t>？</a:t>
            </a:r>
            <a:endParaRPr b="1" dirty="0">
              <a:solidFill>
                <a:schemeClr val="accent6">
                  <a:lumMod val="75000"/>
                </a:schemeClr>
              </a:solidFill>
              <a:latin typeface="宋体" panose="02010600030101010101" pitchFamily="2" charset="-122"/>
              <a:ea typeface="宋体" panose="02010600030101010101" pitchFamily="2" charset="-122"/>
            </a:endParaRPr>
          </a:p>
        </p:txBody>
      </p:sp>
      <p:sp>
        <p:nvSpPr>
          <p:cNvPr id="31" name="矩形 30"/>
          <p:cNvSpPr/>
          <p:nvPr/>
        </p:nvSpPr>
        <p:spPr>
          <a:xfrm>
            <a:off x="5293932" y="3694306"/>
            <a:ext cx="3672408" cy="369332"/>
          </a:xfrm>
          <a:prstGeom prst="rect">
            <a:avLst/>
          </a:prstGeom>
          <a:effectLst/>
        </p:spPr>
        <p:txBody>
          <a:bodyPr wrap="square">
            <a:spAutoFit/>
          </a:bodyPr>
          <a:lstStyle/>
          <a:p>
            <a:pPr>
              <a:defRPr/>
            </a:pPr>
            <a:r>
              <a:rPr lang="zh-CN" altLang="en-US" b="1">
                <a:solidFill>
                  <a:schemeClr val="accent6">
                    <a:lumMod val="75000"/>
                  </a:schemeClr>
                </a:solidFill>
                <a:latin typeface="宋体" panose="02010600030101010101" pitchFamily="2" charset="-122"/>
                <a:ea typeface="宋体" panose="02010600030101010101" pitchFamily="2" charset="-122"/>
              </a:rPr>
              <a:t>你公司有设定退出机制吗</a:t>
            </a:r>
            <a:r>
              <a:rPr lang="zh-CN" altLang="zh-CN" b="1">
                <a:solidFill>
                  <a:schemeClr val="accent6">
                    <a:lumMod val="75000"/>
                  </a:schemeClr>
                </a:solidFill>
                <a:latin typeface="宋体" panose="02010600030101010101" pitchFamily="2" charset="-122"/>
                <a:ea typeface="宋体" panose="02010600030101010101" pitchFamily="2" charset="-122"/>
              </a:rPr>
              <a:t>？</a:t>
            </a:r>
            <a:endParaRPr b="1" dirty="0">
              <a:solidFill>
                <a:schemeClr val="accent6">
                  <a:lumMod val="75000"/>
                </a:schemeClr>
              </a:solidFill>
              <a:latin typeface="宋体" panose="02010600030101010101" pitchFamily="2" charset="-122"/>
              <a:ea typeface="宋体" panose="02010600030101010101" pitchFamily="2" charset="-122"/>
            </a:endParaRPr>
          </a:p>
        </p:txBody>
      </p:sp>
      <p:sp>
        <p:nvSpPr>
          <p:cNvPr id="32" name="矩形 31"/>
          <p:cNvSpPr/>
          <p:nvPr/>
        </p:nvSpPr>
        <p:spPr>
          <a:xfrm>
            <a:off x="3052014" y="4466408"/>
            <a:ext cx="3765737" cy="369332"/>
          </a:xfrm>
          <a:prstGeom prst="rect">
            <a:avLst/>
          </a:prstGeom>
          <a:effectLst/>
        </p:spPr>
        <p:txBody>
          <a:bodyPr wrap="square">
            <a:spAutoFit/>
          </a:bodyPr>
          <a:lstStyle/>
          <a:p>
            <a:pPr>
              <a:defRPr/>
            </a:pPr>
            <a:r>
              <a:rPr lang="zh-CN" altLang="en-US" b="1" dirty="0">
                <a:solidFill>
                  <a:schemeClr val="accent6">
                    <a:lumMod val="75000"/>
                  </a:schemeClr>
                </a:solidFill>
                <a:latin typeface="宋体" panose="02010600030101010101" pitchFamily="2" charset="-122"/>
                <a:ea typeface="宋体" panose="02010600030101010101" pitchFamily="2" charset="-122"/>
              </a:rPr>
              <a:t>如何用股权激励防止人才流失</a:t>
            </a:r>
            <a:r>
              <a:rPr lang="zh-CN" altLang="zh-CN" b="1" dirty="0">
                <a:solidFill>
                  <a:schemeClr val="accent6">
                    <a:lumMod val="75000"/>
                  </a:schemeClr>
                </a:solidFill>
                <a:latin typeface="宋体" panose="02010600030101010101" pitchFamily="2" charset="-122"/>
                <a:ea typeface="宋体" panose="02010600030101010101" pitchFamily="2" charset="-122"/>
              </a:rPr>
              <a:t>？</a:t>
            </a:r>
            <a:endParaRPr b="1" dirty="0">
              <a:solidFill>
                <a:schemeClr val="accent6">
                  <a:lumMod val="75000"/>
                </a:schemeClr>
              </a:solidFill>
              <a:latin typeface="宋体" panose="02010600030101010101" pitchFamily="2" charset="-122"/>
              <a:ea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8" grpId="0" animBg="1"/>
      <p:bldP spid="9" grpId="0" animBg="1"/>
      <p:bldP spid="10" grpId="0"/>
      <p:bldP spid="11" grpId="0" animBg="1"/>
      <p:bldP spid="12" grpId="0" animBg="1"/>
      <p:bldP spid="13" grpId="0"/>
      <p:bldP spid="15" grpId="0" animBg="1"/>
      <p:bldP spid="16" grpId="0" animBg="1"/>
      <p:bldP spid="17" grpId="0"/>
      <p:bldP spid="18" grpId="0" animBg="1"/>
      <p:bldP spid="19" grpId="0" animBg="1"/>
      <p:bldP spid="20" grpId="0"/>
      <p:bldP spid="21" grpId="0" animBg="1"/>
      <p:bldP spid="22" grpId="0" animBg="1"/>
      <p:bldP spid="23" grpId="0"/>
      <p:bldP spid="24" grpId="0" animBg="1"/>
      <p:bldP spid="25" grpId="0" animBg="1"/>
      <p:bldP spid="26" grpId="0" animBg="1"/>
      <p:bldP spid="27" grpId="0" animBg="1"/>
      <p:bldP spid="28" grpId="0" animBg="1"/>
      <p:bldP spid="29" grpId="0" animBg="1"/>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3495675" y="1625600"/>
            <a:ext cx="1944688" cy="1944688"/>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 name="组合 1"/>
          <p:cNvGrpSpPr/>
          <p:nvPr/>
        </p:nvGrpSpPr>
        <p:grpSpPr bwMode="auto">
          <a:xfrm>
            <a:off x="3671888" y="1801813"/>
            <a:ext cx="1590675" cy="1590675"/>
            <a:chOff x="3672612" y="1802164"/>
            <a:chExt cx="1590692" cy="1590692"/>
          </a:xfrm>
        </p:grpSpPr>
        <p:sp>
          <p:nvSpPr>
            <p:cNvPr id="36" name="椭圆 35"/>
            <p:cNvSpPr/>
            <p:nvPr/>
          </p:nvSpPr>
          <p:spPr>
            <a:xfrm>
              <a:off x="3672612" y="1802164"/>
              <a:ext cx="1590692" cy="1590692"/>
            </a:xfrm>
            <a:prstGeom prst="ellipse">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50" name="矩形 2"/>
            <p:cNvSpPr>
              <a:spLocks noChangeArrowheads="1"/>
            </p:cNvSpPr>
            <p:nvPr/>
          </p:nvSpPr>
          <p:spPr bwMode="auto">
            <a:xfrm>
              <a:off x="3855452" y="2201466"/>
              <a:ext cx="12250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2800" b="1">
                  <a:solidFill>
                    <a:schemeClr val="bg1"/>
                  </a:solidFill>
                  <a:latin typeface="微软雅黑" panose="020B0503020204020204" pitchFamily="34" charset="-122"/>
                  <a:ea typeface="微软雅黑" panose="020B0503020204020204" pitchFamily="34" charset="-122"/>
                  <a:cs typeface="Arial" panose="020B0604020202020204" pitchFamily="34" charset="0"/>
                </a:rPr>
                <a:t>目   录</a:t>
              </a:r>
            </a:p>
          </p:txBody>
        </p:sp>
        <p:sp>
          <p:nvSpPr>
            <p:cNvPr id="9251" name="矩形 148"/>
            <p:cNvSpPr>
              <a:spLocks noChangeArrowheads="1"/>
            </p:cNvSpPr>
            <p:nvPr/>
          </p:nvSpPr>
          <p:spPr bwMode="auto">
            <a:xfrm>
              <a:off x="3869076" y="2647231"/>
              <a:ext cx="11977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a:solidFill>
                    <a:schemeClr val="bg1"/>
                  </a:solidFill>
                </a:rPr>
                <a:t>CONTENTS</a:t>
              </a:r>
              <a:endParaRPr lang="zh-CN" altLang="en-US" sz="1800">
                <a:solidFill>
                  <a:schemeClr val="bg1"/>
                </a:solidFill>
              </a:endParaRPr>
            </a:p>
          </p:txBody>
        </p:sp>
      </p:grpSp>
      <p:cxnSp>
        <p:nvCxnSpPr>
          <p:cNvPr id="43" name="直接连接符 42"/>
          <p:cNvCxnSpPr/>
          <p:nvPr/>
        </p:nvCxnSpPr>
        <p:spPr>
          <a:xfrm flipH="1">
            <a:off x="1984375" y="2778125"/>
            <a:ext cx="15113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801859" y="1900393"/>
            <a:ext cx="1351728" cy="13894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3" name="椭圆 62"/>
          <p:cNvSpPr/>
          <p:nvPr/>
        </p:nvSpPr>
        <p:spPr>
          <a:xfrm>
            <a:off x="683568" y="1801814"/>
            <a:ext cx="1574386" cy="1590674"/>
          </a:xfrm>
          <a:prstGeom prst="ellipse">
            <a:avLst/>
          </a:prstGeom>
          <a:no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1" name="组合 10"/>
          <p:cNvGrpSpPr/>
          <p:nvPr/>
        </p:nvGrpSpPr>
        <p:grpSpPr bwMode="auto">
          <a:xfrm>
            <a:off x="1925680" y="3152970"/>
            <a:ext cx="1929046" cy="1867043"/>
            <a:chOff x="2529013" y="3442685"/>
            <a:chExt cx="1218531" cy="1217297"/>
          </a:xfrm>
        </p:grpSpPr>
        <p:cxnSp>
          <p:nvCxnSpPr>
            <p:cNvPr id="45" name="直接连接符 44"/>
            <p:cNvCxnSpPr>
              <a:endCxn id="55" idx="7"/>
            </p:cNvCxnSpPr>
            <p:nvPr/>
          </p:nvCxnSpPr>
          <p:spPr>
            <a:xfrm flipH="1">
              <a:off x="3477435" y="3442685"/>
              <a:ext cx="270109" cy="26907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9244" name="组合 5"/>
            <p:cNvGrpSpPr/>
            <p:nvPr/>
          </p:nvGrpSpPr>
          <p:grpSpPr bwMode="auto">
            <a:xfrm>
              <a:off x="2529013" y="3549075"/>
              <a:ext cx="1111145" cy="1110907"/>
              <a:chOff x="2529013" y="3549075"/>
              <a:chExt cx="1111145" cy="1110907"/>
            </a:xfrm>
          </p:grpSpPr>
          <p:sp>
            <p:nvSpPr>
              <p:cNvPr id="53" name="椭圆 52"/>
              <p:cNvSpPr/>
              <p:nvPr/>
            </p:nvSpPr>
            <p:spPr>
              <a:xfrm>
                <a:off x="2621079" y="3631717"/>
                <a:ext cx="946061" cy="9456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5" name="椭圆 54"/>
              <p:cNvSpPr/>
              <p:nvPr/>
            </p:nvSpPr>
            <p:spPr>
              <a:xfrm>
                <a:off x="2529013" y="3549075"/>
                <a:ext cx="1111145" cy="1110907"/>
              </a:xfrm>
              <a:prstGeom prst="ellipse">
                <a:avLst/>
              </a:prstGeom>
              <a:no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5" name="矩形 64"/>
              <p:cNvSpPr/>
              <p:nvPr/>
            </p:nvSpPr>
            <p:spPr>
              <a:xfrm>
                <a:off x="2771877" y="3671450"/>
                <a:ext cx="627004" cy="522873"/>
              </a:xfrm>
              <a:prstGeom prst="rect">
                <a:avLst/>
              </a:prstGeom>
            </p:spPr>
            <p:txBody>
              <a:bodyPr wrap="none">
                <a:spAutoFit/>
              </a:bodyPr>
              <a:lstStyle/>
              <a:p>
                <a:pPr algn="ctr" eaLnBrk="1" fontAlgn="auto" hangingPunct="1">
                  <a:spcBef>
                    <a:spcPts val="0"/>
                  </a:spcBef>
                  <a:spcAft>
                    <a:spcPts val="0"/>
                  </a:spcAft>
                  <a:defRPr/>
                </a:pPr>
                <a:r>
                  <a:rPr lang="en-US" altLang="zh-CN" sz="28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28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2" name="矩形 71"/>
              <p:cNvSpPr/>
              <p:nvPr/>
            </p:nvSpPr>
            <p:spPr>
              <a:xfrm>
                <a:off x="2630718" y="3969581"/>
                <a:ext cx="946061" cy="381269"/>
              </a:xfrm>
              <a:prstGeom prst="rect">
                <a:avLst/>
              </a:prstGeom>
            </p:spPr>
            <p:txBody>
              <a:bodyPr wrap="square">
                <a:spAutoFit/>
              </a:bodyPr>
              <a:lstStyle/>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股权设计的</a:t>
                </a:r>
                <a:endParaRPr lang="en-US" altLang="zh-CN"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意义</a:t>
                </a:r>
              </a:p>
            </p:txBody>
          </p:sp>
        </p:grpSp>
      </p:grpSp>
      <p:grpSp>
        <p:nvGrpSpPr>
          <p:cNvPr id="10" name="组合 9"/>
          <p:cNvGrpSpPr/>
          <p:nvPr/>
        </p:nvGrpSpPr>
        <p:grpSpPr bwMode="auto">
          <a:xfrm>
            <a:off x="5155569" y="3016199"/>
            <a:ext cx="3437437" cy="1771599"/>
            <a:chOff x="6147569" y="2201466"/>
            <a:chExt cx="2190280" cy="1110854"/>
          </a:xfrm>
        </p:grpSpPr>
        <p:cxnSp>
          <p:nvCxnSpPr>
            <p:cNvPr id="41" name="直接连接符 40"/>
            <p:cNvCxnSpPr>
              <a:stCxn id="37" idx="5"/>
            </p:cNvCxnSpPr>
            <p:nvPr/>
          </p:nvCxnSpPr>
          <p:spPr>
            <a:xfrm>
              <a:off x="6147569" y="2370324"/>
              <a:ext cx="1077198" cy="407199"/>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9238" name="组合 6"/>
            <p:cNvGrpSpPr/>
            <p:nvPr/>
          </p:nvGrpSpPr>
          <p:grpSpPr bwMode="auto">
            <a:xfrm>
              <a:off x="7226355" y="2201466"/>
              <a:ext cx="1111494" cy="1110854"/>
              <a:chOff x="7226355" y="2201466"/>
              <a:chExt cx="1111494" cy="1110854"/>
            </a:xfrm>
          </p:grpSpPr>
          <p:sp>
            <p:nvSpPr>
              <p:cNvPr id="54" name="椭圆 53"/>
              <p:cNvSpPr/>
              <p:nvPr/>
            </p:nvSpPr>
            <p:spPr>
              <a:xfrm>
                <a:off x="7312287" y="2265377"/>
                <a:ext cx="946358" cy="9473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0" name="椭圆 59"/>
              <p:cNvSpPr/>
              <p:nvPr/>
            </p:nvSpPr>
            <p:spPr>
              <a:xfrm>
                <a:off x="7226355" y="2201466"/>
                <a:ext cx="1111494" cy="1110854"/>
              </a:xfrm>
              <a:prstGeom prst="ellipse">
                <a:avLst/>
              </a:prstGeom>
              <a:no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6" name="矩形 65"/>
              <p:cNvSpPr/>
              <p:nvPr/>
            </p:nvSpPr>
            <p:spPr>
              <a:xfrm>
                <a:off x="7467708" y="2336355"/>
                <a:ext cx="628788" cy="522102"/>
              </a:xfrm>
              <a:prstGeom prst="rect">
                <a:avLst/>
              </a:prstGeom>
            </p:spPr>
            <p:txBody>
              <a:bodyPr wrap="none">
                <a:spAutoFit/>
              </a:bodyPr>
              <a:lstStyle/>
              <a:p>
                <a:pPr algn="ctr" eaLnBrk="1" fontAlgn="auto" hangingPunct="1">
                  <a:spcBef>
                    <a:spcPts val="0"/>
                  </a:spcBef>
                  <a:spcAft>
                    <a:spcPts val="0"/>
                  </a:spcAft>
                  <a:defRPr/>
                </a:pPr>
                <a:r>
                  <a:rPr lang="en-US" altLang="zh-CN" sz="28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28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3" name="矩形 72"/>
              <p:cNvSpPr/>
              <p:nvPr/>
            </p:nvSpPr>
            <p:spPr>
              <a:xfrm>
                <a:off x="7422442" y="2668627"/>
                <a:ext cx="719319" cy="379659"/>
              </a:xfrm>
              <a:prstGeom prst="rect">
                <a:avLst/>
              </a:prstGeom>
            </p:spPr>
            <p:txBody>
              <a:bodyPr wrap="none">
                <a:spAutoFit/>
              </a:bodyPr>
              <a:lstStyle/>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股权的</a:t>
                </a:r>
                <a:endParaRPr lang="en-US" altLang="zh-CN"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七种武器</a:t>
                </a:r>
              </a:p>
            </p:txBody>
          </p:sp>
        </p:grpSp>
      </p:grpSp>
      <p:grpSp>
        <p:nvGrpSpPr>
          <p:cNvPr id="9" name="组合 8"/>
          <p:cNvGrpSpPr/>
          <p:nvPr/>
        </p:nvGrpSpPr>
        <p:grpSpPr bwMode="auto">
          <a:xfrm>
            <a:off x="5440363" y="916014"/>
            <a:ext cx="2704849" cy="1771598"/>
            <a:chOff x="4825252" y="802580"/>
            <a:chExt cx="1646862" cy="1110854"/>
          </a:xfrm>
        </p:grpSpPr>
        <p:cxnSp>
          <p:nvCxnSpPr>
            <p:cNvPr id="39" name="直接连接符 38"/>
            <p:cNvCxnSpPr>
              <a:stCxn id="37" idx="6"/>
            </p:cNvCxnSpPr>
            <p:nvPr/>
          </p:nvCxnSpPr>
          <p:spPr>
            <a:xfrm flipV="1">
              <a:off x="4825252" y="1655983"/>
              <a:ext cx="625174" cy="20122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9232" name="组合 7"/>
            <p:cNvGrpSpPr/>
            <p:nvPr/>
          </p:nvGrpSpPr>
          <p:grpSpPr bwMode="auto">
            <a:xfrm>
              <a:off x="5361584" y="802580"/>
              <a:ext cx="1110530" cy="1110854"/>
              <a:chOff x="5361584" y="802580"/>
              <a:chExt cx="1110530" cy="1110854"/>
            </a:xfrm>
          </p:grpSpPr>
          <p:sp>
            <p:nvSpPr>
              <p:cNvPr id="49" name="椭圆 48"/>
              <p:cNvSpPr/>
              <p:nvPr/>
            </p:nvSpPr>
            <p:spPr>
              <a:xfrm>
                <a:off x="5453599" y="885219"/>
                <a:ext cx="945537" cy="94557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7" name="椭圆 56"/>
              <p:cNvSpPr/>
              <p:nvPr/>
            </p:nvSpPr>
            <p:spPr>
              <a:xfrm>
                <a:off x="5361584" y="802580"/>
                <a:ext cx="1110530" cy="1110854"/>
              </a:xfrm>
              <a:prstGeom prst="ellipse">
                <a:avLst/>
              </a:prstGeom>
              <a:no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7" name="矩形 66"/>
              <p:cNvSpPr/>
              <p:nvPr/>
            </p:nvSpPr>
            <p:spPr>
              <a:xfrm>
                <a:off x="5601141" y="896344"/>
                <a:ext cx="626657" cy="522848"/>
              </a:xfrm>
              <a:prstGeom prst="rect">
                <a:avLst/>
              </a:prstGeom>
            </p:spPr>
            <p:txBody>
              <a:bodyPr wrap="none">
                <a:spAutoFit/>
              </a:bodyPr>
              <a:lstStyle/>
              <a:p>
                <a:pPr algn="ctr" eaLnBrk="1" fontAlgn="auto" hangingPunct="1">
                  <a:spcBef>
                    <a:spcPts val="0"/>
                  </a:spcBef>
                  <a:spcAft>
                    <a:spcPts val="0"/>
                  </a:spcAft>
                  <a:defRPr/>
                </a:pPr>
                <a:r>
                  <a:rPr lang="en-US" altLang="zh-CN" sz="28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04</a:t>
                </a:r>
                <a:endParaRPr lang="zh-CN" altLang="en-US" sz="28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4" name="矩形 73"/>
              <p:cNvSpPr/>
              <p:nvPr/>
            </p:nvSpPr>
            <p:spPr>
              <a:xfrm>
                <a:off x="5528054" y="1260271"/>
                <a:ext cx="795042" cy="389520"/>
              </a:xfrm>
              <a:prstGeom prst="rect">
                <a:avLst/>
              </a:prstGeom>
            </p:spPr>
            <p:txBody>
              <a:bodyPr wrap="none">
                <a:spAutoFit/>
              </a:bodyPr>
              <a:lstStyle/>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股权设计的</a:t>
                </a:r>
                <a:endParaRPr lang="en-US" altLang="zh-CN"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原则</a:t>
                </a:r>
              </a:p>
            </p:txBody>
          </p:sp>
        </p:grpSp>
      </p:grpSp>
      <p:grpSp>
        <p:nvGrpSpPr>
          <p:cNvPr id="71" name="组合 70"/>
          <p:cNvGrpSpPr/>
          <p:nvPr/>
        </p:nvGrpSpPr>
        <p:grpSpPr bwMode="auto">
          <a:xfrm>
            <a:off x="874580" y="2075447"/>
            <a:ext cx="1206285" cy="1040997"/>
            <a:chOff x="893589" y="2008243"/>
            <a:chExt cx="1206905" cy="1041866"/>
          </a:xfrm>
        </p:grpSpPr>
        <p:sp>
          <p:nvSpPr>
            <p:cNvPr id="68" name="矩形 67"/>
            <p:cNvSpPr/>
            <p:nvPr/>
          </p:nvSpPr>
          <p:spPr>
            <a:xfrm>
              <a:off x="1185512" y="2008243"/>
              <a:ext cx="627385" cy="522724"/>
            </a:xfrm>
            <a:prstGeom prst="rect">
              <a:avLst/>
            </a:prstGeom>
          </p:spPr>
          <p:txBody>
            <a:bodyPr wrap="none">
              <a:spAutoFit/>
            </a:bodyPr>
            <a:lstStyle/>
            <a:p>
              <a:pPr algn="ctr" eaLnBrk="1" fontAlgn="auto" hangingPunct="1">
                <a:spcBef>
                  <a:spcPts val="0"/>
                </a:spcBef>
                <a:spcAft>
                  <a:spcPts val="0"/>
                </a:spcAft>
                <a:defRPr/>
              </a:pPr>
              <a:r>
                <a:rPr lang="en-US" altLang="zh-CN" sz="28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28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9" name="矩形 68"/>
            <p:cNvSpPr/>
            <p:nvPr/>
          </p:nvSpPr>
          <p:spPr>
            <a:xfrm>
              <a:off x="893589" y="2464846"/>
              <a:ext cx="1206905" cy="585263"/>
            </a:xfrm>
            <a:prstGeom prst="rect">
              <a:avLst/>
            </a:prstGeom>
          </p:spPr>
          <p:txBody>
            <a:bodyPr wrap="square">
              <a:spAutoFit/>
            </a:bodyPr>
            <a:lstStyle/>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股权的</a:t>
              </a:r>
              <a:endParaRPr lang="en-US" altLang="zh-CN"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时代背景</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30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750"/>
                                        <p:tgtEl>
                                          <p:spTgt spid="37"/>
                                        </p:tgtEl>
                                      </p:cBhvr>
                                    </p:animEffect>
                                  </p:childTnLst>
                                </p:cTn>
                              </p:par>
                              <p:par>
                                <p:cTn id="12" presetID="23" presetClass="entr" presetSubtype="528" fill="hold" nodeType="withEffect">
                                  <p:stCondLst>
                                    <p:cond delay="300"/>
                                  </p:stCondLst>
                                  <p:childTnLst>
                                    <p:set>
                                      <p:cBhvr>
                                        <p:cTn id="13" dur="1" fill="hold">
                                          <p:stCondLst>
                                            <p:cond delay="0"/>
                                          </p:stCondLst>
                                        </p:cTn>
                                        <p:tgtEl>
                                          <p:spTgt spid="71"/>
                                        </p:tgtEl>
                                        <p:attrNameLst>
                                          <p:attrName>style.visibility</p:attrName>
                                        </p:attrNameLst>
                                      </p:cBhvr>
                                      <p:to>
                                        <p:strVal val="visible"/>
                                      </p:to>
                                    </p:set>
                                    <p:anim calcmode="lin" valueType="num">
                                      <p:cBhvr>
                                        <p:cTn id="14" dur="500" fill="hold"/>
                                        <p:tgtEl>
                                          <p:spTgt spid="71"/>
                                        </p:tgtEl>
                                        <p:attrNameLst>
                                          <p:attrName>ppt_w</p:attrName>
                                        </p:attrNameLst>
                                      </p:cBhvr>
                                      <p:tavLst>
                                        <p:tav tm="0">
                                          <p:val>
                                            <p:fltVal val="0"/>
                                          </p:val>
                                        </p:tav>
                                        <p:tav tm="100000">
                                          <p:val>
                                            <p:strVal val="#ppt_w"/>
                                          </p:val>
                                        </p:tav>
                                      </p:tavLst>
                                    </p:anim>
                                    <p:anim calcmode="lin" valueType="num">
                                      <p:cBhvr>
                                        <p:cTn id="15" dur="500" fill="hold"/>
                                        <p:tgtEl>
                                          <p:spTgt spid="71"/>
                                        </p:tgtEl>
                                        <p:attrNameLst>
                                          <p:attrName>ppt_h</p:attrName>
                                        </p:attrNameLst>
                                      </p:cBhvr>
                                      <p:tavLst>
                                        <p:tav tm="0">
                                          <p:val>
                                            <p:fltVal val="0"/>
                                          </p:val>
                                        </p:tav>
                                        <p:tav tm="100000">
                                          <p:val>
                                            <p:strVal val="#ppt_h"/>
                                          </p:val>
                                        </p:tav>
                                      </p:tavLst>
                                    </p:anim>
                                    <p:anim calcmode="lin" valueType="num">
                                      <p:cBhvr>
                                        <p:cTn id="16" dur="500" fill="hold"/>
                                        <p:tgtEl>
                                          <p:spTgt spid="71"/>
                                        </p:tgtEl>
                                        <p:attrNameLst>
                                          <p:attrName>ppt_x</p:attrName>
                                        </p:attrNameLst>
                                      </p:cBhvr>
                                      <p:tavLst>
                                        <p:tav tm="0">
                                          <p:val>
                                            <p:fltVal val="0.5"/>
                                          </p:val>
                                        </p:tav>
                                        <p:tav tm="100000">
                                          <p:val>
                                            <p:strVal val="#ppt_x"/>
                                          </p:val>
                                        </p:tav>
                                      </p:tavLst>
                                    </p:anim>
                                    <p:anim calcmode="lin" valueType="num">
                                      <p:cBhvr>
                                        <p:cTn id="17" dur="500" fill="hold"/>
                                        <p:tgtEl>
                                          <p:spTgt spid="71"/>
                                        </p:tgtEl>
                                        <p:attrNameLst>
                                          <p:attrName>ppt_y</p:attrName>
                                        </p:attrNameLst>
                                      </p:cBhvr>
                                      <p:tavLst>
                                        <p:tav tm="0">
                                          <p:val>
                                            <p:fltVal val="0.5"/>
                                          </p:val>
                                        </p:tav>
                                        <p:tav tm="100000">
                                          <p:val>
                                            <p:strVal val="#ppt_y"/>
                                          </p:val>
                                        </p:tav>
                                      </p:tavLst>
                                    </p:anim>
                                  </p:childTnLst>
                                </p:cTn>
                              </p:par>
                              <p:par>
                                <p:cTn id="18" presetID="23" presetClass="entr" presetSubtype="528" fill="hold" grpId="0" nodeType="withEffect">
                                  <p:stCondLst>
                                    <p:cond delay="300"/>
                                  </p:stCondLst>
                                  <p:childTnLst>
                                    <p:set>
                                      <p:cBhvr>
                                        <p:cTn id="19" dur="1" fill="hold">
                                          <p:stCondLst>
                                            <p:cond delay="0"/>
                                          </p:stCondLst>
                                        </p:cTn>
                                        <p:tgtEl>
                                          <p:spTgt spid="51"/>
                                        </p:tgtEl>
                                        <p:attrNameLst>
                                          <p:attrName>style.visibility</p:attrName>
                                        </p:attrNameLst>
                                      </p:cBhvr>
                                      <p:to>
                                        <p:strVal val="visible"/>
                                      </p:to>
                                    </p:set>
                                    <p:anim calcmode="lin" valueType="num">
                                      <p:cBhvr>
                                        <p:cTn id="20" dur="500" fill="hold"/>
                                        <p:tgtEl>
                                          <p:spTgt spid="51"/>
                                        </p:tgtEl>
                                        <p:attrNameLst>
                                          <p:attrName>ppt_w</p:attrName>
                                        </p:attrNameLst>
                                      </p:cBhvr>
                                      <p:tavLst>
                                        <p:tav tm="0">
                                          <p:val>
                                            <p:fltVal val="0"/>
                                          </p:val>
                                        </p:tav>
                                        <p:tav tm="100000">
                                          <p:val>
                                            <p:strVal val="#ppt_w"/>
                                          </p:val>
                                        </p:tav>
                                      </p:tavLst>
                                    </p:anim>
                                    <p:anim calcmode="lin" valueType="num">
                                      <p:cBhvr>
                                        <p:cTn id="21" dur="500" fill="hold"/>
                                        <p:tgtEl>
                                          <p:spTgt spid="51"/>
                                        </p:tgtEl>
                                        <p:attrNameLst>
                                          <p:attrName>ppt_h</p:attrName>
                                        </p:attrNameLst>
                                      </p:cBhvr>
                                      <p:tavLst>
                                        <p:tav tm="0">
                                          <p:val>
                                            <p:fltVal val="0"/>
                                          </p:val>
                                        </p:tav>
                                        <p:tav tm="100000">
                                          <p:val>
                                            <p:strVal val="#ppt_h"/>
                                          </p:val>
                                        </p:tav>
                                      </p:tavLst>
                                    </p:anim>
                                    <p:anim calcmode="lin" valueType="num">
                                      <p:cBhvr>
                                        <p:cTn id="22" dur="500" fill="hold"/>
                                        <p:tgtEl>
                                          <p:spTgt spid="51"/>
                                        </p:tgtEl>
                                        <p:attrNameLst>
                                          <p:attrName>ppt_x</p:attrName>
                                        </p:attrNameLst>
                                      </p:cBhvr>
                                      <p:tavLst>
                                        <p:tav tm="0">
                                          <p:val>
                                            <p:fltVal val="0.5"/>
                                          </p:val>
                                        </p:tav>
                                        <p:tav tm="100000">
                                          <p:val>
                                            <p:strVal val="#ppt_x"/>
                                          </p:val>
                                        </p:tav>
                                      </p:tavLst>
                                    </p:anim>
                                    <p:anim calcmode="lin" valueType="num">
                                      <p:cBhvr>
                                        <p:cTn id="23" dur="500" fill="hold"/>
                                        <p:tgtEl>
                                          <p:spTgt spid="51"/>
                                        </p:tgtEl>
                                        <p:attrNameLst>
                                          <p:attrName>ppt_y</p:attrName>
                                        </p:attrNameLst>
                                      </p:cBhvr>
                                      <p:tavLst>
                                        <p:tav tm="0">
                                          <p:val>
                                            <p:fltVal val="0.5"/>
                                          </p:val>
                                        </p:tav>
                                        <p:tav tm="100000">
                                          <p:val>
                                            <p:strVal val="#ppt_y"/>
                                          </p:val>
                                        </p:tav>
                                      </p:tavLst>
                                    </p:anim>
                                  </p:childTnLst>
                                </p:cTn>
                              </p:par>
                              <p:par>
                                <p:cTn id="24" presetID="23" presetClass="entr" presetSubtype="528" fill="hold" grpId="0" nodeType="withEffect">
                                  <p:stCondLst>
                                    <p:cond delay="300"/>
                                  </p:stCondLst>
                                  <p:childTnLst>
                                    <p:set>
                                      <p:cBhvr>
                                        <p:cTn id="25" dur="1" fill="hold">
                                          <p:stCondLst>
                                            <p:cond delay="0"/>
                                          </p:stCondLst>
                                        </p:cTn>
                                        <p:tgtEl>
                                          <p:spTgt spid="63"/>
                                        </p:tgtEl>
                                        <p:attrNameLst>
                                          <p:attrName>style.visibility</p:attrName>
                                        </p:attrNameLst>
                                      </p:cBhvr>
                                      <p:to>
                                        <p:strVal val="visible"/>
                                      </p:to>
                                    </p:set>
                                    <p:anim calcmode="lin" valueType="num">
                                      <p:cBhvr>
                                        <p:cTn id="26" dur="500" fill="hold"/>
                                        <p:tgtEl>
                                          <p:spTgt spid="63"/>
                                        </p:tgtEl>
                                        <p:attrNameLst>
                                          <p:attrName>ppt_w</p:attrName>
                                        </p:attrNameLst>
                                      </p:cBhvr>
                                      <p:tavLst>
                                        <p:tav tm="0">
                                          <p:val>
                                            <p:fltVal val="0"/>
                                          </p:val>
                                        </p:tav>
                                        <p:tav tm="100000">
                                          <p:val>
                                            <p:strVal val="#ppt_w"/>
                                          </p:val>
                                        </p:tav>
                                      </p:tavLst>
                                    </p:anim>
                                    <p:anim calcmode="lin" valueType="num">
                                      <p:cBhvr>
                                        <p:cTn id="27" dur="500" fill="hold"/>
                                        <p:tgtEl>
                                          <p:spTgt spid="63"/>
                                        </p:tgtEl>
                                        <p:attrNameLst>
                                          <p:attrName>ppt_h</p:attrName>
                                        </p:attrNameLst>
                                      </p:cBhvr>
                                      <p:tavLst>
                                        <p:tav tm="0">
                                          <p:val>
                                            <p:fltVal val="0"/>
                                          </p:val>
                                        </p:tav>
                                        <p:tav tm="100000">
                                          <p:val>
                                            <p:strVal val="#ppt_h"/>
                                          </p:val>
                                        </p:tav>
                                      </p:tavLst>
                                    </p:anim>
                                    <p:anim calcmode="lin" valueType="num">
                                      <p:cBhvr>
                                        <p:cTn id="28" dur="500" fill="hold"/>
                                        <p:tgtEl>
                                          <p:spTgt spid="63"/>
                                        </p:tgtEl>
                                        <p:attrNameLst>
                                          <p:attrName>ppt_x</p:attrName>
                                        </p:attrNameLst>
                                      </p:cBhvr>
                                      <p:tavLst>
                                        <p:tav tm="0">
                                          <p:val>
                                            <p:fltVal val="0.5"/>
                                          </p:val>
                                        </p:tav>
                                        <p:tav tm="100000">
                                          <p:val>
                                            <p:strVal val="#ppt_x"/>
                                          </p:val>
                                        </p:tav>
                                      </p:tavLst>
                                    </p:anim>
                                    <p:anim calcmode="lin" valueType="num">
                                      <p:cBhvr>
                                        <p:cTn id="29" dur="500" fill="hold"/>
                                        <p:tgtEl>
                                          <p:spTgt spid="63"/>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30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 calcmode="lin" valueType="num">
                                      <p:cBhvr>
                                        <p:cTn id="34" dur="500" fill="hold"/>
                                        <p:tgtEl>
                                          <p:spTgt spid="43"/>
                                        </p:tgtEl>
                                        <p:attrNameLst>
                                          <p:attrName>ppt_x</p:attrName>
                                        </p:attrNameLst>
                                      </p:cBhvr>
                                      <p:tavLst>
                                        <p:tav tm="0">
                                          <p:val>
                                            <p:fltVal val="0.5"/>
                                          </p:val>
                                        </p:tav>
                                        <p:tav tm="100000">
                                          <p:val>
                                            <p:strVal val="#ppt_x"/>
                                          </p:val>
                                        </p:tav>
                                      </p:tavLst>
                                    </p:anim>
                                    <p:anim calcmode="lin" valueType="num">
                                      <p:cBhvr>
                                        <p:cTn id="35" dur="500" fill="hold"/>
                                        <p:tgtEl>
                                          <p:spTgt spid="43"/>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65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ppt_x</p:attrName>
                                        </p:attrNameLst>
                                      </p:cBhvr>
                                      <p:tavLst>
                                        <p:tav tm="0">
                                          <p:val>
                                            <p:fltVal val="0.5"/>
                                          </p:val>
                                        </p:tav>
                                        <p:tav tm="100000">
                                          <p:val>
                                            <p:strVal val="#ppt_x"/>
                                          </p:val>
                                        </p:tav>
                                      </p:tavLst>
                                    </p:anim>
                                    <p:anim calcmode="lin" valueType="num">
                                      <p:cBhvr>
                                        <p:cTn id="41" dur="500" fill="hold"/>
                                        <p:tgtEl>
                                          <p:spTgt spid="11"/>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80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95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 calcmode="lin" valueType="num">
                                      <p:cBhvr>
                                        <p:cTn id="52" dur="500" fill="hold"/>
                                        <p:tgtEl>
                                          <p:spTgt spid="9"/>
                                        </p:tgtEl>
                                        <p:attrNameLst>
                                          <p:attrName>ppt_x</p:attrName>
                                        </p:attrNameLst>
                                      </p:cBhvr>
                                      <p:tavLst>
                                        <p:tav tm="0">
                                          <p:val>
                                            <p:fltVal val="0.5"/>
                                          </p:val>
                                        </p:tav>
                                        <p:tav tm="100000">
                                          <p:val>
                                            <p:strVal val="#ppt_x"/>
                                          </p:val>
                                        </p:tav>
                                      </p:tavLst>
                                    </p:anim>
                                    <p:anim calcmode="lin" valueType="num">
                                      <p:cBhvr>
                                        <p:cTn id="53"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1"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0325" descr="E:\JGQ\PPT 制作素材\jpg\shutterstock_988726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单圆角矩形 46"/>
          <p:cNvSpPr/>
          <p:nvPr/>
        </p:nvSpPr>
        <p:spPr>
          <a:xfrm>
            <a:off x="10318" y="-10319"/>
            <a:ext cx="9144000" cy="5164138"/>
          </a:xfrm>
          <a:prstGeom prst="round1Rect">
            <a:avLst>
              <a:gd name="adj" fmla="val 0"/>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2" name="矩形 1"/>
          <p:cNvSpPr/>
          <p:nvPr/>
        </p:nvSpPr>
        <p:spPr>
          <a:xfrm>
            <a:off x="0" y="3648075"/>
            <a:ext cx="9144000" cy="996950"/>
          </a:xfrm>
          <a:prstGeom prst="rect">
            <a:avLst/>
          </a:prstGeom>
          <a:solidFill>
            <a:srgbClr val="A8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椭圆 2"/>
          <p:cNvSpPr/>
          <p:nvPr/>
        </p:nvSpPr>
        <p:spPr>
          <a:xfrm>
            <a:off x="2495550" y="484188"/>
            <a:ext cx="4176713" cy="4178300"/>
          </a:xfrm>
          <a:prstGeom prst="ellipse">
            <a:avLst/>
          </a:prstGeom>
          <a:solidFill>
            <a:schemeClr val="bg1"/>
          </a:solidFill>
          <a:ln>
            <a:noFill/>
          </a:ln>
          <a:effectLst>
            <a:outerShdw blurRad="762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6" name="空心弧 5"/>
          <p:cNvSpPr/>
          <p:nvPr/>
        </p:nvSpPr>
        <p:spPr>
          <a:xfrm>
            <a:off x="2709863" y="708025"/>
            <a:ext cx="3744912" cy="3744913"/>
          </a:xfrm>
          <a:prstGeom prst="blockArc">
            <a:avLst>
              <a:gd name="adj1" fmla="val 10800000"/>
              <a:gd name="adj2" fmla="val 27960"/>
              <a:gd name="adj3" fmla="val 133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7" name="空心弧 6"/>
          <p:cNvSpPr/>
          <p:nvPr/>
        </p:nvSpPr>
        <p:spPr>
          <a:xfrm rot="10800000">
            <a:off x="2695575" y="685800"/>
            <a:ext cx="3776663" cy="3775075"/>
          </a:xfrm>
          <a:prstGeom prst="blockArc">
            <a:avLst>
              <a:gd name="adj1" fmla="val 10800000"/>
              <a:gd name="adj2" fmla="val 21522921"/>
              <a:gd name="adj3" fmla="val 11837"/>
            </a:avLst>
          </a:prstGeom>
          <a:solidFill>
            <a:srgbClr val="D3BD1B"/>
          </a:solidFill>
          <a:ln>
            <a:noFill/>
          </a:ln>
          <a:effectLst>
            <a:outerShdw blurRad="50800" dist="38100" dir="1620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椭圆 4"/>
          <p:cNvSpPr/>
          <p:nvPr/>
        </p:nvSpPr>
        <p:spPr>
          <a:xfrm>
            <a:off x="3107388" y="1074366"/>
            <a:ext cx="2916238" cy="2916238"/>
          </a:xfrm>
          <a:prstGeom prst="ellipse">
            <a:avLst/>
          </a:prstGeom>
          <a:solidFill>
            <a:schemeClr val="tx1">
              <a:lumMod val="75000"/>
              <a:lumOff val="2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a:p>
        </p:txBody>
      </p:sp>
      <p:sp>
        <p:nvSpPr>
          <p:cNvPr id="9" name="直角三角形 13"/>
          <p:cNvSpPr/>
          <p:nvPr/>
        </p:nvSpPr>
        <p:spPr>
          <a:xfrm rot="2733348">
            <a:off x="1657350" y="2271713"/>
            <a:ext cx="407987" cy="407988"/>
          </a:xfrm>
          <a:custGeom>
            <a:avLst/>
            <a:gdLst/>
            <a:ahLst/>
            <a:cxnLst/>
            <a:rect l="l" t="t" r="r" b="b"/>
            <a:pathLst>
              <a:path w="1008112" h="1008112">
                <a:moveTo>
                  <a:pt x="0" y="0"/>
                </a:moveTo>
                <a:lnTo>
                  <a:pt x="257552" y="257552"/>
                </a:lnTo>
                <a:lnTo>
                  <a:pt x="257552" y="761608"/>
                </a:lnTo>
                <a:lnTo>
                  <a:pt x="761608" y="761608"/>
                </a:lnTo>
                <a:lnTo>
                  <a:pt x="1008112" y="1008112"/>
                </a:lnTo>
                <a:lnTo>
                  <a:pt x="0" y="1008112"/>
                </a:lnTo>
                <a:close/>
              </a:path>
            </a:pathLst>
          </a:custGeom>
          <a:gradFill flip="none" rotWithShape="1">
            <a:gsLst>
              <a:gs pos="87000">
                <a:srgbClr val="CFBC1E"/>
              </a:gs>
              <a:gs pos="15000">
                <a:srgbClr val="E3B911"/>
              </a:gs>
              <a:gs pos="0">
                <a:srgbClr val="C4B124"/>
              </a:gs>
              <a:gs pos="50000">
                <a:srgbClr val="FFC000"/>
              </a:gs>
              <a:gs pos="100000">
                <a:srgbClr val="C2BB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直角三角形 13"/>
          <p:cNvSpPr/>
          <p:nvPr/>
        </p:nvSpPr>
        <p:spPr>
          <a:xfrm rot="13576982">
            <a:off x="7032625" y="2271713"/>
            <a:ext cx="407987" cy="407988"/>
          </a:xfrm>
          <a:custGeom>
            <a:avLst/>
            <a:gdLst/>
            <a:ahLst/>
            <a:cxnLst/>
            <a:rect l="l" t="t" r="r" b="b"/>
            <a:pathLst>
              <a:path w="1008112" h="1008112">
                <a:moveTo>
                  <a:pt x="0" y="0"/>
                </a:moveTo>
                <a:lnTo>
                  <a:pt x="257552" y="257552"/>
                </a:lnTo>
                <a:lnTo>
                  <a:pt x="257552" y="761608"/>
                </a:lnTo>
                <a:lnTo>
                  <a:pt x="761608" y="761608"/>
                </a:lnTo>
                <a:lnTo>
                  <a:pt x="1008112" y="1008112"/>
                </a:lnTo>
                <a:lnTo>
                  <a:pt x="0" y="1008112"/>
                </a:lnTo>
                <a:close/>
              </a:path>
            </a:pathLst>
          </a:custGeom>
          <a:gradFill flip="none" rotWithShape="1">
            <a:gsLst>
              <a:gs pos="87000">
                <a:srgbClr val="CFBC1E"/>
              </a:gs>
              <a:gs pos="15000">
                <a:srgbClr val="E3B911"/>
              </a:gs>
              <a:gs pos="0">
                <a:srgbClr val="C4B124"/>
              </a:gs>
              <a:gs pos="50000">
                <a:srgbClr val="FFC000"/>
              </a:gs>
              <a:gs pos="100000">
                <a:srgbClr val="C2BB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10"/>
          <p:cNvSpPr/>
          <p:nvPr/>
        </p:nvSpPr>
        <p:spPr>
          <a:xfrm>
            <a:off x="3142012" y="2478019"/>
            <a:ext cx="2922596" cy="584775"/>
          </a:xfrm>
          <a:prstGeom prst="rect">
            <a:avLst/>
          </a:prstGeom>
        </p:spPr>
        <p:txBody>
          <a:bodyPr wrap="none">
            <a:spAutoFit/>
          </a:bodyPr>
          <a:lstStyle/>
          <a:p>
            <a:pPr algn="ctr" eaLnBrk="1" fontAlgn="auto" hangingPunct="1">
              <a:spcBef>
                <a:spcPts val="0"/>
              </a:spcBef>
              <a:spcAft>
                <a:spcPts val="0"/>
              </a:spcAft>
              <a:defRPr/>
            </a:pPr>
            <a:r>
              <a:rPr lang="zh-CN" altLang="en-US" sz="3200" b="1" spc="-15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股权的时代背景</a:t>
            </a:r>
            <a:endParaRPr lang="zh-CN" altLang="en-US" sz="2000" b="1" spc="-15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矩形 4"/>
          <p:cNvSpPr>
            <a:spLocks noChangeArrowheads="1"/>
          </p:cNvSpPr>
          <p:nvPr/>
        </p:nvSpPr>
        <p:spPr bwMode="auto">
          <a:xfrm>
            <a:off x="3138488" y="1822450"/>
            <a:ext cx="2778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pPr>
            <a:r>
              <a:rPr lang="en-US" altLang="zh-CN" b="1" dirty="0">
                <a:solidFill>
                  <a:schemeClr val="bg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BrowalliaUPC" panose="020B0604020202020204" pitchFamily="34" charset="-34"/>
              </a:rPr>
              <a:t>01</a:t>
            </a:r>
            <a:endParaRPr lang="zh-CN" altLang="en-US" b="1" dirty="0">
              <a:solidFill>
                <a:schemeClr val="bg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BrowalliaUPC" panose="020B0604020202020204" pitchFamily="34" charset="-34"/>
            </a:endParaRPr>
          </a:p>
        </p:txBody>
      </p:sp>
      <p:sp>
        <p:nvSpPr>
          <p:cNvPr id="8" name="圆角矩形 7"/>
          <p:cNvSpPr/>
          <p:nvPr/>
        </p:nvSpPr>
        <p:spPr bwMode="auto">
          <a:xfrm>
            <a:off x="1692275" y="4233863"/>
            <a:ext cx="5759450" cy="498475"/>
          </a:xfrm>
          <a:prstGeom prst="roundRect">
            <a:avLst>
              <a:gd name="adj" fmla="val 50000"/>
            </a:avLst>
          </a:prstGeom>
          <a:solidFill>
            <a:srgbClr val="D3BD1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30712 -1.11111E-6 L -4.44444E-6 -1.11111E-6 " pathEditMode="relative" rAng="0" ptsTypes="AA">
                                      <p:cBhvr>
                                        <p:cTn id="6" dur="750" fill="hold"/>
                                        <p:tgtEl>
                                          <p:spTgt spid="9"/>
                                        </p:tgtEl>
                                        <p:attrNameLst>
                                          <p:attrName>ppt_x</p:attrName>
                                          <p:attrName>ppt_y</p:attrName>
                                        </p:attrNameLst>
                                      </p:cBhvr>
                                      <p:rCtr x="-15365" y="0"/>
                                    </p:animMotion>
                                  </p:childTnLst>
                                </p:cTn>
                              </p:par>
                              <p:par>
                                <p:cTn id="7" presetID="42" presetClass="path" presetSubtype="0" accel="50000" decel="50000" fill="hold" nodeType="withEffect">
                                  <p:stCondLst>
                                    <p:cond delay="0"/>
                                  </p:stCondLst>
                                  <p:childTnLst>
                                    <p:animMotion origin="layout" path="M -0.29931 -3.58025E-6 L 1.94444E-6 -3.58025E-6 " pathEditMode="relative" rAng="0" ptsTypes="AA">
                                      <p:cBhvr>
                                        <p:cTn id="8" dur="750" fill="hold"/>
                                        <p:tgtEl>
                                          <p:spTgt spid="10"/>
                                        </p:tgtEl>
                                        <p:attrNameLst>
                                          <p:attrName>ppt_x</p:attrName>
                                          <p:attrName>ppt_y</p:attrName>
                                        </p:attrNameLst>
                                      </p:cBhvr>
                                      <p:rCtr x="14965" y="0"/>
                                    </p:animMotion>
                                  </p:childTnLst>
                                </p:cTn>
                              </p:par>
                              <p:par>
                                <p:cTn id="9" presetID="23" presetClass="entr" presetSubtype="16"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par>
                                <p:cTn id="17" presetID="22" presetClass="entr" presetSubtype="4"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750"/>
                                        <p:tgtEl>
                                          <p:spTgt spid="7"/>
                                        </p:tgtEl>
                                      </p:cBhvr>
                                    </p:animEffect>
                                  </p:childTnLst>
                                </p:cTn>
                              </p:par>
                              <p:par>
                                <p:cTn id="20" presetID="16" presetClass="entr" presetSubtype="42" fill="hold" grpId="0" nodeType="withEffect">
                                  <p:stCondLst>
                                    <p:cond delay="750"/>
                                  </p:stCondLst>
                                  <p:childTnLst>
                                    <p:set>
                                      <p:cBhvr>
                                        <p:cTn id="21" dur="1" fill="hold">
                                          <p:stCondLst>
                                            <p:cond delay="0"/>
                                          </p:stCondLst>
                                        </p:cTn>
                                        <p:tgtEl>
                                          <p:spTgt spid="2"/>
                                        </p:tgtEl>
                                        <p:attrNameLst>
                                          <p:attrName>style.visibility</p:attrName>
                                        </p:attrNameLst>
                                      </p:cBhvr>
                                      <p:to>
                                        <p:strVal val="visible"/>
                                      </p:to>
                                    </p:set>
                                    <p:animEffect transition="in" filter="barn(outHorizontal)">
                                      <p:cBhvr>
                                        <p:cTn id="22" dur="500"/>
                                        <p:tgtEl>
                                          <p:spTgt spid="2"/>
                                        </p:tgtEl>
                                      </p:cBhvr>
                                    </p:animEffect>
                                  </p:childTnLst>
                                </p:cTn>
                              </p:par>
                              <p:par>
                                <p:cTn id="23" presetID="47" presetClass="entr" presetSubtype="0" fill="hold" grpId="0" nodeType="withEffect">
                                  <p:stCondLst>
                                    <p:cond delay="1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125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4572000" y="2427734"/>
            <a:ext cx="416690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fontAlgn="auto" hangingPunct="1">
              <a:lnSpc>
                <a:spcPct val="150000"/>
              </a:lnSpc>
              <a:spcBef>
                <a:spcPts val="0"/>
              </a:spcBef>
              <a:spcAft>
                <a:spcPts val="0"/>
              </a:spcAft>
              <a:defRPr/>
            </a:pPr>
            <a:r>
              <a:rPr lang="en-US" altLang="zh-CN" sz="1600" dirty="0">
                <a:latin typeface="微软雅黑" panose="020B0503020204020204" pitchFamily="34" charset="-122"/>
                <a:ea typeface="微软雅黑" panose="020B0503020204020204" pitchFamily="34" charset="-122"/>
              </a:rPr>
              <a:t>      2015</a:t>
            </a:r>
            <a:r>
              <a:rPr lang="zh-CN" altLang="zh-CN" sz="1600" dirty="0">
                <a:latin typeface="微软雅黑" panose="020B0503020204020204" pitchFamily="34" charset="-122"/>
                <a:ea typeface="微软雅黑" panose="020B0503020204020204" pitchFamily="34" charset="-122"/>
              </a:rPr>
              <a:t>年，全国新登记市场主体</a:t>
            </a:r>
            <a:r>
              <a:rPr lang="en-US" altLang="zh-CN" sz="1600" dirty="0">
                <a:latin typeface="微软雅黑" panose="020B0503020204020204" pitchFamily="34" charset="-122"/>
                <a:ea typeface="微软雅黑" panose="020B0503020204020204" pitchFamily="34" charset="-122"/>
              </a:rPr>
              <a:t>1479.8</a:t>
            </a:r>
            <a:r>
              <a:rPr lang="zh-CN" altLang="zh-CN" sz="1600" dirty="0">
                <a:latin typeface="微软雅黑" panose="020B0503020204020204" pitchFamily="34" charset="-122"/>
                <a:ea typeface="微软雅黑" panose="020B0503020204020204" pitchFamily="34" charset="-122"/>
              </a:rPr>
              <a:t>万户，比</a:t>
            </a:r>
            <a:r>
              <a:rPr lang="en-US" altLang="zh-CN" sz="1600" dirty="0">
                <a:latin typeface="微软雅黑" panose="020B0503020204020204" pitchFamily="34" charset="-122"/>
                <a:ea typeface="微软雅黑" panose="020B0503020204020204" pitchFamily="34" charset="-122"/>
              </a:rPr>
              <a:t>2014</a:t>
            </a:r>
            <a:r>
              <a:rPr lang="zh-CN" altLang="zh-CN" sz="1600" dirty="0">
                <a:latin typeface="微软雅黑" panose="020B0503020204020204" pitchFamily="34" charset="-122"/>
                <a:ea typeface="微软雅黑" panose="020B0503020204020204" pitchFamily="34" charset="-122"/>
              </a:rPr>
              <a:t>年增长</a:t>
            </a:r>
            <a:r>
              <a:rPr lang="en-US" altLang="zh-CN" sz="1600" dirty="0">
                <a:latin typeface="微软雅黑" panose="020B0503020204020204" pitchFamily="34" charset="-122"/>
                <a:ea typeface="微软雅黑" panose="020B0503020204020204" pitchFamily="34" charset="-122"/>
              </a:rPr>
              <a:t>14.5%</a:t>
            </a:r>
            <a:r>
              <a:rPr lang="zh-CN" altLang="zh-CN" sz="1600" dirty="0">
                <a:latin typeface="微软雅黑" panose="020B0503020204020204" pitchFamily="34" charset="-122"/>
                <a:ea typeface="微软雅黑" panose="020B0503020204020204" pitchFamily="34" charset="-122"/>
              </a:rPr>
              <a:t>；截至</a:t>
            </a:r>
            <a:r>
              <a:rPr lang="en-US" altLang="zh-CN" sz="1600" dirty="0">
                <a:latin typeface="微软雅黑" panose="020B0503020204020204" pitchFamily="34" charset="-122"/>
                <a:ea typeface="微软雅黑" panose="020B0503020204020204" pitchFamily="34" charset="-122"/>
              </a:rPr>
              <a:t>2015</a:t>
            </a:r>
            <a:r>
              <a:rPr lang="zh-CN" altLang="zh-CN" sz="1600" dirty="0">
                <a:latin typeface="微软雅黑" panose="020B0503020204020204" pitchFamily="34" charset="-122"/>
                <a:ea typeface="微软雅黑" panose="020B0503020204020204" pitchFamily="34" charset="-122"/>
              </a:rPr>
              <a:t>年底，全国实有各类市场主体</a:t>
            </a:r>
            <a:r>
              <a:rPr lang="en-US" altLang="zh-CN" sz="1600" dirty="0">
                <a:latin typeface="微软雅黑" panose="020B0503020204020204" pitchFamily="34" charset="-122"/>
                <a:ea typeface="微软雅黑" panose="020B0503020204020204" pitchFamily="34" charset="-122"/>
              </a:rPr>
              <a:t>7746.9</a:t>
            </a:r>
            <a:r>
              <a:rPr lang="zh-CN" altLang="zh-CN" sz="1600" dirty="0">
                <a:latin typeface="微软雅黑" panose="020B0503020204020204" pitchFamily="34" charset="-122"/>
                <a:ea typeface="微软雅黑" panose="020B0503020204020204" pitchFamily="34" charset="-122"/>
              </a:rPr>
              <a:t>万户。</a:t>
            </a:r>
            <a:endParaRPr lang="en-US" altLang="zh-CN" sz="1600" dirty="0">
              <a:latin typeface="微软雅黑" panose="020B0503020204020204" pitchFamily="34" charset="-122"/>
              <a:ea typeface="微软雅黑" panose="020B0503020204020204" pitchFamily="34" charset="-122"/>
            </a:endParaRPr>
          </a:p>
          <a:p>
            <a:pPr eaLnBrk="1" fontAlgn="auto" hangingPunct="1">
              <a:lnSpc>
                <a:spcPct val="150000"/>
              </a:lnSpc>
              <a:spcBef>
                <a:spcPts val="0"/>
              </a:spcBef>
              <a:spcAft>
                <a:spcPts val="0"/>
              </a:spcAft>
              <a:defRPr/>
            </a:pPr>
            <a:r>
              <a:rPr lang="en-US" altLang="zh-CN" sz="1600" dirty="0">
                <a:latin typeface="微软雅黑" panose="020B0503020204020204" pitchFamily="34" charset="-122"/>
                <a:ea typeface="微软雅黑" panose="020B0503020204020204" pitchFamily="34" charset="-122"/>
              </a:rPr>
              <a:t>       2016</a:t>
            </a:r>
            <a:r>
              <a:rPr lang="zh-CN" altLang="en-US" sz="1600" dirty="0">
                <a:latin typeface="微软雅黑" panose="020B0503020204020204" pitchFamily="34" charset="-122"/>
                <a:ea typeface="微软雅黑" panose="020B0503020204020204" pitchFamily="34" charset="-122"/>
              </a:rPr>
              <a:t>年的数字想必会更加惊人。</a:t>
            </a:r>
            <a:endParaRPr lang="en-US" altLang="zh-CN" sz="16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45" y="2070347"/>
            <a:ext cx="3170724" cy="2354102"/>
          </a:xfrm>
          <a:prstGeom prst="rect">
            <a:avLst/>
          </a:prstGeom>
        </p:spPr>
      </p:pic>
      <p:sp>
        <p:nvSpPr>
          <p:cNvPr id="11" name="矩形 4"/>
          <p:cNvSpPr>
            <a:spLocks noChangeArrowheads="1"/>
          </p:cNvSpPr>
          <p:nvPr/>
        </p:nvSpPr>
        <p:spPr bwMode="auto">
          <a:xfrm>
            <a:off x="1572034" y="1065106"/>
            <a:ext cx="57606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Tx/>
              <a:buNone/>
            </a:pP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、大众创新、万众创业的浪潮来临</a:t>
            </a:r>
            <a:endParaRPr lang="en-US" altLang="zh-CN" sz="2400" b="1" dirty="0">
              <a:latin typeface="微软雅黑" panose="020B0503020204020204" pitchFamily="34" charset="-122"/>
              <a:ea typeface="微软雅黑" panose="020B0503020204020204" pitchFamily="34" charset="-122"/>
            </a:endParaRPr>
          </a:p>
          <a:p>
            <a:pPr algn="r" eaLnBrk="1" hangingPunct="1">
              <a:spcBef>
                <a:spcPct val="0"/>
              </a:spcBef>
              <a:buFontTx/>
              <a:buNone/>
            </a:pPr>
            <a:endParaRPr lang="zh-CN" altLang="en-US" sz="2400" b="1" dirty="0">
              <a:latin typeface="微软雅黑" panose="020B0503020204020204" pitchFamily="34" charset="-122"/>
              <a:ea typeface="微软雅黑" panose="020B0503020204020204" pitchFamily="34" charset="-122"/>
            </a:endParaRPr>
          </a:p>
        </p:txBody>
      </p:sp>
      <p:sp>
        <p:nvSpPr>
          <p:cNvPr id="12" name="矩形 11"/>
          <p:cNvSpPr/>
          <p:nvPr/>
        </p:nvSpPr>
        <p:spPr>
          <a:xfrm>
            <a:off x="749000" y="338938"/>
            <a:ext cx="1620957" cy="338554"/>
          </a:xfrm>
          <a:prstGeom prst="rect">
            <a:avLst/>
          </a:prstGeom>
        </p:spPr>
        <p:txBody>
          <a:bodyPr wrap="none">
            <a:spAutoFit/>
          </a:bodyPr>
          <a:lstStyle/>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股权的时代背景</a:t>
            </a:r>
          </a:p>
        </p:txBody>
      </p:sp>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4903068" y="2283717"/>
            <a:ext cx="3425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auto" hangingPunct="1">
              <a:lnSpc>
                <a:spcPct val="150000"/>
              </a:lnSpc>
              <a:spcBef>
                <a:spcPts val="0"/>
              </a:spcBef>
              <a:spcAft>
                <a:spcPts val="0"/>
              </a:spcAft>
              <a:defRPr/>
            </a:pPr>
            <a:r>
              <a:rPr lang="en-US" altLang="zh-CN" sz="1600" dirty="0">
                <a:latin typeface="微软雅黑" panose="020B0503020204020204" pitchFamily="34" charset="-122"/>
                <a:ea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rPr>
              <a:t>为了配合大众创新的政策导向</a:t>
            </a:r>
            <a:r>
              <a:rPr lang="zh-CN" altLang="en-US"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国家对于商业行为的立法力度不断加大，体系逐渐完善。看上去门槛降低，事实上风险却提高了</a:t>
            </a:r>
            <a:r>
              <a:rPr lang="zh-CN" altLang="en-US" sz="1600" dirty="0">
                <a:latin typeface="微软雅黑" panose="020B0503020204020204" pitchFamily="34" charset="-122"/>
                <a:ea typeface="微软雅黑" panose="020B0503020204020204" pitchFamily="34" charset="-122"/>
              </a:rPr>
              <a:t>。</a:t>
            </a:r>
            <a:endParaRPr lang="en-US" altLang="zh-CN" sz="600" dirty="0">
              <a:solidFill>
                <a:srgbClr val="404040"/>
              </a:solidFill>
              <a:latin typeface="微软雅黑" panose="020B0503020204020204" pitchFamily="34" charset="-122"/>
              <a:ea typeface="微软雅黑" panose="020B0503020204020204" pitchFamily="34" charset="-122"/>
            </a:endParaRPr>
          </a:p>
        </p:txBody>
      </p:sp>
      <p:sp>
        <p:nvSpPr>
          <p:cNvPr id="11" name="矩形 4"/>
          <p:cNvSpPr>
            <a:spLocks noChangeArrowheads="1"/>
          </p:cNvSpPr>
          <p:nvPr/>
        </p:nvSpPr>
        <p:spPr bwMode="auto">
          <a:xfrm>
            <a:off x="1572034" y="1065106"/>
            <a:ext cx="57606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、我国立法体系的逐步完善</a:t>
            </a:r>
            <a:endParaRPr lang="en-US" altLang="zh-CN" sz="2400" b="1" dirty="0">
              <a:latin typeface="微软雅黑" panose="020B0503020204020204" pitchFamily="34" charset="-122"/>
              <a:ea typeface="微软雅黑" panose="020B0503020204020204" pitchFamily="34" charset="-122"/>
            </a:endParaRPr>
          </a:p>
          <a:p>
            <a:pPr algn="r" eaLnBrk="1" hangingPunct="1">
              <a:spcBef>
                <a:spcPct val="0"/>
              </a:spcBef>
              <a:buFontTx/>
              <a:buNone/>
            </a:pPr>
            <a:endParaRPr lang="zh-CN" altLang="en-US" sz="2400" b="1" dirty="0">
              <a:latin typeface="微软雅黑" panose="020B0503020204020204" pitchFamily="34" charset="-122"/>
              <a:ea typeface="微软雅黑" panose="020B0503020204020204" pitchFamily="34" charset="-122"/>
            </a:endParaRPr>
          </a:p>
        </p:txBody>
      </p:sp>
      <p:sp>
        <p:nvSpPr>
          <p:cNvPr id="12" name="矩形 11"/>
          <p:cNvSpPr/>
          <p:nvPr/>
        </p:nvSpPr>
        <p:spPr>
          <a:xfrm>
            <a:off x="749000" y="338938"/>
            <a:ext cx="1620957" cy="338554"/>
          </a:xfrm>
          <a:prstGeom prst="rect">
            <a:avLst/>
          </a:prstGeom>
        </p:spPr>
        <p:txBody>
          <a:bodyPr wrap="none">
            <a:spAutoFit/>
          </a:bodyPr>
          <a:lstStyle/>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股权的时代背景</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107" y="1896103"/>
            <a:ext cx="3233936" cy="2795989"/>
          </a:xfrm>
          <a:prstGeom prst="rect">
            <a:avLst/>
          </a:prstGeom>
        </p:spPr>
      </p:pic>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873066" y="3003798"/>
            <a:ext cx="36734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8682" name="TextBox 64"/>
          <p:cNvSpPr txBox="1">
            <a:spLocks noChangeArrowheads="1"/>
          </p:cNvSpPr>
          <p:nvPr/>
        </p:nvSpPr>
        <p:spPr bwMode="auto">
          <a:xfrm>
            <a:off x="3038167" y="735231"/>
            <a:ext cx="2492991" cy="3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2000" b="1" dirty="0">
                <a:latin typeface="微软雅黑" panose="020B0503020204020204" pitchFamily="34" charset="-122"/>
                <a:ea typeface="微软雅黑" panose="020B0503020204020204" pitchFamily="34" charset="-122"/>
              </a:rPr>
              <a:t>公司法体系亮点一览</a:t>
            </a:r>
          </a:p>
        </p:txBody>
      </p:sp>
      <p:sp>
        <p:nvSpPr>
          <p:cNvPr id="21" name="矩形 20"/>
          <p:cNvSpPr>
            <a:spLocks noChangeArrowheads="1"/>
          </p:cNvSpPr>
          <p:nvPr/>
        </p:nvSpPr>
        <p:spPr bwMode="auto">
          <a:xfrm>
            <a:off x="738713" y="1439396"/>
            <a:ext cx="19223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b="1" dirty="0">
                <a:latin typeface="微软雅黑" panose="020B0503020204020204" pitchFamily="34" charset="-122"/>
                <a:ea typeface="微软雅黑" panose="020B0503020204020204" pitchFamily="34" charset="-122"/>
              </a:rPr>
              <a:t>公司法（</a:t>
            </a:r>
            <a:r>
              <a:rPr lang="en-US" altLang="zh-CN" sz="1600" b="1" dirty="0">
                <a:latin typeface="微软雅黑" panose="020B0503020204020204" pitchFamily="34" charset="-122"/>
                <a:ea typeface="微软雅黑" panose="020B0503020204020204" pitchFamily="34" charset="-122"/>
              </a:rPr>
              <a:t>2006</a:t>
            </a:r>
            <a:r>
              <a:rPr lang="zh-CN" altLang="en-US" sz="1600" b="1" dirty="0">
                <a:latin typeface="微软雅黑" panose="020B0503020204020204" pitchFamily="34" charset="-122"/>
                <a:ea typeface="微软雅黑" panose="020B0503020204020204" pitchFamily="34" charset="-122"/>
              </a:rPr>
              <a:t>年）</a:t>
            </a:r>
          </a:p>
        </p:txBody>
      </p:sp>
      <p:sp>
        <p:nvSpPr>
          <p:cNvPr id="22" name="矩形 21"/>
          <p:cNvSpPr/>
          <p:nvPr/>
        </p:nvSpPr>
        <p:spPr bwMode="auto">
          <a:xfrm>
            <a:off x="738713" y="1877115"/>
            <a:ext cx="3977303" cy="794064"/>
          </a:xfrm>
          <a:prstGeom prst="rect">
            <a:avLst/>
          </a:prstGeom>
        </p:spPr>
        <p:txBody>
          <a:bodyPr wrap="square">
            <a:spAutoFit/>
          </a:bodyPr>
          <a:lstStyle/>
          <a:p>
            <a:pPr eaLnBrk="1" fontAlgn="auto" hangingPunct="1">
              <a:lnSpc>
                <a:spcPct val="120000"/>
              </a:lnSpc>
              <a:spcBef>
                <a:spcPts val="0"/>
              </a:spcBef>
              <a:spcAft>
                <a:spcPts val="0"/>
              </a:spcAft>
              <a:defRPr/>
            </a:pPr>
            <a:r>
              <a:rPr lang="en-US" altLang="zh-CN" sz="1400" dirty="0">
                <a:latin typeface="微软雅黑" panose="020B0503020204020204" pitchFamily="34" charset="-122"/>
                <a:ea typeface="微软雅黑" panose="020B0503020204020204" pitchFamily="34" charset="-122"/>
              </a:rPr>
              <a:t>       </a:t>
            </a:r>
            <a:r>
              <a:rPr lang="zh-CN" altLang="zh-CN" sz="1400" dirty="0">
                <a:latin typeface="微软雅黑" panose="020B0503020204020204" pitchFamily="34" charset="-122"/>
                <a:ea typeface="微软雅黑" panose="020B0503020204020204" pitchFamily="34" charset="-122"/>
              </a:rPr>
              <a:t>充分尊重股东意思自治</a:t>
            </a:r>
            <a:r>
              <a:rPr lang="zh-CN" altLang="en-US"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众多公司治理上的问题允许股东自行决定，并在公司章程中明确。</a:t>
            </a:r>
          </a:p>
          <a:p>
            <a:pPr algn="r" eaLnBrk="1" fontAlgn="auto" hangingPunct="1">
              <a:lnSpc>
                <a:spcPct val="120000"/>
              </a:lnSpc>
              <a:spcBef>
                <a:spcPts val="0"/>
              </a:spcBef>
              <a:spcAft>
                <a:spcPts val="0"/>
              </a:spcAft>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a:t>
            </a:r>
          </a:p>
        </p:txBody>
      </p:sp>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624632"/>
            <a:ext cx="2758332" cy="2758332"/>
          </a:xfrm>
          <a:prstGeom prst="rect">
            <a:avLst/>
          </a:prstGeom>
        </p:spPr>
      </p:pic>
      <p:sp>
        <p:nvSpPr>
          <p:cNvPr id="26" name="矩形 25"/>
          <p:cNvSpPr>
            <a:spLocks noChangeArrowheads="1"/>
          </p:cNvSpPr>
          <p:nvPr/>
        </p:nvSpPr>
        <p:spPr bwMode="auto">
          <a:xfrm>
            <a:off x="802370" y="3336418"/>
            <a:ext cx="19223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600" b="1" dirty="0">
                <a:latin typeface="微软雅黑" panose="020B0503020204020204" pitchFamily="34" charset="-122"/>
                <a:ea typeface="微软雅黑" panose="020B0503020204020204" pitchFamily="34" charset="-122"/>
              </a:rPr>
              <a:t>公司法（</a:t>
            </a:r>
            <a:r>
              <a:rPr lang="en-US" altLang="zh-CN" sz="1600" b="1" dirty="0">
                <a:latin typeface="微软雅黑" panose="020B0503020204020204" pitchFamily="34" charset="-122"/>
                <a:ea typeface="微软雅黑" panose="020B0503020204020204" pitchFamily="34" charset="-122"/>
              </a:rPr>
              <a:t>2013</a:t>
            </a:r>
            <a:r>
              <a:rPr lang="zh-CN" altLang="en-US" sz="1600" b="1" dirty="0">
                <a:latin typeface="微软雅黑" panose="020B0503020204020204" pitchFamily="34" charset="-122"/>
                <a:ea typeface="微软雅黑" panose="020B0503020204020204" pitchFamily="34" charset="-122"/>
              </a:rPr>
              <a:t>年）</a:t>
            </a:r>
          </a:p>
        </p:txBody>
      </p:sp>
      <p:sp>
        <p:nvSpPr>
          <p:cNvPr id="27" name="矩形 26"/>
          <p:cNvSpPr/>
          <p:nvPr/>
        </p:nvSpPr>
        <p:spPr bwMode="auto">
          <a:xfrm>
            <a:off x="-2916" y="3723878"/>
            <a:ext cx="3833813" cy="535531"/>
          </a:xfrm>
          <a:prstGeom prst="rect">
            <a:avLst/>
          </a:prstGeom>
        </p:spPr>
        <p:txBody>
          <a:bodyPr>
            <a:spAutoFit/>
          </a:bodyPr>
          <a:lstStyle/>
          <a:p>
            <a:pPr algn="r" eaLnBrk="1" fontAlgn="auto" hangingPunct="1">
              <a:lnSpc>
                <a:spcPct val="120000"/>
              </a:lnSpc>
              <a:spcBef>
                <a:spcPts val="0"/>
              </a:spcBef>
              <a:spcAft>
                <a:spcPts val="0"/>
              </a:spcAft>
              <a:defRPr/>
            </a:pPr>
            <a:r>
              <a:rPr lang="zh-CN" altLang="zh-CN" sz="1400" dirty="0">
                <a:latin typeface="微软雅黑" panose="020B0503020204020204" pitchFamily="34" charset="-122"/>
                <a:ea typeface="微软雅黑" panose="020B0503020204020204" pitchFamily="34" charset="-122"/>
              </a:rPr>
              <a:t>使股东自治的空间进一步扩大。</a:t>
            </a:r>
          </a:p>
          <a:p>
            <a:pPr algn="r" eaLnBrk="1" fontAlgn="auto" hangingPunct="1">
              <a:lnSpc>
                <a:spcPct val="120000"/>
              </a:lnSpc>
              <a:spcBef>
                <a:spcPts val="0"/>
              </a:spcBef>
              <a:spcAft>
                <a:spcPts val="0"/>
              </a:spcAft>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10" name="矩形 9"/>
          <p:cNvSpPr/>
          <p:nvPr/>
        </p:nvSpPr>
        <p:spPr>
          <a:xfrm>
            <a:off x="749000" y="338938"/>
            <a:ext cx="1620957" cy="338554"/>
          </a:xfrm>
          <a:prstGeom prst="rect">
            <a:avLst/>
          </a:prstGeom>
        </p:spPr>
        <p:txBody>
          <a:bodyPr wrap="none">
            <a:spAutoFit/>
          </a:bodyPr>
          <a:lstStyle/>
          <a:p>
            <a:pPr algn="ctr" eaLnBrk="1" fontAlgn="auto" hangingPunct="1">
              <a:spcBef>
                <a:spcPts val="0"/>
              </a:spcBef>
              <a:spcAft>
                <a:spcPts val="0"/>
              </a:spcAft>
              <a:defRPr/>
            </a:pPr>
            <a:r>
              <a:rPr lang="zh-CN" altLang="en-US" sz="1600" b="1"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股权的时代背景</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12" presetClass="entr" presetSubtype="4" fill="hold" grpId="0" nodeType="withEffect">
                                  <p:stCondLst>
                                    <p:cond delay="125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350"/>
                                        <p:tgtEl>
                                          <p:spTgt spid="21"/>
                                        </p:tgtEl>
                                        <p:attrNameLst>
                                          <p:attrName>ppt_y</p:attrName>
                                        </p:attrNameLst>
                                      </p:cBhvr>
                                      <p:tavLst>
                                        <p:tav tm="0">
                                          <p:val>
                                            <p:strVal val="#ppt_y+#ppt_h*1.125000"/>
                                          </p:val>
                                        </p:tav>
                                        <p:tav tm="100000">
                                          <p:val>
                                            <p:strVal val="#ppt_y"/>
                                          </p:val>
                                        </p:tav>
                                      </p:tavLst>
                                    </p:anim>
                                    <p:animEffect transition="in" filter="wipe(up)">
                                      <p:cBhvr>
                                        <p:cTn id="11" dur="350"/>
                                        <p:tgtEl>
                                          <p:spTgt spid="21"/>
                                        </p:tgtEl>
                                      </p:cBhvr>
                                    </p:animEffect>
                                  </p:childTnLst>
                                </p:cTn>
                              </p:par>
                              <p:par>
                                <p:cTn id="12" presetID="12" presetClass="entr" presetSubtype="1" fill="hold" grpId="0" nodeType="withEffect">
                                  <p:stCondLst>
                                    <p:cond delay="125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350"/>
                                        <p:tgtEl>
                                          <p:spTgt spid="22"/>
                                        </p:tgtEl>
                                        <p:attrNameLst>
                                          <p:attrName>ppt_y</p:attrName>
                                        </p:attrNameLst>
                                      </p:cBhvr>
                                      <p:tavLst>
                                        <p:tav tm="0">
                                          <p:val>
                                            <p:strVal val="#ppt_y-#ppt_h*1.125000"/>
                                          </p:val>
                                        </p:tav>
                                        <p:tav tm="100000">
                                          <p:val>
                                            <p:strVal val="#ppt_y"/>
                                          </p:val>
                                        </p:tav>
                                      </p:tavLst>
                                    </p:anim>
                                    <p:animEffect transition="in" filter="wipe(down)">
                                      <p:cBhvr>
                                        <p:cTn id="15" dur="350"/>
                                        <p:tgtEl>
                                          <p:spTgt spid="22"/>
                                        </p:tgtEl>
                                      </p:cBhvr>
                                    </p:animEffect>
                                  </p:childTnLst>
                                </p:cTn>
                              </p:par>
                              <p:par>
                                <p:cTn id="16" presetID="12" presetClass="entr" presetSubtype="4" fill="hold" grpId="0" nodeType="withEffect">
                                  <p:stCondLst>
                                    <p:cond delay="125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350"/>
                                        <p:tgtEl>
                                          <p:spTgt spid="26"/>
                                        </p:tgtEl>
                                        <p:attrNameLst>
                                          <p:attrName>ppt_y</p:attrName>
                                        </p:attrNameLst>
                                      </p:cBhvr>
                                      <p:tavLst>
                                        <p:tav tm="0">
                                          <p:val>
                                            <p:strVal val="#ppt_y+#ppt_h*1.125000"/>
                                          </p:val>
                                        </p:tav>
                                        <p:tav tm="100000">
                                          <p:val>
                                            <p:strVal val="#ppt_y"/>
                                          </p:val>
                                        </p:tav>
                                      </p:tavLst>
                                    </p:anim>
                                    <p:animEffect transition="in" filter="wipe(up)">
                                      <p:cBhvr>
                                        <p:cTn id="19" dur="350"/>
                                        <p:tgtEl>
                                          <p:spTgt spid="26"/>
                                        </p:tgtEl>
                                      </p:cBhvr>
                                    </p:animEffect>
                                  </p:childTnLst>
                                </p:cTn>
                              </p:par>
                              <p:par>
                                <p:cTn id="20" presetID="12" presetClass="entr" presetSubtype="1" fill="hold" grpId="0" nodeType="withEffect">
                                  <p:stCondLst>
                                    <p:cond delay="125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350"/>
                                        <p:tgtEl>
                                          <p:spTgt spid="27"/>
                                        </p:tgtEl>
                                        <p:attrNameLst>
                                          <p:attrName>ppt_y</p:attrName>
                                        </p:attrNameLst>
                                      </p:cBhvr>
                                      <p:tavLst>
                                        <p:tav tm="0">
                                          <p:val>
                                            <p:strVal val="#ppt_y-#ppt_h*1.125000"/>
                                          </p:val>
                                        </p:tav>
                                        <p:tav tm="100000">
                                          <p:val>
                                            <p:strVal val="#ppt_y"/>
                                          </p:val>
                                        </p:tav>
                                      </p:tavLst>
                                    </p:anim>
                                    <p:animEffect transition="in" filter="wipe(down)">
                                      <p:cBhvr>
                                        <p:cTn id="23" dur="3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6" grpId="0"/>
      <p:bldP spid="2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1979</Words>
  <Application>Microsoft Office PowerPoint</Application>
  <PresentationFormat>全屏显示(16:9)</PresentationFormat>
  <Paragraphs>314</Paragraphs>
  <Slides>38</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38</vt:i4>
      </vt:variant>
    </vt:vector>
  </HeadingPairs>
  <TitlesOfParts>
    <vt:vector size="50" baseType="lpstr">
      <vt:lpstr>Bebas</vt:lpstr>
      <vt:lpstr>Open Sans</vt:lpstr>
      <vt:lpstr>等线</vt:lpstr>
      <vt:lpstr>方正综艺简体</vt:lpstr>
      <vt:lpstr>黑体</vt:lpstr>
      <vt:lpstr>宋体</vt:lpstr>
      <vt:lpstr>微软雅黑</vt:lpstr>
      <vt:lpstr>Arial</vt:lpstr>
      <vt:lpstr>BrowalliaUPC</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1、长生剑——股权比例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锐普PPT</dc:creator>
  <dc:description>本素材由锐普原创，版权受国家法律保护，仅授权购买者本人使用，为了您个人和锐普的利益，请勿复制、传播、销售，否则将承担法律责任。</dc:description>
  <cp:lastModifiedBy>王 培宁</cp:lastModifiedBy>
  <cp:revision>155</cp:revision>
  <dcterms:created xsi:type="dcterms:W3CDTF">2013-06-25T02:18:00Z</dcterms:created>
  <dcterms:modified xsi:type="dcterms:W3CDTF">2018-11-28T14:13:24Z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2052-11.1.0.8200</vt:lpwstr>
  </property>
</Properties>
</file>